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notesMasterIdLst>
    <p:notesMasterId r:id="rId117"/>
  </p:notesMasterIdLst>
  <p:sldIdLst>
    <p:sldId id="300" r:id="rId2"/>
    <p:sldId id="302" r:id="rId3"/>
    <p:sldId id="301" r:id="rId4"/>
    <p:sldId id="272" r:id="rId5"/>
    <p:sldId id="305" r:id="rId6"/>
    <p:sldId id="303" r:id="rId7"/>
    <p:sldId id="306" r:id="rId8"/>
    <p:sldId id="304" r:id="rId9"/>
    <p:sldId id="308" r:id="rId10"/>
    <p:sldId id="297" r:id="rId11"/>
    <p:sldId id="289" r:id="rId12"/>
    <p:sldId id="307" r:id="rId13"/>
    <p:sldId id="310" r:id="rId14"/>
    <p:sldId id="327" r:id="rId15"/>
    <p:sldId id="341" r:id="rId16"/>
    <p:sldId id="342" r:id="rId17"/>
    <p:sldId id="343" r:id="rId18"/>
    <p:sldId id="344" r:id="rId19"/>
    <p:sldId id="345" r:id="rId20"/>
    <p:sldId id="346" r:id="rId21"/>
    <p:sldId id="347" r:id="rId22"/>
    <p:sldId id="328" r:id="rId23"/>
    <p:sldId id="348" r:id="rId24"/>
    <p:sldId id="349" r:id="rId25"/>
    <p:sldId id="350" r:id="rId26"/>
    <p:sldId id="351" r:id="rId27"/>
    <p:sldId id="352" r:id="rId28"/>
    <p:sldId id="353" r:id="rId29"/>
    <p:sldId id="354" r:id="rId30"/>
    <p:sldId id="355" r:id="rId31"/>
    <p:sldId id="356" r:id="rId32"/>
    <p:sldId id="357" r:id="rId33"/>
    <p:sldId id="329" r:id="rId34"/>
    <p:sldId id="358" r:id="rId35"/>
    <p:sldId id="359" r:id="rId36"/>
    <p:sldId id="360" r:id="rId37"/>
    <p:sldId id="361" r:id="rId38"/>
    <p:sldId id="362" r:id="rId39"/>
    <p:sldId id="363" r:id="rId40"/>
    <p:sldId id="330" r:id="rId41"/>
    <p:sldId id="364" r:id="rId42"/>
    <p:sldId id="365" r:id="rId43"/>
    <p:sldId id="366" r:id="rId44"/>
    <p:sldId id="367" r:id="rId45"/>
    <p:sldId id="368" r:id="rId46"/>
    <p:sldId id="369" r:id="rId47"/>
    <p:sldId id="370" r:id="rId48"/>
    <p:sldId id="372" r:id="rId49"/>
    <p:sldId id="332" r:id="rId50"/>
    <p:sldId id="373" r:id="rId51"/>
    <p:sldId id="374" r:id="rId52"/>
    <p:sldId id="375" r:id="rId53"/>
    <p:sldId id="429" r:id="rId54"/>
    <p:sldId id="376" r:id="rId55"/>
    <p:sldId id="377" r:id="rId56"/>
    <p:sldId id="379" r:id="rId57"/>
    <p:sldId id="380" r:id="rId58"/>
    <p:sldId id="331" r:id="rId59"/>
    <p:sldId id="381" r:id="rId60"/>
    <p:sldId id="382" r:id="rId61"/>
    <p:sldId id="383" r:id="rId62"/>
    <p:sldId id="384" r:id="rId63"/>
    <p:sldId id="385" r:id="rId64"/>
    <p:sldId id="387" r:id="rId65"/>
    <p:sldId id="333" r:id="rId66"/>
    <p:sldId id="388" r:id="rId67"/>
    <p:sldId id="389" r:id="rId68"/>
    <p:sldId id="390" r:id="rId69"/>
    <p:sldId id="391" r:id="rId70"/>
    <p:sldId id="392" r:id="rId71"/>
    <p:sldId id="393" r:id="rId72"/>
    <p:sldId id="394" r:id="rId73"/>
    <p:sldId id="334" r:id="rId74"/>
    <p:sldId id="395" r:id="rId75"/>
    <p:sldId id="396" r:id="rId76"/>
    <p:sldId id="397" r:id="rId77"/>
    <p:sldId id="398" r:id="rId78"/>
    <p:sldId id="399" r:id="rId79"/>
    <p:sldId id="400" r:id="rId80"/>
    <p:sldId id="401" r:id="rId81"/>
    <p:sldId id="402" r:id="rId82"/>
    <p:sldId id="403" r:id="rId83"/>
    <p:sldId id="335" r:id="rId84"/>
    <p:sldId id="404" r:id="rId85"/>
    <p:sldId id="406" r:id="rId86"/>
    <p:sldId id="437" r:id="rId87"/>
    <p:sldId id="407" r:id="rId88"/>
    <p:sldId id="408" r:id="rId89"/>
    <p:sldId id="434" r:id="rId90"/>
    <p:sldId id="411" r:id="rId91"/>
    <p:sldId id="435" r:id="rId92"/>
    <p:sldId id="410" r:id="rId93"/>
    <p:sldId id="436" r:id="rId94"/>
    <p:sldId id="412" r:id="rId95"/>
    <p:sldId id="336" r:id="rId96"/>
    <p:sldId id="413" r:id="rId97"/>
    <p:sldId id="414" r:id="rId98"/>
    <p:sldId id="415" r:id="rId99"/>
    <p:sldId id="430" r:id="rId100"/>
    <p:sldId id="416" r:id="rId101"/>
    <p:sldId id="438" r:id="rId102"/>
    <p:sldId id="419" r:id="rId103"/>
    <p:sldId id="337" r:id="rId104"/>
    <p:sldId id="420" r:id="rId105"/>
    <p:sldId id="421" r:id="rId106"/>
    <p:sldId id="422" r:id="rId107"/>
    <p:sldId id="423" r:id="rId108"/>
    <p:sldId id="425" r:id="rId109"/>
    <p:sldId id="338" r:id="rId110"/>
    <p:sldId id="427" r:id="rId111"/>
    <p:sldId id="428" r:id="rId112"/>
    <p:sldId id="339" r:id="rId113"/>
    <p:sldId id="298" r:id="rId114"/>
    <p:sldId id="440" r:id="rId115"/>
    <p:sldId id="431" r:id="rId116"/>
  </p:sldIdLst>
  <p:sldSz cx="12193588"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rid nurjamil" initials="fn" lastIdx="1" clrIdx="0">
    <p:extLst>
      <p:ext uri="{19B8F6BF-5375-455C-9EA6-DF929625EA0E}">
        <p15:presenceInfo xmlns:p15="http://schemas.microsoft.com/office/powerpoint/2012/main" userId="8f222afd016eafa4" providerId="Windows Live"/>
      </p:ext>
    </p:extLst>
  </p:cmAuthor>
  <p:cmAuthor id="2" name="wowo hermawan" initials="wh" lastIdx="1" clrIdx="1">
    <p:extLst>
      <p:ext uri="{19B8F6BF-5375-455C-9EA6-DF929625EA0E}">
        <p15:presenceInfo xmlns:p15="http://schemas.microsoft.com/office/powerpoint/2012/main" userId="598feb332afde99c" providerId="Windows Live"/>
      </p:ext>
    </p:extLst>
  </p:cmAuthor>
  <p:cmAuthor id="3" name="wowoher@outlook.com" initials="w" lastIdx="1" clrIdx="2">
    <p:extLst>
      <p:ext uri="{19B8F6BF-5375-455C-9EA6-DF929625EA0E}">
        <p15:presenceInfo xmlns:p15="http://schemas.microsoft.com/office/powerpoint/2012/main" userId="5fe86b4ec76875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1336"/>
    <a:srgbClr val="CC3300"/>
    <a:srgbClr val="510A32"/>
    <a:srgbClr val="003399"/>
    <a:srgbClr val="C92A42"/>
    <a:srgbClr val="EE4540"/>
    <a:srgbClr val="E94C3D"/>
    <a:srgbClr val="B6975E"/>
    <a:srgbClr val="0F0D0E"/>
    <a:srgbClr val="0E0D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1" autoAdjust="0"/>
    <p:restoredTop sz="87640" autoAdjust="0"/>
  </p:normalViewPr>
  <p:slideViewPr>
    <p:cSldViewPr snapToGrid="0">
      <p:cViewPr varScale="1">
        <p:scale>
          <a:sx n="89" d="100"/>
          <a:sy n="89" d="100"/>
        </p:scale>
        <p:origin x="91" y="37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59" d="100"/>
          <a:sy n="59" d="100"/>
        </p:scale>
        <p:origin x="279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FEA988-7CE4-445F-9374-8F11D18216F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204256C-FB36-4FCC-B77D-F3479148D2D4}">
      <dgm:prSet custT="1"/>
      <dgm:spPr>
        <a:solidFill>
          <a:schemeClr val="accent5">
            <a:lumMod val="50000"/>
          </a:schemeClr>
        </a:solidFill>
      </dgm:spPr>
      <dgm:t>
        <a:bodyPr/>
        <a:lstStyle/>
        <a:p>
          <a:pPr rtl="0">
            <a:lnSpc>
              <a:spcPct val="100000"/>
            </a:lnSpc>
            <a:spcAft>
              <a:spcPts val="0"/>
            </a:spcAft>
          </a:pPr>
          <a:r>
            <a:rPr lang="en-US" sz="2200" dirty="0" smtClean="0">
              <a:effectLst>
                <a:outerShdw blurRad="38100" dist="38100" dir="2700000" algn="tl">
                  <a:srgbClr val="000000">
                    <a:alpha val="43137"/>
                  </a:srgbClr>
                </a:outerShdw>
              </a:effectLst>
              <a:latin typeface="Nirmala UI Semilight" panose="020B0402040204020203" pitchFamily="34" charset="0"/>
              <a:ea typeface="Nirmala UI Semilight" panose="020B0402040204020203" pitchFamily="34" charset="0"/>
              <a:cs typeface="Nirmala UI Semilight" panose="020B0402040204020203" pitchFamily="34" charset="0"/>
            </a:rPr>
            <a:t>I am learning more about </a:t>
          </a:r>
        </a:p>
        <a:p>
          <a:pPr rtl="0">
            <a:lnSpc>
              <a:spcPct val="100000"/>
            </a:lnSpc>
            <a:spcAft>
              <a:spcPts val="0"/>
            </a:spcAft>
          </a:pPr>
          <a:r>
            <a:rPr lang="en-US" sz="2200" dirty="0" smtClean="0">
              <a:effectLst>
                <a:outerShdw blurRad="38100" dist="38100" dir="2700000" algn="tl">
                  <a:srgbClr val="000000">
                    <a:alpha val="43137"/>
                  </a:srgbClr>
                </a:outerShdw>
              </a:effectLst>
              <a:latin typeface="Nirmala UI Semilight" panose="020B0402040204020203" pitchFamily="34" charset="0"/>
              <a:ea typeface="Nirmala UI Semilight" panose="020B0402040204020203" pitchFamily="34" charset="0"/>
              <a:cs typeface="Nirmala UI Semilight" panose="020B0402040204020203" pitchFamily="34" charset="0"/>
            </a:rPr>
            <a:t>Georgia’s Code of Ethics for Educators.</a:t>
          </a:r>
          <a:endParaRPr lang="en-US" sz="2200" dirty="0">
            <a:effectLst>
              <a:outerShdw blurRad="38100" dist="38100" dir="2700000" algn="tl">
                <a:srgbClr val="000000">
                  <a:alpha val="43137"/>
                </a:srgbClr>
              </a:outerShdw>
            </a:effectLst>
            <a:latin typeface="Nirmala UI Semilight" panose="020B0402040204020203" pitchFamily="34" charset="0"/>
            <a:ea typeface="Nirmala UI Semilight" panose="020B0402040204020203" pitchFamily="34" charset="0"/>
            <a:cs typeface="Nirmala UI Semilight" panose="020B0402040204020203" pitchFamily="34" charset="0"/>
          </a:endParaRPr>
        </a:p>
      </dgm:t>
    </dgm:pt>
    <dgm:pt modelId="{CACA3F66-15CC-4DB7-8CCC-BA493472CFFE}" type="parTrans" cxnId="{38867655-67B0-4736-B549-EF0242C26973}">
      <dgm:prSet/>
      <dgm:spPr/>
      <dgm:t>
        <a:bodyPr/>
        <a:lstStyle/>
        <a:p>
          <a:endParaRPr lang="en-US"/>
        </a:p>
      </dgm:t>
    </dgm:pt>
    <dgm:pt modelId="{85DA0601-749F-4BF4-92C6-4433575BC53C}" type="sibTrans" cxnId="{38867655-67B0-4736-B549-EF0242C26973}">
      <dgm:prSet/>
      <dgm:spPr/>
      <dgm:t>
        <a:bodyPr/>
        <a:lstStyle/>
        <a:p>
          <a:endParaRPr lang="en-US"/>
        </a:p>
      </dgm:t>
    </dgm:pt>
    <dgm:pt modelId="{CCA78D43-F8AD-4D46-8C59-77F0508B7D57}">
      <dgm:prSet custT="1"/>
      <dgm:spPr>
        <a:solidFill>
          <a:schemeClr val="accent5">
            <a:lumMod val="50000"/>
          </a:schemeClr>
        </a:solidFill>
      </dgm:spPr>
      <dgm:t>
        <a:bodyPr/>
        <a:lstStyle/>
        <a:p>
          <a:pPr rtl="0"/>
          <a:r>
            <a:rPr lang="en-US" sz="2200" dirty="0" smtClean="0">
              <a:effectLst>
                <a:outerShdw blurRad="38100" dist="38100" dir="2700000" algn="tl">
                  <a:srgbClr val="000000">
                    <a:alpha val="43137"/>
                  </a:srgbClr>
                </a:outerShdw>
              </a:effectLst>
              <a:latin typeface="Nirmala UI Semilight" panose="020B0402040204020203" pitchFamily="34" charset="0"/>
              <a:ea typeface="Nirmala UI Semilight" panose="020B0402040204020203" pitchFamily="34" charset="0"/>
              <a:cs typeface="Nirmala UI Semilight" panose="020B0402040204020203" pitchFamily="34" charset="0"/>
            </a:rPr>
            <a:t>I am learning how to ensure safe learning environments for Georgia’s students.</a:t>
          </a:r>
          <a:endParaRPr lang="en-US" sz="2200" dirty="0">
            <a:effectLst>
              <a:outerShdw blurRad="38100" dist="38100" dir="2700000" algn="tl">
                <a:srgbClr val="000000">
                  <a:alpha val="43137"/>
                </a:srgbClr>
              </a:outerShdw>
            </a:effectLst>
            <a:latin typeface="Nirmala UI Semilight" panose="020B0402040204020203" pitchFamily="34" charset="0"/>
            <a:ea typeface="Nirmala UI Semilight" panose="020B0402040204020203" pitchFamily="34" charset="0"/>
            <a:cs typeface="Nirmala UI Semilight" panose="020B0402040204020203" pitchFamily="34" charset="0"/>
          </a:endParaRPr>
        </a:p>
      </dgm:t>
    </dgm:pt>
    <dgm:pt modelId="{859D737E-C5DF-46B1-A8FC-29522A33423F}" type="parTrans" cxnId="{54E026BC-9F5B-441D-AC33-AF9549231C6A}">
      <dgm:prSet/>
      <dgm:spPr/>
      <dgm:t>
        <a:bodyPr/>
        <a:lstStyle/>
        <a:p>
          <a:endParaRPr lang="en-US"/>
        </a:p>
      </dgm:t>
    </dgm:pt>
    <dgm:pt modelId="{8C533F75-085F-405C-9F5B-5B45084CA43F}" type="sibTrans" cxnId="{54E026BC-9F5B-441D-AC33-AF9549231C6A}">
      <dgm:prSet/>
      <dgm:spPr/>
      <dgm:t>
        <a:bodyPr/>
        <a:lstStyle/>
        <a:p>
          <a:endParaRPr lang="en-US"/>
        </a:p>
      </dgm:t>
    </dgm:pt>
    <dgm:pt modelId="{3992F0E9-6870-41EB-9335-613356D781BD}">
      <dgm:prSet custT="1"/>
      <dgm:spPr>
        <a:solidFill>
          <a:schemeClr val="accent5">
            <a:lumMod val="50000"/>
          </a:schemeClr>
        </a:solidFill>
      </dgm:spPr>
      <dgm:t>
        <a:bodyPr/>
        <a:lstStyle/>
        <a:p>
          <a:pPr rtl="0"/>
          <a:r>
            <a:rPr lang="en-US" sz="2200" dirty="0" smtClean="0">
              <a:effectLst>
                <a:outerShdw blurRad="38100" dist="38100" dir="2700000" algn="tl">
                  <a:srgbClr val="000000">
                    <a:alpha val="43137"/>
                  </a:srgbClr>
                </a:outerShdw>
              </a:effectLst>
              <a:latin typeface="Nirmala UI Semilight" panose="020B0402040204020203" pitchFamily="34" charset="0"/>
              <a:ea typeface="Nirmala UI Semilight" panose="020B0402040204020203" pitchFamily="34" charset="0"/>
              <a:cs typeface="Nirmala UI Semilight" panose="020B0402040204020203" pitchFamily="34" charset="0"/>
            </a:rPr>
            <a:t>I am learning about why enhanced knowledge and application of ethical practice is important.</a:t>
          </a:r>
          <a:endParaRPr lang="en-US" sz="2200" dirty="0">
            <a:effectLst>
              <a:outerShdw blurRad="38100" dist="38100" dir="2700000" algn="tl">
                <a:srgbClr val="000000">
                  <a:alpha val="43137"/>
                </a:srgbClr>
              </a:outerShdw>
            </a:effectLst>
            <a:latin typeface="Nirmala UI Semilight" panose="020B0402040204020203" pitchFamily="34" charset="0"/>
            <a:ea typeface="Nirmala UI Semilight" panose="020B0402040204020203" pitchFamily="34" charset="0"/>
            <a:cs typeface="Nirmala UI Semilight" panose="020B0402040204020203" pitchFamily="34" charset="0"/>
          </a:endParaRPr>
        </a:p>
      </dgm:t>
    </dgm:pt>
    <dgm:pt modelId="{B364A7A1-CCEB-478C-AA14-9D83D207B636}" type="parTrans" cxnId="{4C57CBFB-332C-4F4C-BD10-DD1CC3A063C7}">
      <dgm:prSet/>
      <dgm:spPr/>
      <dgm:t>
        <a:bodyPr/>
        <a:lstStyle/>
        <a:p>
          <a:endParaRPr lang="en-US"/>
        </a:p>
      </dgm:t>
    </dgm:pt>
    <dgm:pt modelId="{5728D4F5-374E-4AAB-ACEB-FDA16D45B9AD}" type="sibTrans" cxnId="{4C57CBFB-332C-4F4C-BD10-DD1CC3A063C7}">
      <dgm:prSet/>
      <dgm:spPr/>
      <dgm:t>
        <a:bodyPr/>
        <a:lstStyle/>
        <a:p>
          <a:endParaRPr lang="en-US"/>
        </a:p>
      </dgm:t>
    </dgm:pt>
    <dgm:pt modelId="{26E69E27-D879-42D8-B7D0-40A7D6E94B85}">
      <dgm:prSet custT="1"/>
      <dgm:spPr>
        <a:solidFill>
          <a:schemeClr val="accent5">
            <a:lumMod val="50000"/>
          </a:schemeClr>
        </a:solidFill>
      </dgm:spPr>
      <dgm:t>
        <a:bodyPr/>
        <a:lstStyle/>
        <a:p>
          <a:pPr rtl="0"/>
          <a:r>
            <a:rPr lang="en-US" sz="2200" dirty="0" smtClean="0">
              <a:effectLst>
                <a:outerShdw blurRad="38100" dist="38100" dir="2700000" algn="tl">
                  <a:srgbClr val="000000">
                    <a:alpha val="43137"/>
                  </a:srgbClr>
                </a:outerShdw>
              </a:effectLst>
              <a:latin typeface="Nirmala UI Semilight" panose="020B0402040204020203" pitchFamily="34" charset="0"/>
              <a:ea typeface="Nirmala UI Semilight" panose="020B0402040204020203" pitchFamily="34" charset="0"/>
              <a:cs typeface="Nirmala UI Semilight" panose="020B0402040204020203" pitchFamily="34" charset="0"/>
            </a:rPr>
            <a:t>I am learning how to avoid ethical missteps.</a:t>
          </a:r>
          <a:endParaRPr lang="en-US" sz="2200" dirty="0">
            <a:effectLst>
              <a:outerShdw blurRad="38100" dist="38100" dir="2700000" algn="tl">
                <a:srgbClr val="000000">
                  <a:alpha val="43137"/>
                </a:srgbClr>
              </a:outerShdw>
            </a:effectLst>
            <a:latin typeface="Nirmala UI Semilight" panose="020B0402040204020203" pitchFamily="34" charset="0"/>
            <a:ea typeface="Nirmala UI Semilight" panose="020B0402040204020203" pitchFamily="34" charset="0"/>
            <a:cs typeface="Nirmala UI Semilight" panose="020B0402040204020203" pitchFamily="34" charset="0"/>
          </a:endParaRPr>
        </a:p>
      </dgm:t>
    </dgm:pt>
    <dgm:pt modelId="{9AC114EF-5EEE-47E2-B07E-7217F90B8D3B}" type="parTrans" cxnId="{64925C7D-160E-4E98-A434-F27C76FB4D00}">
      <dgm:prSet/>
      <dgm:spPr/>
      <dgm:t>
        <a:bodyPr/>
        <a:lstStyle/>
        <a:p>
          <a:endParaRPr lang="en-US"/>
        </a:p>
      </dgm:t>
    </dgm:pt>
    <dgm:pt modelId="{DF958A39-08AA-4EE2-9B50-BD10075A0545}" type="sibTrans" cxnId="{64925C7D-160E-4E98-A434-F27C76FB4D00}">
      <dgm:prSet/>
      <dgm:spPr/>
      <dgm:t>
        <a:bodyPr/>
        <a:lstStyle/>
        <a:p>
          <a:endParaRPr lang="en-US"/>
        </a:p>
      </dgm:t>
    </dgm:pt>
    <dgm:pt modelId="{4692E645-C9FD-43BE-856C-56D7A85B6DDB}">
      <dgm:prSet custT="1"/>
      <dgm:spPr>
        <a:solidFill>
          <a:schemeClr val="accent5">
            <a:lumMod val="50000"/>
          </a:schemeClr>
        </a:solidFill>
      </dgm:spPr>
      <dgm:t>
        <a:bodyPr/>
        <a:lstStyle/>
        <a:p>
          <a:pPr algn="ctr" rtl="0"/>
          <a:r>
            <a:rPr lang="en-US" sz="2200" dirty="0" smtClean="0">
              <a:effectLst>
                <a:outerShdw blurRad="38100" dist="38100" dir="2700000" algn="tl">
                  <a:srgbClr val="000000">
                    <a:alpha val="43137"/>
                  </a:srgbClr>
                </a:outerShdw>
              </a:effectLst>
              <a:latin typeface="Nirmala UI Semilight" panose="020B0402040204020203" pitchFamily="34" charset="0"/>
              <a:ea typeface="Nirmala UI Semilight" panose="020B0402040204020203" pitchFamily="34" charset="0"/>
              <a:cs typeface="Nirmala UI Semilight" panose="020B0402040204020203" pitchFamily="34" charset="0"/>
            </a:rPr>
            <a:t>I am learning how to protect myself, colleagues, school, community, profession, and most importantly students.</a:t>
          </a:r>
          <a:endParaRPr lang="en-US" sz="2200" dirty="0">
            <a:effectLst>
              <a:outerShdw blurRad="38100" dist="38100" dir="2700000" algn="tl">
                <a:srgbClr val="000000">
                  <a:alpha val="43137"/>
                </a:srgbClr>
              </a:outerShdw>
            </a:effectLst>
            <a:latin typeface="Nirmala UI Semilight" panose="020B0402040204020203" pitchFamily="34" charset="0"/>
            <a:ea typeface="Nirmala UI Semilight" panose="020B0402040204020203" pitchFamily="34" charset="0"/>
            <a:cs typeface="Nirmala UI Semilight" panose="020B0402040204020203" pitchFamily="34" charset="0"/>
          </a:endParaRPr>
        </a:p>
      </dgm:t>
    </dgm:pt>
    <dgm:pt modelId="{EA86B160-D725-4587-9341-A8E495F01B77}" type="parTrans" cxnId="{88B7AF92-FA49-466A-AB9A-30C4FB73175C}">
      <dgm:prSet/>
      <dgm:spPr/>
      <dgm:t>
        <a:bodyPr/>
        <a:lstStyle/>
        <a:p>
          <a:endParaRPr lang="en-US"/>
        </a:p>
      </dgm:t>
    </dgm:pt>
    <dgm:pt modelId="{C5BF58EF-8625-4920-9E51-324A544BD296}" type="sibTrans" cxnId="{88B7AF92-FA49-466A-AB9A-30C4FB73175C}">
      <dgm:prSet/>
      <dgm:spPr/>
      <dgm:t>
        <a:bodyPr/>
        <a:lstStyle/>
        <a:p>
          <a:endParaRPr lang="en-US"/>
        </a:p>
      </dgm:t>
    </dgm:pt>
    <dgm:pt modelId="{605B48BB-C17A-4065-A853-14B38E19C574}" type="pres">
      <dgm:prSet presAssocID="{38FEA988-7CE4-445F-9374-8F11D18216FB}" presName="Name0" presStyleCnt="0">
        <dgm:presLayoutVars>
          <dgm:dir/>
          <dgm:animLvl val="lvl"/>
          <dgm:resizeHandles val="exact"/>
        </dgm:presLayoutVars>
      </dgm:prSet>
      <dgm:spPr/>
      <dgm:t>
        <a:bodyPr/>
        <a:lstStyle/>
        <a:p>
          <a:endParaRPr lang="en-US"/>
        </a:p>
      </dgm:t>
    </dgm:pt>
    <dgm:pt modelId="{D5872FAC-6FBF-4533-8015-EB7791F79541}" type="pres">
      <dgm:prSet presAssocID="{D204256C-FB36-4FCC-B77D-F3479148D2D4}" presName="linNode" presStyleCnt="0"/>
      <dgm:spPr/>
      <dgm:t>
        <a:bodyPr/>
        <a:lstStyle/>
        <a:p>
          <a:endParaRPr lang="en-US"/>
        </a:p>
      </dgm:t>
    </dgm:pt>
    <dgm:pt modelId="{29028A8F-0371-4D0C-ABD1-93F49EF75B1E}" type="pres">
      <dgm:prSet presAssocID="{D204256C-FB36-4FCC-B77D-F3479148D2D4}" presName="parentText" presStyleLbl="node1" presStyleIdx="0" presStyleCnt="5" custScaleX="238093" custLinFactNeighborX="-708" custLinFactNeighborY="-229">
        <dgm:presLayoutVars>
          <dgm:chMax val="1"/>
          <dgm:bulletEnabled val="1"/>
        </dgm:presLayoutVars>
      </dgm:prSet>
      <dgm:spPr/>
      <dgm:t>
        <a:bodyPr/>
        <a:lstStyle/>
        <a:p>
          <a:endParaRPr lang="en-US"/>
        </a:p>
      </dgm:t>
    </dgm:pt>
    <dgm:pt modelId="{15230CC0-4486-479E-B542-883E2F5E9637}" type="pres">
      <dgm:prSet presAssocID="{85DA0601-749F-4BF4-92C6-4433575BC53C}" presName="sp" presStyleCnt="0"/>
      <dgm:spPr/>
      <dgm:t>
        <a:bodyPr/>
        <a:lstStyle/>
        <a:p>
          <a:endParaRPr lang="en-US"/>
        </a:p>
      </dgm:t>
    </dgm:pt>
    <dgm:pt modelId="{C31E574B-4C6B-4C02-91E1-6B28F85C55F9}" type="pres">
      <dgm:prSet presAssocID="{CCA78D43-F8AD-4D46-8C59-77F0508B7D57}" presName="linNode" presStyleCnt="0"/>
      <dgm:spPr/>
      <dgm:t>
        <a:bodyPr/>
        <a:lstStyle/>
        <a:p>
          <a:endParaRPr lang="en-US"/>
        </a:p>
      </dgm:t>
    </dgm:pt>
    <dgm:pt modelId="{9FE420AC-7D01-45FF-9208-2971A65504A5}" type="pres">
      <dgm:prSet presAssocID="{CCA78D43-F8AD-4D46-8C59-77F0508B7D57}" presName="parentText" presStyleLbl="node1" presStyleIdx="1" presStyleCnt="5" custScaleX="238100" custLinFactNeighborX="-173" custLinFactNeighborY="-2046">
        <dgm:presLayoutVars>
          <dgm:chMax val="1"/>
          <dgm:bulletEnabled val="1"/>
        </dgm:presLayoutVars>
      </dgm:prSet>
      <dgm:spPr/>
      <dgm:t>
        <a:bodyPr/>
        <a:lstStyle/>
        <a:p>
          <a:endParaRPr lang="en-US"/>
        </a:p>
      </dgm:t>
    </dgm:pt>
    <dgm:pt modelId="{DD71C7CB-7974-4136-B2A0-A0E1763626CC}" type="pres">
      <dgm:prSet presAssocID="{8C533F75-085F-405C-9F5B-5B45084CA43F}" presName="sp" presStyleCnt="0"/>
      <dgm:spPr/>
      <dgm:t>
        <a:bodyPr/>
        <a:lstStyle/>
        <a:p>
          <a:endParaRPr lang="en-US"/>
        </a:p>
      </dgm:t>
    </dgm:pt>
    <dgm:pt modelId="{079AFECB-E12A-44D0-8B3E-D7A80BB19D48}" type="pres">
      <dgm:prSet presAssocID="{3992F0E9-6870-41EB-9335-613356D781BD}" presName="linNode" presStyleCnt="0"/>
      <dgm:spPr/>
      <dgm:t>
        <a:bodyPr/>
        <a:lstStyle/>
        <a:p>
          <a:endParaRPr lang="en-US"/>
        </a:p>
      </dgm:t>
    </dgm:pt>
    <dgm:pt modelId="{304C80EC-FBD6-432E-BBDC-D8218C0A1AF0}" type="pres">
      <dgm:prSet presAssocID="{3992F0E9-6870-41EB-9335-613356D781BD}" presName="parentText" presStyleLbl="node1" presStyleIdx="2" presStyleCnt="5" custScaleX="238100" custLinFactNeighborX="-382" custLinFactNeighborY="-5117">
        <dgm:presLayoutVars>
          <dgm:chMax val="1"/>
          <dgm:bulletEnabled val="1"/>
        </dgm:presLayoutVars>
      </dgm:prSet>
      <dgm:spPr/>
      <dgm:t>
        <a:bodyPr/>
        <a:lstStyle/>
        <a:p>
          <a:endParaRPr lang="en-US"/>
        </a:p>
      </dgm:t>
    </dgm:pt>
    <dgm:pt modelId="{741F5FCD-7FA8-4B4F-9000-81AABE114B45}" type="pres">
      <dgm:prSet presAssocID="{5728D4F5-374E-4AAB-ACEB-FDA16D45B9AD}" presName="sp" presStyleCnt="0"/>
      <dgm:spPr/>
      <dgm:t>
        <a:bodyPr/>
        <a:lstStyle/>
        <a:p>
          <a:endParaRPr lang="en-US"/>
        </a:p>
      </dgm:t>
    </dgm:pt>
    <dgm:pt modelId="{B60BFC67-1C32-40D1-A9D0-A45BB9567577}" type="pres">
      <dgm:prSet presAssocID="{26E69E27-D879-42D8-B7D0-40A7D6E94B85}" presName="linNode" presStyleCnt="0"/>
      <dgm:spPr/>
      <dgm:t>
        <a:bodyPr/>
        <a:lstStyle/>
        <a:p>
          <a:endParaRPr lang="en-US"/>
        </a:p>
      </dgm:t>
    </dgm:pt>
    <dgm:pt modelId="{7D2C2597-66EA-4000-B3C1-EB915AF0DD3B}" type="pres">
      <dgm:prSet presAssocID="{26E69E27-D879-42D8-B7D0-40A7D6E94B85}" presName="parentText" presStyleLbl="node1" presStyleIdx="3" presStyleCnt="5" custScaleX="238100" custLinFactNeighborX="0" custLinFactNeighborY="-7361">
        <dgm:presLayoutVars>
          <dgm:chMax val="1"/>
          <dgm:bulletEnabled val="1"/>
        </dgm:presLayoutVars>
      </dgm:prSet>
      <dgm:spPr/>
      <dgm:t>
        <a:bodyPr/>
        <a:lstStyle/>
        <a:p>
          <a:endParaRPr lang="en-US"/>
        </a:p>
      </dgm:t>
    </dgm:pt>
    <dgm:pt modelId="{9FA5B7AC-DB71-42E1-98EF-E2D5B81390CC}" type="pres">
      <dgm:prSet presAssocID="{DF958A39-08AA-4EE2-9B50-BD10075A0545}" presName="sp" presStyleCnt="0"/>
      <dgm:spPr/>
      <dgm:t>
        <a:bodyPr/>
        <a:lstStyle/>
        <a:p>
          <a:endParaRPr lang="en-US"/>
        </a:p>
      </dgm:t>
    </dgm:pt>
    <dgm:pt modelId="{F38059B1-DFF3-4F9E-815E-F22F8E058927}" type="pres">
      <dgm:prSet presAssocID="{4692E645-C9FD-43BE-856C-56D7A85B6DDB}" presName="linNode" presStyleCnt="0"/>
      <dgm:spPr/>
      <dgm:t>
        <a:bodyPr/>
        <a:lstStyle/>
        <a:p>
          <a:endParaRPr lang="en-US"/>
        </a:p>
      </dgm:t>
    </dgm:pt>
    <dgm:pt modelId="{25F5EB89-A703-43D8-A0DD-1C9A63EC4E5C}" type="pres">
      <dgm:prSet presAssocID="{4692E645-C9FD-43BE-856C-56D7A85B6DDB}" presName="parentText" presStyleLbl="node1" presStyleIdx="4" presStyleCnt="5" custScaleX="238100" custLinFactNeighborX="0" custLinFactNeighborY="-11010">
        <dgm:presLayoutVars>
          <dgm:chMax val="1"/>
          <dgm:bulletEnabled val="1"/>
        </dgm:presLayoutVars>
      </dgm:prSet>
      <dgm:spPr/>
      <dgm:t>
        <a:bodyPr/>
        <a:lstStyle/>
        <a:p>
          <a:endParaRPr lang="en-US"/>
        </a:p>
      </dgm:t>
    </dgm:pt>
  </dgm:ptLst>
  <dgm:cxnLst>
    <dgm:cxn modelId="{5BB05A59-04B2-4449-9DCD-7C46C08685D4}" type="presOf" srcId="{3992F0E9-6870-41EB-9335-613356D781BD}" destId="{304C80EC-FBD6-432E-BBDC-D8218C0A1AF0}" srcOrd="0" destOrd="0" presId="urn:microsoft.com/office/officeart/2005/8/layout/vList5"/>
    <dgm:cxn modelId="{4C57CBFB-332C-4F4C-BD10-DD1CC3A063C7}" srcId="{38FEA988-7CE4-445F-9374-8F11D18216FB}" destId="{3992F0E9-6870-41EB-9335-613356D781BD}" srcOrd="2" destOrd="0" parTransId="{B364A7A1-CCEB-478C-AA14-9D83D207B636}" sibTransId="{5728D4F5-374E-4AAB-ACEB-FDA16D45B9AD}"/>
    <dgm:cxn modelId="{9073C39E-FB33-4B94-9030-4D0EEBD2E030}" type="presOf" srcId="{D204256C-FB36-4FCC-B77D-F3479148D2D4}" destId="{29028A8F-0371-4D0C-ABD1-93F49EF75B1E}" srcOrd="0" destOrd="0" presId="urn:microsoft.com/office/officeart/2005/8/layout/vList5"/>
    <dgm:cxn modelId="{487AACEF-4A7A-4A58-BA93-BEA9F89D3C85}" type="presOf" srcId="{38FEA988-7CE4-445F-9374-8F11D18216FB}" destId="{605B48BB-C17A-4065-A853-14B38E19C574}" srcOrd="0" destOrd="0" presId="urn:microsoft.com/office/officeart/2005/8/layout/vList5"/>
    <dgm:cxn modelId="{38867655-67B0-4736-B549-EF0242C26973}" srcId="{38FEA988-7CE4-445F-9374-8F11D18216FB}" destId="{D204256C-FB36-4FCC-B77D-F3479148D2D4}" srcOrd="0" destOrd="0" parTransId="{CACA3F66-15CC-4DB7-8CCC-BA493472CFFE}" sibTransId="{85DA0601-749F-4BF4-92C6-4433575BC53C}"/>
    <dgm:cxn modelId="{64925C7D-160E-4E98-A434-F27C76FB4D00}" srcId="{38FEA988-7CE4-445F-9374-8F11D18216FB}" destId="{26E69E27-D879-42D8-B7D0-40A7D6E94B85}" srcOrd="3" destOrd="0" parTransId="{9AC114EF-5EEE-47E2-B07E-7217F90B8D3B}" sibTransId="{DF958A39-08AA-4EE2-9B50-BD10075A0545}"/>
    <dgm:cxn modelId="{A52014BA-65F1-4BD5-94A0-87AE7D287A90}" type="presOf" srcId="{4692E645-C9FD-43BE-856C-56D7A85B6DDB}" destId="{25F5EB89-A703-43D8-A0DD-1C9A63EC4E5C}" srcOrd="0" destOrd="0" presId="urn:microsoft.com/office/officeart/2005/8/layout/vList5"/>
    <dgm:cxn modelId="{A6645E47-5D21-42C3-B0B0-B4BB6C556EF5}" type="presOf" srcId="{CCA78D43-F8AD-4D46-8C59-77F0508B7D57}" destId="{9FE420AC-7D01-45FF-9208-2971A65504A5}" srcOrd="0" destOrd="0" presId="urn:microsoft.com/office/officeart/2005/8/layout/vList5"/>
    <dgm:cxn modelId="{54E026BC-9F5B-441D-AC33-AF9549231C6A}" srcId="{38FEA988-7CE4-445F-9374-8F11D18216FB}" destId="{CCA78D43-F8AD-4D46-8C59-77F0508B7D57}" srcOrd="1" destOrd="0" parTransId="{859D737E-C5DF-46B1-A8FC-29522A33423F}" sibTransId="{8C533F75-085F-405C-9F5B-5B45084CA43F}"/>
    <dgm:cxn modelId="{B823CB0C-C184-49FC-94C5-3115C8C4D7B2}" type="presOf" srcId="{26E69E27-D879-42D8-B7D0-40A7D6E94B85}" destId="{7D2C2597-66EA-4000-B3C1-EB915AF0DD3B}" srcOrd="0" destOrd="0" presId="urn:microsoft.com/office/officeart/2005/8/layout/vList5"/>
    <dgm:cxn modelId="{88B7AF92-FA49-466A-AB9A-30C4FB73175C}" srcId="{38FEA988-7CE4-445F-9374-8F11D18216FB}" destId="{4692E645-C9FD-43BE-856C-56D7A85B6DDB}" srcOrd="4" destOrd="0" parTransId="{EA86B160-D725-4587-9341-A8E495F01B77}" sibTransId="{C5BF58EF-8625-4920-9E51-324A544BD296}"/>
    <dgm:cxn modelId="{33EFCF1E-B3E3-440A-BD12-17915CACED34}" type="presParOf" srcId="{605B48BB-C17A-4065-A853-14B38E19C574}" destId="{D5872FAC-6FBF-4533-8015-EB7791F79541}" srcOrd="0" destOrd="0" presId="urn:microsoft.com/office/officeart/2005/8/layout/vList5"/>
    <dgm:cxn modelId="{81178C29-573C-4B63-AD9D-58F79804F096}" type="presParOf" srcId="{D5872FAC-6FBF-4533-8015-EB7791F79541}" destId="{29028A8F-0371-4D0C-ABD1-93F49EF75B1E}" srcOrd="0" destOrd="0" presId="urn:microsoft.com/office/officeart/2005/8/layout/vList5"/>
    <dgm:cxn modelId="{DD660E0D-5668-45DD-B914-B30F9BE32787}" type="presParOf" srcId="{605B48BB-C17A-4065-A853-14B38E19C574}" destId="{15230CC0-4486-479E-B542-883E2F5E9637}" srcOrd="1" destOrd="0" presId="urn:microsoft.com/office/officeart/2005/8/layout/vList5"/>
    <dgm:cxn modelId="{580284E0-73DB-4C2D-BF88-709136D885EF}" type="presParOf" srcId="{605B48BB-C17A-4065-A853-14B38E19C574}" destId="{C31E574B-4C6B-4C02-91E1-6B28F85C55F9}" srcOrd="2" destOrd="0" presId="urn:microsoft.com/office/officeart/2005/8/layout/vList5"/>
    <dgm:cxn modelId="{AD805FF8-AF7D-4898-BE1A-9AB3DEEDBFC6}" type="presParOf" srcId="{C31E574B-4C6B-4C02-91E1-6B28F85C55F9}" destId="{9FE420AC-7D01-45FF-9208-2971A65504A5}" srcOrd="0" destOrd="0" presId="urn:microsoft.com/office/officeart/2005/8/layout/vList5"/>
    <dgm:cxn modelId="{2E291895-4029-43A1-AF30-C807831886D1}" type="presParOf" srcId="{605B48BB-C17A-4065-A853-14B38E19C574}" destId="{DD71C7CB-7974-4136-B2A0-A0E1763626CC}" srcOrd="3" destOrd="0" presId="urn:microsoft.com/office/officeart/2005/8/layout/vList5"/>
    <dgm:cxn modelId="{1D5AD32D-45B5-4DBD-9D32-FC9910D97264}" type="presParOf" srcId="{605B48BB-C17A-4065-A853-14B38E19C574}" destId="{079AFECB-E12A-44D0-8B3E-D7A80BB19D48}" srcOrd="4" destOrd="0" presId="urn:microsoft.com/office/officeart/2005/8/layout/vList5"/>
    <dgm:cxn modelId="{9BC65E91-C305-418B-86CE-FC72686DD6CC}" type="presParOf" srcId="{079AFECB-E12A-44D0-8B3E-D7A80BB19D48}" destId="{304C80EC-FBD6-432E-BBDC-D8218C0A1AF0}" srcOrd="0" destOrd="0" presId="urn:microsoft.com/office/officeart/2005/8/layout/vList5"/>
    <dgm:cxn modelId="{B3AD2C89-5729-4939-AAD9-E6E0EFC490E5}" type="presParOf" srcId="{605B48BB-C17A-4065-A853-14B38E19C574}" destId="{741F5FCD-7FA8-4B4F-9000-81AABE114B45}" srcOrd="5" destOrd="0" presId="urn:microsoft.com/office/officeart/2005/8/layout/vList5"/>
    <dgm:cxn modelId="{50BC02F9-BEFD-4B2F-A6C6-F6A139243E56}" type="presParOf" srcId="{605B48BB-C17A-4065-A853-14B38E19C574}" destId="{B60BFC67-1C32-40D1-A9D0-A45BB9567577}" srcOrd="6" destOrd="0" presId="urn:microsoft.com/office/officeart/2005/8/layout/vList5"/>
    <dgm:cxn modelId="{A4CB01D8-EA14-4849-B251-0507C0BFEFF2}" type="presParOf" srcId="{B60BFC67-1C32-40D1-A9D0-A45BB9567577}" destId="{7D2C2597-66EA-4000-B3C1-EB915AF0DD3B}" srcOrd="0" destOrd="0" presId="urn:microsoft.com/office/officeart/2005/8/layout/vList5"/>
    <dgm:cxn modelId="{A2B5FEEA-EFB5-472A-9B3D-B1129DA0EEAE}" type="presParOf" srcId="{605B48BB-C17A-4065-A853-14B38E19C574}" destId="{9FA5B7AC-DB71-42E1-98EF-E2D5B81390CC}" srcOrd="7" destOrd="0" presId="urn:microsoft.com/office/officeart/2005/8/layout/vList5"/>
    <dgm:cxn modelId="{7E762203-FA4C-4D03-8995-AF8DDA2F09F2}" type="presParOf" srcId="{605B48BB-C17A-4065-A853-14B38E19C574}" destId="{F38059B1-DFF3-4F9E-815E-F22F8E058927}" srcOrd="8" destOrd="0" presId="urn:microsoft.com/office/officeart/2005/8/layout/vList5"/>
    <dgm:cxn modelId="{0F0DC1B4-EB84-4F38-BA05-17E1BB296A86}" type="presParOf" srcId="{F38059B1-DFF3-4F9E-815E-F22F8E058927}" destId="{25F5EB89-A703-43D8-A0DD-1C9A63EC4E5C}"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28A8F-0371-4D0C-ABD1-93F49EF75B1E}">
      <dsp:nvSpPr>
        <dsp:cNvPr id="0" name=""/>
        <dsp:cNvSpPr/>
      </dsp:nvSpPr>
      <dsp:spPr>
        <a:xfrm>
          <a:off x="574415" y="0"/>
          <a:ext cx="7148877" cy="970493"/>
        </a:xfrm>
        <a:prstGeom prst="round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rtl="0">
            <a:lnSpc>
              <a:spcPct val="100000"/>
            </a:lnSpc>
            <a:spcBef>
              <a:spcPct val="0"/>
            </a:spcBef>
            <a:spcAft>
              <a:spcPts val="0"/>
            </a:spcAft>
          </a:pPr>
          <a:r>
            <a:rPr lang="en-US" sz="2200" kern="1200" dirty="0" smtClean="0">
              <a:effectLst>
                <a:outerShdw blurRad="38100" dist="38100" dir="2700000" algn="tl">
                  <a:srgbClr val="000000">
                    <a:alpha val="43137"/>
                  </a:srgbClr>
                </a:outerShdw>
              </a:effectLst>
              <a:latin typeface="Nirmala UI Semilight" panose="020B0402040204020203" pitchFamily="34" charset="0"/>
              <a:ea typeface="Nirmala UI Semilight" panose="020B0402040204020203" pitchFamily="34" charset="0"/>
              <a:cs typeface="Nirmala UI Semilight" panose="020B0402040204020203" pitchFamily="34" charset="0"/>
            </a:rPr>
            <a:t>I am learning more about </a:t>
          </a:r>
        </a:p>
        <a:p>
          <a:pPr lvl="0" algn="ctr" defTabSz="977900" rtl="0">
            <a:lnSpc>
              <a:spcPct val="100000"/>
            </a:lnSpc>
            <a:spcBef>
              <a:spcPct val="0"/>
            </a:spcBef>
            <a:spcAft>
              <a:spcPts val="0"/>
            </a:spcAft>
          </a:pPr>
          <a:r>
            <a:rPr lang="en-US" sz="2200" kern="1200" dirty="0" smtClean="0">
              <a:effectLst>
                <a:outerShdw blurRad="38100" dist="38100" dir="2700000" algn="tl">
                  <a:srgbClr val="000000">
                    <a:alpha val="43137"/>
                  </a:srgbClr>
                </a:outerShdw>
              </a:effectLst>
              <a:latin typeface="Nirmala UI Semilight" panose="020B0402040204020203" pitchFamily="34" charset="0"/>
              <a:ea typeface="Nirmala UI Semilight" panose="020B0402040204020203" pitchFamily="34" charset="0"/>
              <a:cs typeface="Nirmala UI Semilight" panose="020B0402040204020203" pitchFamily="34" charset="0"/>
            </a:rPr>
            <a:t>Georgia’s Code of Ethics for Educators.</a:t>
          </a:r>
          <a:endParaRPr lang="en-US" sz="2200" kern="1200" dirty="0">
            <a:effectLst>
              <a:outerShdw blurRad="38100" dist="38100" dir="2700000" algn="tl">
                <a:srgbClr val="000000">
                  <a:alpha val="43137"/>
                </a:srgbClr>
              </a:outerShdw>
            </a:effectLst>
            <a:latin typeface="Nirmala UI Semilight" panose="020B0402040204020203" pitchFamily="34" charset="0"/>
            <a:ea typeface="Nirmala UI Semilight" panose="020B0402040204020203" pitchFamily="34" charset="0"/>
            <a:cs typeface="Nirmala UI Semilight" panose="020B0402040204020203" pitchFamily="34" charset="0"/>
          </a:endParaRPr>
        </a:p>
      </dsp:txBody>
      <dsp:txXfrm>
        <a:off x="621791" y="47376"/>
        <a:ext cx="7054125" cy="875741"/>
      </dsp:txXfrm>
    </dsp:sp>
    <dsp:sp modelId="{9FE420AC-7D01-45FF-9208-2971A65504A5}">
      <dsp:nvSpPr>
        <dsp:cNvPr id="0" name=""/>
        <dsp:cNvSpPr/>
      </dsp:nvSpPr>
      <dsp:spPr>
        <a:xfrm>
          <a:off x="590479" y="1001381"/>
          <a:ext cx="7149088" cy="970493"/>
        </a:xfrm>
        <a:prstGeom prst="round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rtl="0">
            <a:lnSpc>
              <a:spcPct val="90000"/>
            </a:lnSpc>
            <a:spcBef>
              <a:spcPct val="0"/>
            </a:spcBef>
            <a:spcAft>
              <a:spcPct val="35000"/>
            </a:spcAft>
          </a:pPr>
          <a:r>
            <a:rPr lang="en-US" sz="2200" kern="1200" dirty="0" smtClean="0">
              <a:effectLst>
                <a:outerShdw blurRad="38100" dist="38100" dir="2700000" algn="tl">
                  <a:srgbClr val="000000">
                    <a:alpha val="43137"/>
                  </a:srgbClr>
                </a:outerShdw>
              </a:effectLst>
              <a:latin typeface="Nirmala UI Semilight" panose="020B0402040204020203" pitchFamily="34" charset="0"/>
              <a:ea typeface="Nirmala UI Semilight" panose="020B0402040204020203" pitchFamily="34" charset="0"/>
              <a:cs typeface="Nirmala UI Semilight" panose="020B0402040204020203" pitchFamily="34" charset="0"/>
            </a:rPr>
            <a:t>I am learning how to ensure safe learning environments for Georgia’s students.</a:t>
          </a:r>
          <a:endParaRPr lang="en-US" sz="2200" kern="1200" dirty="0">
            <a:effectLst>
              <a:outerShdw blurRad="38100" dist="38100" dir="2700000" algn="tl">
                <a:srgbClr val="000000">
                  <a:alpha val="43137"/>
                </a:srgbClr>
              </a:outerShdw>
            </a:effectLst>
            <a:latin typeface="Nirmala UI Semilight" panose="020B0402040204020203" pitchFamily="34" charset="0"/>
            <a:ea typeface="Nirmala UI Semilight" panose="020B0402040204020203" pitchFamily="34" charset="0"/>
            <a:cs typeface="Nirmala UI Semilight" panose="020B0402040204020203" pitchFamily="34" charset="0"/>
          </a:endParaRPr>
        </a:p>
      </dsp:txBody>
      <dsp:txXfrm>
        <a:off x="637855" y="1048757"/>
        <a:ext cx="7054336" cy="875741"/>
      </dsp:txXfrm>
    </dsp:sp>
    <dsp:sp modelId="{304C80EC-FBD6-432E-BBDC-D8218C0A1AF0}">
      <dsp:nvSpPr>
        <dsp:cNvPr id="0" name=""/>
        <dsp:cNvSpPr/>
      </dsp:nvSpPr>
      <dsp:spPr>
        <a:xfrm>
          <a:off x="584204" y="1990596"/>
          <a:ext cx="7149088" cy="970493"/>
        </a:xfrm>
        <a:prstGeom prst="round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rtl="0">
            <a:lnSpc>
              <a:spcPct val="90000"/>
            </a:lnSpc>
            <a:spcBef>
              <a:spcPct val="0"/>
            </a:spcBef>
            <a:spcAft>
              <a:spcPct val="35000"/>
            </a:spcAft>
          </a:pPr>
          <a:r>
            <a:rPr lang="en-US" sz="2200" kern="1200" dirty="0" smtClean="0">
              <a:effectLst>
                <a:outerShdw blurRad="38100" dist="38100" dir="2700000" algn="tl">
                  <a:srgbClr val="000000">
                    <a:alpha val="43137"/>
                  </a:srgbClr>
                </a:outerShdw>
              </a:effectLst>
              <a:latin typeface="Nirmala UI Semilight" panose="020B0402040204020203" pitchFamily="34" charset="0"/>
              <a:ea typeface="Nirmala UI Semilight" panose="020B0402040204020203" pitchFamily="34" charset="0"/>
              <a:cs typeface="Nirmala UI Semilight" panose="020B0402040204020203" pitchFamily="34" charset="0"/>
            </a:rPr>
            <a:t>I am learning about why enhanced knowledge and application of ethical practice is important.</a:t>
          </a:r>
          <a:endParaRPr lang="en-US" sz="2200" kern="1200" dirty="0">
            <a:effectLst>
              <a:outerShdw blurRad="38100" dist="38100" dir="2700000" algn="tl">
                <a:srgbClr val="000000">
                  <a:alpha val="43137"/>
                </a:srgbClr>
              </a:outerShdw>
            </a:effectLst>
            <a:latin typeface="Nirmala UI Semilight" panose="020B0402040204020203" pitchFamily="34" charset="0"/>
            <a:ea typeface="Nirmala UI Semilight" panose="020B0402040204020203" pitchFamily="34" charset="0"/>
            <a:cs typeface="Nirmala UI Semilight" panose="020B0402040204020203" pitchFamily="34" charset="0"/>
          </a:endParaRPr>
        </a:p>
      </dsp:txBody>
      <dsp:txXfrm>
        <a:off x="631580" y="2037972"/>
        <a:ext cx="7054336" cy="875741"/>
      </dsp:txXfrm>
    </dsp:sp>
    <dsp:sp modelId="{7D2C2597-66EA-4000-B3C1-EB915AF0DD3B}">
      <dsp:nvSpPr>
        <dsp:cNvPr id="0" name=""/>
        <dsp:cNvSpPr/>
      </dsp:nvSpPr>
      <dsp:spPr>
        <a:xfrm>
          <a:off x="595673" y="2987836"/>
          <a:ext cx="7149088" cy="970493"/>
        </a:xfrm>
        <a:prstGeom prst="round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rtl="0">
            <a:lnSpc>
              <a:spcPct val="90000"/>
            </a:lnSpc>
            <a:spcBef>
              <a:spcPct val="0"/>
            </a:spcBef>
            <a:spcAft>
              <a:spcPct val="35000"/>
            </a:spcAft>
          </a:pPr>
          <a:r>
            <a:rPr lang="en-US" sz="2200" kern="1200" dirty="0" smtClean="0">
              <a:effectLst>
                <a:outerShdw blurRad="38100" dist="38100" dir="2700000" algn="tl">
                  <a:srgbClr val="000000">
                    <a:alpha val="43137"/>
                  </a:srgbClr>
                </a:outerShdw>
              </a:effectLst>
              <a:latin typeface="Nirmala UI Semilight" panose="020B0402040204020203" pitchFamily="34" charset="0"/>
              <a:ea typeface="Nirmala UI Semilight" panose="020B0402040204020203" pitchFamily="34" charset="0"/>
              <a:cs typeface="Nirmala UI Semilight" panose="020B0402040204020203" pitchFamily="34" charset="0"/>
            </a:rPr>
            <a:t>I am learning how to avoid ethical missteps.</a:t>
          </a:r>
          <a:endParaRPr lang="en-US" sz="2200" kern="1200" dirty="0">
            <a:effectLst>
              <a:outerShdw blurRad="38100" dist="38100" dir="2700000" algn="tl">
                <a:srgbClr val="000000">
                  <a:alpha val="43137"/>
                </a:srgbClr>
              </a:outerShdw>
            </a:effectLst>
            <a:latin typeface="Nirmala UI Semilight" panose="020B0402040204020203" pitchFamily="34" charset="0"/>
            <a:ea typeface="Nirmala UI Semilight" panose="020B0402040204020203" pitchFamily="34" charset="0"/>
            <a:cs typeface="Nirmala UI Semilight" panose="020B0402040204020203" pitchFamily="34" charset="0"/>
          </a:endParaRPr>
        </a:p>
      </dsp:txBody>
      <dsp:txXfrm>
        <a:off x="643049" y="3035212"/>
        <a:ext cx="7054336" cy="875741"/>
      </dsp:txXfrm>
    </dsp:sp>
    <dsp:sp modelId="{25F5EB89-A703-43D8-A0DD-1C9A63EC4E5C}">
      <dsp:nvSpPr>
        <dsp:cNvPr id="0" name=""/>
        <dsp:cNvSpPr/>
      </dsp:nvSpPr>
      <dsp:spPr>
        <a:xfrm>
          <a:off x="595673" y="3971441"/>
          <a:ext cx="7149088" cy="970493"/>
        </a:xfrm>
        <a:prstGeom prst="round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rtl="0">
            <a:lnSpc>
              <a:spcPct val="90000"/>
            </a:lnSpc>
            <a:spcBef>
              <a:spcPct val="0"/>
            </a:spcBef>
            <a:spcAft>
              <a:spcPct val="35000"/>
            </a:spcAft>
          </a:pPr>
          <a:r>
            <a:rPr lang="en-US" sz="2200" kern="1200" dirty="0" smtClean="0">
              <a:effectLst>
                <a:outerShdw blurRad="38100" dist="38100" dir="2700000" algn="tl">
                  <a:srgbClr val="000000">
                    <a:alpha val="43137"/>
                  </a:srgbClr>
                </a:outerShdw>
              </a:effectLst>
              <a:latin typeface="Nirmala UI Semilight" panose="020B0402040204020203" pitchFamily="34" charset="0"/>
              <a:ea typeface="Nirmala UI Semilight" panose="020B0402040204020203" pitchFamily="34" charset="0"/>
              <a:cs typeface="Nirmala UI Semilight" panose="020B0402040204020203" pitchFamily="34" charset="0"/>
            </a:rPr>
            <a:t>I am learning how to protect myself, colleagues, school, community, profession, and most importantly students.</a:t>
          </a:r>
          <a:endParaRPr lang="en-US" sz="2200" kern="1200" dirty="0">
            <a:effectLst>
              <a:outerShdw blurRad="38100" dist="38100" dir="2700000" algn="tl">
                <a:srgbClr val="000000">
                  <a:alpha val="43137"/>
                </a:srgbClr>
              </a:outerShdw>
            </a:effectLst>
            <a:latin typeface="Nirmala UI Semilight" panose="020B0402040204020203" pitchFamily="34" charset="0"/>
            <a:ea typeface="Nirmala UI Semilight" panose="020B0402040204020203" pitchFamily="34" charset="0"/>
            <a:cs typeface="Nirmala UI Semilight" panose="020B0402040204020203" pitchFamily="34" charset="0"/>
          </a:endParaRPr>
        </a:p>
      </dsp:txBody>
      <dsp:txXfrm>
        <a:off x="643049" y="4018817"/>
        <a:ext cx="7054336" cy="87574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D08939A9-F7F4-4ABA-B53D-5991DD400101}" type="datetimeFigureOut">
              <a:rPr lang="en-ID" smtClean="0"/>
              <a:t>20/07/2023</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EE7763-7AA7-4511-95D0-0DC176BB7E31}" type="slidenum">
              <a:rPr lang="en-ID" smtClean="0"/>
              <a:t>‹#›</a:t>
            </a:fld>
            <a:endParaRPr lang="en-ID"/>
          </a:p>
        </p:txBody>
      </p:sp>
    </p:spTree>
    <p:extLst>
      <p:ext uri="{BB962C8B-B14F-4D97-AF65-F5344CB8AC3E}">
        <p14:creationId xmlns:p14="http://schemas.microsoft.com/office/powerpoint/2010/main" val="2274929329"/>
      </p:ext>
    </p:extLst>
  </p:cSld>
  <p:clrMap bg1="lt1" tx1="dk1" bg2="lt2" tx2="dk2" accent1="accent1" accent2="accent2" accent3="accent3" accent4="accent4" accent5="accent5" accent6="accent6" hlink="hlink" folHlink="folHlink"/>
  <p:notesStyle>
    <a:lvl1pPr marL="0" algn="l" defTabSz="658399" rtl="0" eaLnBrk="1" latinLnBrk="0" hangingPunct="1">
      <a:defRPr sz="864" kern="1200">
        <a:solidFill>
          <a:schemeClr val="tx1"/>
        </a:solidFill>
        <a:latin typeface="+mn-lt"/>
        <a:ea typeface="+mn-ea"/>
        <a:cs typeface="+mn-cs"/>
      </a:defRPr>
    </a:lvl1pPr>
    <a:lvl2pPr marL="329199" algn="l" defTabSz="658399" rtl="0" eaLnBrk="1" latinLnBrk="0" hangingPunct="1">
      <a:defRPr sz="864" kern="1200">
        <a:solidFill>
          <a:schemeClr val="tx1"/>
        </a:solidFill>
        <a:latin typeface="+mn-lt"/>
        <a:ea typeface="+mn-ea"/>
        <a:cs typeface="+mn-cs"/>
      </a:defRPr>
    </a:lvl2pPr>
    <a:lvl3pPr marL="658399" algn="l" defTabSz="658399" rtl="0" eaLnBrk="1" latinLnBrk="0" hangingPunct="1">
      <a:defRPr sz="864" kern="1200">
        <a:solidFill>
          <a:schemeClr val="tx1"/>
        </a:solidFill>
        <a:latin typeface="+mn-lt"/>
        <a:ea typeface="+mn-ea"/>
        <a:cs typeface="+mn-cs"/>
      </a:defRPr>
    </a:lvl3pPr>
    <a:lvl4pPr marL="987597" algn="l" defTabSz="658399" rtl="0" eaLnBrk="1" latinLnBrk="0" hangingPunct="1">
      <a:defRPr sz="864" kern="1200">
        <a:solidFill>
          <a:schemeClr val="tx1"/>
        </a:solidFill>
        <a:latin typeface="+mn-lt"/>
        <a:ea typeface="+mn-ea"/>
        <a:cs typeface="+mn-cs"/>
      </a:defRPr>
    </a:lvl4pPr>
    <a:lvl5pPr marL="1316797" algn="l" defTabSz="658399" rtl="0" eaLnBrk="1" latinLnBrk="0" hangingPunct="1">
      <a:defRPr sz="864" kern="1200">
        <a:solidFill>
          <a:schemeClr val="tx1"/>
        </a:solidFill>
        <a:latin typeface="+mn-lt"/>
        <a:ea typeface="+mn-ea"/>
        <a:cs typeface="+mn-cs"/>
      </a:defRPr>
    </a:lvl5pPr>
    <a:lvl6pPr marL="1645996" algn="l" defTabSz="658399" rtl="0" eaLnBrk="1" latinLnBrk="0" hangingPunct="1">
      <a:defRPr sz="864" kern="1200">
        <a:solidFill>
          <a:schemeClr val="tx1"/>
        </a:solidFill>
        <a:latin typeface="+mn-lt"/>
        <a:ea typeface="+mn-ea"/>
        <a:cs typeface="+mn-cs"/>
      </a:defRPr>
    </a:lvl6pPr>
    <a:lvl7pPr marL="1975195" algn="l" defTabSz="658399" rtl="0" eaLnBrk="1" latinLnBrk="0" hangingPunct="1">
      <a:defRPr sz="864" kern="1200">
        <a:solidFill>
          <a:schemeClr val="tx1"/>
        </a:solidFill>
        <a:latin typeface="+mn-lt"/>
        <a:ea typeface="+mn-ea"/>
        <a:cs typeface="+mn-cs"/>
      </a:defRPr>
    </a:lvl7pPr>
    <a:lvl8pPr marL="2304395" algn="l" defTabSz="658399" rtl="0" eaLnBrk="1" latinLnBrk="0" hangingPunct="1">
      <a:defRPr sz="864" kern="1200">
        <a:solidFill>
          <a:schemeClr val="tx1"/>
        </a:solidFill>
        <a:latin typeface="+mn-lt"/>
        <a:ea typeface="+mn-ea"/>
        <a:cs typeface="+mn-cs"/>
      </a:defRPr>
    </a:lvl8pPr>
    <a:lvl9pPr marL="2633594" algn="l" defTabSz="658399" rtl="0" eaLnBrk="1" latinLnBrk="0" hangingPunct="1">
      <a:defRPr sz="86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E7763-7AA7-4511-95D0-0DC176BB7E31}" type="slidenum">
              <a:rPr lang="en-ID" smtClean="0"/>
              <a:t>7</a:t>
            </a:fld>
            <a:endParaRPr lang="en-ID"/>
          </a:p>
        </p:txBody>
      </p:sp>
    </p:spTree>
    <p:extLst>
      <p:ext uri="{BB962C8B-B14F-4D97-AF65-F5344CB8AC3E}">
        <p14:creationId xmlns:p14="http://schemas.microsoft.com/office/powerpoint/2010/main" val="363223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52570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d9ace004_0_1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 name="Google Shape;164;gd0d9ace004_0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5" name="Google Shape;165;gd0d9ace004_0_1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en-US" dirty="0" smtClean="0"/>
              <a:t/>
            </a:r>
            <a:br>
              <a:rPr lang="en-US" dirty="0" smtClean="0"/>
            </a:br>
            <a:endParaRPr lang="en-US" dirty="0" smtClean="0"/>
          </a:p>
        </p:txBody>
      </p:sp>
    </p:spTree>
    <p:extLst>
      <p:ext uri="{BB962C8B-B14F-4D97-AF65-F5344CB8AC3E}">
        <p14:creationId xmlns:p14="http://schemas.microsoft.com/office/powerpoint/2010/main" val="1715518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d026101d0f_1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 name="Google Shape;171;gd026101d0f_1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2" name="Google Shape;172;gd026101d0f_1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825337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001886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27</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571909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745036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29</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081201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804680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245865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797532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E7763-7AA7-4511-95D0-0DC176BB7E31}" type="slidenum">
              <a:rPr lang="en-ID" smtClean="0"/>
              <a:t>11</a:t>
            </a:fld>
            <a:endParaRPr lang="en-ID"/>
          </a:p>
        </p:txBody>
      </p:sp>
    </p:spTree>
    <p:extLst>
      <p:ext uri="{BB962C8B-B14F-4D97-AF65-F5344CB8AC3E}">
        <p14:creationId xmlns:p14="http://schemas.microsoft.com/office/powerpoint/2010/main" val="1523068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66382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488631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237675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37</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579402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0745594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39</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616689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04218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684765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7859757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992912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22E1E8-19DD-9846-964E-7494B0E7F513}" type="slidenum">
              <a:rPr lang="en-US" smtClean="0"/>
              <a:t>15</a:t>
            </a:fld>
            <a:endParaRPr lang="en-US"/>
          </a:p>
        </p:txBody>
      </p:sp>
    </p:spTree>
    <p:extLst>
      <p:ext uri="{BB962C8B-B14F-4D97-AF65-F5344CB8AC3E}">
        <p14:creationId xmlns:p14="http://schemas.microsoft.com/office/powerpoint/2010/main" val="7169527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3521036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8856048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47</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8487022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617748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506530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2062966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737889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2938591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1389350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403794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22E1E8-19DD-9846-964E-7494B0E7F513}" type="slidenum">
              <a:rPr lang="en-US" smtClean="0"/>
              <a:t>16</a:t>
            </a:fld>
            <a:endParaRPr lang="en-US"/>
          </a:p>
        </p:txBody>
      </p:sp>
    </p:spTree>
    <p:extLst>
      <p:ext uri="{BB962C8B-B14F-4D97-AF65-F5344CB8AC3E}">
        <p14:creationId xmlns:p14="http://schemas.microsoft.com/office/powerpoint/2010/main" val="24605587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2428649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57</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2920113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273125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29057949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9304931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3444971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959510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7006897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52477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49208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f2fc813318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f2fc813318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004168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7091240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69</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2275982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4994531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2957628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6055064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693757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678601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507859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77</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2891036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148393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F22E1E8-19DD-9846-964E-7494B0E7F513}" type="slidenum">
              <a:rPr lang="en-US" smtClean="0"/>
              <a:t>18</a:t>
            </a:fld>
            <a:endParaRPr lang="en-US"/>
          </a:p>
        </p:txBody>
      </p:sp>
    </p:spTree>
    <p:extLst>
      <p:ext uri="{BB962C8B-B14F-4D97-AF65-F5344CB8AC3E}">
        <p14:creationId xmlns:p14="http://schemas.microsoft.com/office/powerpoint/2010/main" val="36115791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79</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7207635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6853387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716579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6611982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037871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484431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0071072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87</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3849143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799572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89</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428494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F22E1E8-19DD-9846-964E-7494B0E7F513}" type="slidenum">
              <a:rPr lang="en-US" smtClean="0"/>
              <a:t>19</a:t>
            </a:fld>
            <a:endParaRPr lang="en-US"/>
          </a:p>
        </p:txBody>
      </p:sp>
    </p:spTree>
    <p:extLst>
      <p:ext uri="{BB962C8B-B14F-4D97-AF65-F5344CB8AC3E}">
        <p14:creationId xmlns:p14="http://schemas.microsoft.com/office/powerpoint/2010/main" val="4527844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76693166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5809726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347407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7673662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667945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1" name="Google Shape;11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917182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97</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57111284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27507297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99</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5348373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887876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F22E1E8-19DD-9846-964E-7494B0E7F513}" type="slidenum">
              <a:rPr lang="en-US" smtClean="0"/>
              <a:t>20</a:t>
            </a:fld>
            <a:endParaRPr lang="en-US"/>
          </a:p>
        </p:txBody>
      </p:sp>
    </p:spTree>
    <p:extLst>
      <p:ext uri="{BB962C8B-B14F-4D97-AF65-F5344CB8AC3E}">
        <p14:creationId xmlns:p14="http://schemas.microsoft.com/office/powerpoint/2010/main" val="20809424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3261231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7215744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798324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6463012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42145322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107</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40351631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68827329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12125388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069945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update data.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22E1E8-19DD-9846-964E-7494B0E7F5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6432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480729"/>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7"/>
        <p:cNvGrpSpPr/>
        <p:nvPr/>
      </p:nvGrpSpPr>
      <p:grpSpPr>
        <a:xfrm>
          <a:off x="0" y="0"/>
          <a:ext cx="0" cy="0"/>
          <a:chOff x="0" y="0"/>
          <a:chExt cx="0" cy="0"/>
        </a:xfrm>
      </p:grpSpPr>
      <p:sp>
        <p:nvSpPr>
          <p:cNvPr id="88" name="Google Shape;88;p21"/>
          <p:cNvSpPr/>
          <p:nvPr/>
        </p:nvSpPr>
        <p:spPr>
          <a:xfrm>
            <a:off x="6096794" y="-100"/>
            <a:ext cx="6096794"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89" name="Google Shape;89;p21"/>
          <p:cNvCxnSpPr/>
          <p:nvPr/>
        </p:nvCxnSpPr>
        <p:spPr>
          <a:xfrm>
            <a:off x="6707107" y="5994004"/>
            <a:ext cx="721294" cy="0"/>
          </a:xfrm>
          <a:prstGeom prst="straightConnector1">
            <a:avLst/>
          </a:prstGeom>
          <a:noFill/>
          <a:ln w="38100" cap="flat" cmpd="sng">
            <a:solidFill>
              <a:schemeClr val="accent5"/>
            </a:solidFill>
            <a:prstDash val="solid"/>
            <a:round/>
            <a:headEnd type="none" w="sm" len="sm"/>
            <a:tailEnd type="none" w="sm" len="sm"/>
          </a:ln>
        </p:spPr>
      </p:cxnSp>
      <p:sp>
        <p:nvSpPr>
          <p:cNvPr id="90" name="Google Shape;90;p21"/>
          <p:cNvSpPr txBox="1">
            <a:spLocks noGrp="1"/>
          </p:cNvSpPr>
          <p:nvPr>
            <p:ph type="title"/>
          </p:nvPr>
        </p:nvSpPr>
        <p:spPr>
          <a:xfrm>
            <a:off x="354046" y="1612100"/>
            <a:ext cx="5394303" cy="2008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3800"/>
              <a:buNone/>
              <a:defRPr sz="5068"/>
            </a:lvl1pPr>
            <a:lvl2pPr lvl="1" algn="ctr" rtl="0">
              <a:spcBef>
                <a:spcPts val="0"/>
              </a:spcBef>
              <a:spcAft>
                <a:spcPts val="0"/>
              </a:spcAft>
              <a:buSzPts val="3800"/>
              <a:buNone/>
              <a:defRPr sz="5068"/>
            </a:lvl2pPr>
            <a:lvl3pPr lvl="2" algn="ctr" rtl="0">
              <a:spcBef>
                <a:spcPts val="0"/>
              </a:spcBef>
              <a:spcAft>
                <a:spcPts val="0"/>
              </a:spcAft>
              <a:buSzPts val="3800"/>
              <a:buNone/>
              <a:defRPr sz="5068"/>
            </a:lvl3pPr>
            <a:lvl4pPr lvl="3" algn="ctr" rtl="0">
              <a:spcBef>
                <a:spcPts val="0"/>
              </a:spcBef>
              <a:spcAft>
                <a:spcPts val="0"/>
              </a:spcAft>
              <a:buSzPts val="3800"/>
              <a:buNone/>
              <a:defRPr sz="5068"/>
            </a:lvl4pPr>
            <a:lvl5pPr lvl="4" algn="ctr" rtl="0">
              <a:spcBef>
                <a:spcPts val="0"/>
              </a:spcBef>
              <a:spcAft>
                <a:spcPts val="0"/>
              </a:spcAft>
              <a:buSzPts val="3800"/>
              <a:buNone/>
              <a:defRPr sz="5068"/>
            </a:lvl5pPr>
            <a:lvl6pPr lvl="5" algn="ctr" rtl="0">
              <a:spcBef>
                <a:spcPts val="0"/>
              </a:spcBef>
              <a:spcAft>
                <a:spcPts val="0"/>
              </a:spcAft>
              <a:buSzPts val="3800"/>
              <a:buNone/>
              <a:defRPr sz="5068"/>
            </a:lvl6pPr>
            <a:lvl7pPr lvl="6" algn="ctr" rtl="0">
              <a:spcBef>
                <a:spcPts val="0"/>
              </a:spcBef>
              <a:spcAft>
                <a:spcPts val="0"/>
              </a:spcAft>
              <a:buSzPts val="3800"/>
              <a:buNone/>
              <a:defRPr sz="5068"/>
            </a:lvl7pPr>
            <a:lvl8pPr lvl="7" algn="ctr" rtl="0">
              <a:spcBef>
                <a:spcPts val="0"/>
              </a:spcBef>
              <a:spcAft>
                <a:spcPts val="0"/>
              </a:spcAft>
              <a:buSzPts val="3800"/>
              <a:buNone/>
              <a:defRPr sz="5068"/>
            </a:lvl8pPr>
            <a:lvl9pPr lvl="8" algn="ctr" rtl="0">
              <a:spcBef>
                <a:spcPts val="0"/>
              </a:spcBef>
              <a:spcAft>
                <a:spcPts val="0"/>
              </a:spcAft>
              <a:buSzPts val="3800"/>
              <a:buNone/>
              <a:defRPr sz="5068"/>
            </a:lvl9pPr>
          </a:lstStyle>
          <a:p>
            <a:endParaRPr/>
          </a:p>
        </p:txBody>
      </p:sp>
      <p:sp>
        <p:nvSpPr>
          <p:cNvPr id="91" name="Google Shape;91;p21"/>
          <p:cNvSpPr txBox="1">
            <a:spLocks noGrp="1"/>
          </p:cNvSpPr>
          <p:nvPr>
            <p:ph type="subTitle" idx="1"/>
          </p:nvPr>
        </p:nvSpPr>
        <p:spPr>
          <a:xfrm>
            <a:off x="354046" y="3692001"/>
            <a:ext cx="5394303" cy="179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accent5"/>
              </a:buClr>
              <a:buSzPts val="2100"/>
              <a:buNone/>
              <a:defRPr sz="2800">
                <a:solidFill>
                  <a:schemeClr val="accent5"/>
                </a:solidFill>
              </a:defRPr>
            </a:lvl1pPr>
            <a:lvl2pPr lvl="1" algn="ctr" rtl="0">
              <a:lnSpc>
                <a:spcPct val="100000"/>
              </a:lnSpc>
              <a:spcBef>
                <a:spcPts val="0"/>
              </a:spcBef>
              <a:spcAft>
                <a:spcPts val="0"/>
              </a:spcAft>
              <a:buClr>
                <a:schemeClr val="accent5"/>
              </a:buClr>
              <a:buSzPts val="2100"/>
              <a:buNone/>
              <a:defRPr sz="2800">
                <a:solidFill>
                  <a:schemeClr val="accent5"/>
                </a:solidFill>
              </a:defRPr>
            </a:lvl2pPr>
            <a:lvl3pPr lvl="2" algn="ctr" rtl="0">
              <a:lnSpc>
                <a:spcPct val="100000"/>
              </a:lnSpc>
              <a:spcBef>
                <a:spcPts val="0"/>
              </a:spcBef>
              <a:spcAft>
                <a:spcPts val="0"/>
              </a:spcAft>
              <a:buClr>
                <a:schemeClr val="accent5"/>
              </a:buClr>
              <a:buSzPts val="2100"/>
              <a:buNone/>
              <a:defRPr sz="2800">
                <a:solidFill>
                  <a:schemeClr val="accent5"/>
                </a:solidFill>
              </a:defRPr>
            </a:lvl3pPr>
            <a:lvl4pPr lvl="3" algn="ctr" rtl="0">
              <a:lnSpc>
                <a:spcPct val="100000"/>
              </a:lnSpc>
              <a:spcBef>
                <a:spcPts val="0"/>
              </a:spcBef>
              <a:spcAft>
                <a:spcPts val="0"/>
              </a:spcAft>
              <a:buClr>
                <a:schemeClr val="accent5"/>
              </a:buClr>
              <a:buSzPts val="2100"/>
              <a:buNone/>
              <a:defRPr sz="2800">
                <a:solidFill>
                  <a:schemeClr val="accent5"/>
                </a:solidFill>
              </a:defRPr>
            </a:lvl4pPr>
            <a:lvl5pPr lvl="4" algn="ctr" rtl="0">
              <a:lnSpc>
                <a:spcPct val="100000"/>
              </a:lnSpc>
              <a:spcBef>
                <a:spcPts val="0"/>
              </a:spcBef>
              <a:spcAft>
                <a:spcPts val="0"/>
              </a:spcAft>
              <a:buClr>
                <a:schemeClr val="accent5"/>
              </a:buClr>
              <a:buSzPts val="2100"/>
              <a:buNone/>
              <a:defRPr sz="2800">
                <a:solidFill>
                  <a:schemeClr val="accent5"/>
                </a:solidFill>
              </a:defRPr>
            </a:lvl5pPr>
            <a:lvl6pPr lvl="5" algn="ctr" rtl="0">
              <a:lnSpc>
                <a:spcPct val="100000"/>
              </a:lnSpc>
              <a:spcBef>
                <a:spcPts val="0"/>
              </a:spcBef>
              <a:spcAft>
                <a:spcPts val="0"/>
              </a:spcAft>
              <a:buClr>
                <a:schemeClr val="accent5"/>
              </a:buClr>
              <a:buSzPts val="2100"/>
              <a:buNone/>
              <a:defRPr sz="2800">
                <a:solidFill>
                  <a:schemeClr val="accent5"/>
                </a:solidFill>
              </a:defRPr>
            </a:lvl6pPr>
            <a:lvl7pPr lvl="6" algn="ctr" rtl="0">
              <a:lnSpc>
                <a:spcPct val="100000"/>
              </a:lnSpc>
              <a:spcBef>
                <a:spcPts val="0"/>
              </a:spcBef>
              <a:spcAft>
                <a:spcPts val="0"/>
              </a:spcAft>
              <a:buClr>
                <a:schemeClr val="accent5"/>
              </a:buClr>
              <a:buSzPts val="2100"/>
              <a:buNone/>
              <a:defRPr sz="2800">
                <a:solidFill>
                  <a:schemeClr val="accent5"/>
                </a:solidFill>
              </a:defRPr>
            </a:lvl7pPr>
            <a:lvl8pPr lvl="7" algn="ctr" rtl="0">
              <a:lnSpc>
                <a:spcPct val="100000"/>
              </a:lnSpc>
              <a:spcBef>
                <a:spcPts val="0"/>
              </a:spcBef>
              <a:spcAft>
                <a:spcPts val="0"/>
              </a:spcAft>
              <a:buClr>
                <a:schemeClr val="accent5"/>
              </a:buClr>
              <a:buSzPts val="2100"/>
              <a:buNone/>
              <a:defRPr sz="2800">
                <a:solidFill>
                  <a:schemeClr val="accent5"/>
                </a:solidFill>
              </a:defRPr>
            </a:lvl8pPr>
            <a:lvl9pPr lvl="8" algn="ctr" rtl="0">
              <a:lnSpc>
                <a:spcPct val="100000"/>
              </a:lnSpc>
              <a:spcBef>
                <a:spcPts val="0"/>
              </a:spcBef>
              <a:spcAft>
                <a:spcPts val="0"/>
              </a:spcAft>
              <a:buClr>
                <a:schemeClr val="accent5"/>
              </a:buClr>
              <a:buSzPts val="2100"/>
              <a:buNone/>
              <a:defRPr sz="2800">
                <a:solidFill>
                  <a:schemeClr val="accent5"/>
                </a:solidFill>
              </a:defRPr>
            </a:lvl9pPr>
          </a:lstStyle>
          <a:p>
            <a:endParaRPr/>
          </a:p>
        </p:txBody>
      </p:sp>
      <p:sp>
        <p:nvSpPr>
          <p:cNvPr id="92" name="Google Shape;92;p21"/>
          <p:cNvSpPr txBox="1">
            <a:spLocks noGrp="1"/>
          </p:cNvSpPr>
          <p:nvPr>
            <p:ph type="body" idx="2"/>
          </p:nvPr>
        </p:nvSpPr>
        <p:spPr>
          <a:xfrm>
            <a:off x="6586858" y="965600"/>
            <a:ext cx="5116666" cy="4926800"/>
          </a:xfrm>
          <a:prstGeom prst="rect">
            <a:avLst/>
          </a:prstGeom>
        </p:spPr>
        <p:txBody>
          <a:bodyPr spcFirstLastPara="1" wrap="square" lIns="91425" tIns="91425" rIns="91425" bIns="91425" anchor="ctr" anchorCtr="0">
            <a:normAutofit/>
          </a:bodyPr>
          <a:lstStyle>
            <a:lvl1pPr marL="609616" lvl="0" indent="-457212" rtl="0">
              <a:spcBef>
                <a:spcPts val="0"/>
              </a:spcBef>
              <a:spcAft>
                <a:spcPts val="0"/>
              </a:spcAft>
              <a:buSzPts val="1800"/>
              <a:buChar char="●"/>
              <a:defRPr/>
            </a:lvl1pPr>
            <a:lvl2pPr marL="1219231" lvl="1" indent="-423344" rtl="0">
              <a:spcBef>
                <a:spcPts val="0"/>
              </a:spcBef>
              <a:spcAft>
                <a:spcPts val="0"/>
              </a:spcAft>
              <a:buSzPts val="1400"/>
              <a:buChar char="○"/>
              <a:defRPr/>
            </a:lvl2pPr>
            <a:lvl3pPr marL="1828845" lvl="2" indent="-423344" rtl="0">
              <a:spcBef>
                <a:spcPts val="0"/>
              </a:spcBef>
              <a:spcAft>
                <a:spcPts val="0"/>
              </a:spcAft>
              <a:buSzPts val="1400"/>
              <a:buChar char="■"/>
              <a:defRPr/>
            </a:lvl3pPr>
            <a:lvl4pPr marL="2438461" lvl="3" indent="-423344" rtl="0">
              <a:spcBef>
                <a:spcPts val="0"/>
              </a:spcBef>
              <a:spcAft>
                <a:spcPts val="0"/>
              </a:spcAft>
              <a:buSzPts val="1400"/>
              <a:buChar char="●"/>
              <a:defRPr/>
            </a:lvl4pPr>
            <a:lvl5pPr marL="3048076" lvl="4" indent="-423344" rtl="0">
              <a:spcBef>
                <a:spcPts val="0"/>
              </a:spcBef>
              <a:spcAft>
                <a:spcPts val="0"/>
              </a:spcAft>
              <a:buSzPts val="1400"/>
              <a:buChar char="○"/>
              <a:defRPr/>
            </a:lvl5pPr>
            <a:lvl6pPr marL="3657692" lvl="5" indent="-423344" rtl="0">
              <a:spcBef>
                <a:spcPts val="0"/>
              </a:spcBef>
              <a:spcAft>
                <a:spcPts val="0"/>
              </a:spcAft>
              <a:buSzPts val="1400"/>
              <a:buChar char="■"/>
              <a:defRPr/>
            </a:lvl6pPr>
            <a:lvl7pPr marL="4267307" lvl="6" indent="-423344" rtl="0">
              <a:spcBef>
                <a:spcPts val="0"/>
              </a:spcBef>
              <a:spcAft>
                <a:spcPts val="0"/>
              </a:spcAft>
              <a:buSzPts val="1400"/>
              <a:buChar char="●"/>
              <a:defRPr/>
            </a:lvl7pPr>
            <a:lvl8pPr marL="4876922" lvl="7" indent="-423344" rtl="0">
              <a:spcBef>
                <a:spcPts val="0"/>
              </a:spcBef>
              <a:spcAft>
                <a:spcPts val="0"/>
              </a:spcAft>
              <a:buSzPts val="1400"/>
              <a:buChar char="○"/>
              <a:defRPr/>
            </a:lvl8pPr>
            <a:lvl9pPr marL="5486538" lvl="8" indent="-423344" rtl="0">
              <a:spcBef>
                <a:spcPts val="0"/>
              </a:spcBef>
              <a:spcAft>
                <a:spcPts val="0"/>
              </a:spcAft>
              <a:buSzPts val="1400"/>
              <a:buChar char="■"/>
              <a:defRPr/>
            </a:lvl9pPr>
          </a:lstStyle>
          <a:p>
            <a:endParaRPr/>
          </a:p>
        </p:txBody>
      </p:sp>
      <p:sp>
        <p:nvSpPr>
          <p:cNvPr id="93" name="Google Shape;93;p21"/>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56522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About The Company">
    <p:spTree>
      <p:nvGrpSpPr>
        <p:cNvPr id="1" name=""/>
        <p:cNvGrpSpPr/>
        <p:nvPr/>
      </p:nvGrpSpPr>
      <p:grpSpPr>
        <a:xfrm>
          <a:off x="0" y="0"/>
          <a:ext cx="0" cy="0"/>
          <a:chOff x="0" y="0"/>
          <a:chExt cx="0" cy="0"/>
        </a:xfrm>
      </p:grpSpPr>
      <p:sp>
        <p:nvSpPr>
          <p:cNvPr id="15" name="Freeform 19">
            <a:extLst>
              <a:ext uri="{FF2B5EF4-FFF2-40B4-BE49-F238E27FC236}">
                <a16:creationId xmlns:a16="http://schemas.microsoft.com/office/drawing/2014/main" id="{839B7AEA-8E0B-4751-95FD-59646A5761D3}"/>
              </a:ext>
            </a:extLst>
          </p:cNvPr>
          <p:cNvSpPr>
            <a:spLocks/>
          </p:cNvSpPr>
          <p:nvPr userDrawn="1"/>
        </p:nvSpPr>
        <p:spPr bwMode="auto">
          <a:xfrm>
            <a:off x="567706" y="6155623"/>
            <a:ext cx="475013" cy="473113"/>
          </a:xfrm>
          <a:custGeom>
            <a:avLst/>
            <a:gdLst>
              <a:gd name="T0" fmla="*/ 162 w 324"/>
              <a:gd name="T1" fmla="*/ 0 h 323"/>
              <a:gd name="T2" fmla="*/ 48 w 324"/>
              <a:gd name="T3" fmla="*/ 47 h 323"/>
              <a:gd name="T4" fmla="*/ 0 w 324"/>
              <a:gd name="T5" fmla="*/ 162 h 323"/>
              <a:gd name="T6" fmla="*/ 162 w 324"/>
              <a:gd name="T7" fmla="*/ 323 h 323"/>
              <a:gd name="T8" fmla="*/ 324 w 324"/>
              <a:gd name="T9" fmla="*/ 162 h 323"/>
              <a:gd name="T10" fmla="*/ 276 w 324"/>
              <a:gd name="T11" fmla="*/ 47 h 323"/>
              <a:gd name="T12" fmla="*/ 162 w 324"/>
              <a:gd name="T13" fmla="*/ 0 h 323"/>
            </a:gdLst>
            <a:ahLst/>
            <a:cxnLst>
              <a:cxn ang="0">
                <a:pos x="T0" y="T1"/>
              </a:cxn>
              <a:cxn ang="0">
                <a:pos x="T2" y="T3"/>
              </a:cxn>
              <a:cxn ang="0">
                <a:pos x="T4" y="T5"/>
              </a:cxn>
              <a:cxn ang="0">
                <a:pos x="T6" y="T7"/>
              </a:cxn>
              <a:cxn ang="0">
                <a:pos x="T8" y="T9"/>
              </a:cxn>
              <a:cxn ang="0">
                <a:pos x="T10" y="T11"/>
              </a:cxn>
              <a:cxn ang="0">
                <a:pos x="T12" y="T13"/>
              </a:cxn>
            </a:cxnLst>
            <a:rect l="0" t="0" r="r" b="b"/>
            <a:pathLst>
              <a:path w="324" h="323">
                <a:moveTo>
                  <a:pt x="162" y="0"/>
                </a:moveTo>
                <a:cubicBezTo>
                  <a:pt x="119" y="0"/>
                  <a:pt x="78" y="17"/>
                  <a:pt x="48" y="47"/>
                </a:cubicBezTo>
                <a:cubicBezTo>
                  <a:pt x="17" y="78"/>
                  <a:pt x="0" y="118"/>
                  <a:pt x="0" y="162"/>
                </a:cubicBezTo>
                <a:cubicBezTo>
                  <a:pt x="0" y="251"/>
                  <a:pt x="73" y="323"/>
                  <a:pt x="162" y="323"/>
                </a:cubicBezTo>
                <a:cubicBezTo>
                  <a:pt x="251" y="323"/>
                  <a:pt x="324" y="251"/>
                  <a:pt x="324" y="162"/>
                </a:cubicBezTo>
                <a:cubicBezTo>
                  <a:pt x="324" y="118"/>
                  <a:pt x="307" y="78"/>
                  <a:pt x="276" y="47"/>
                </a:cubicBezTo>
                <a:cubicBezTo>
                  <a:pt x="246" y="17"/>
                  <a:pt x="205" y="0"/>
                  <a:pt x="16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700"/>
          </a:p>
        </p:txBody>
      </p:sp>
      <p:sp>
        <p:nvSpPr>
          <p:cNvPr id="18" name="Slide Number Placeholder 2">
            <a:extLst>
              <a:ext uri="{FF2B5EF4-FFF2-40B4-BE49-F238E27FC236}">
                <a16:creationId xmlns:a16="http://schemas.microsoft.com/office/drawing/2014/main" id="{AE0398B8-3979-49A7-8213-2FB5CBC1D066}"/>
              </a:ext>
            </a:extLst>
          </p:cNvPr>
          <p:cNvSpPr>
            <a:spLocks noGrp="1"/>
          </p:cNvSpPr>
          <p:nvPr>
            <p:ph type="sldNum" sz="quarter" idx="4"/>
          </p:nvPr>
        </p:nvSpPr>
        <p:spPr>
          <a:xfrm>
            <a:off x="588706" y="6267486"/>
            <a:ext cx="433012" cy="249385"/>
          </a:xfrm>
          <a:prstGeom prst="rect">
            <a:avLst/>
          </a:prstGeom>
        </p:spPr>
        <p:txBody>
          <a:bodyPr vert="horz" lIns="91440" tIns="45720" rIns="91440" bIns="45720" rtlCol="0" anchor="ctr"/>
          <a:lstStyle>
            <a:lvl1pPr algn="ctr">
              <a:defRPr sz="1400" b="1">
                <a:solidFill>
                  <a:schemeClr val="bg1"/>
                </a:solidFill>
              </a:defRPr>
            </a:lvl1pPr>
          </a:lstStyle>
          <a:p>
            <a:fld id="{BF94EAC0-F9FD-4558-B27C-82ED3F3FF7C5}" type="slidenum">
              <a:rPr lang="en-US" smtClean="0"/>
              <a:pPr/>
              <a:t>‹#›</a:t>
            </a:fld>
            <a:endParaRPr lang="en-US" sz="1400" dirty="0"/>
          </a:p>
        </p:txBody>
      </p:sp>
      <p:sp>
        <p:nvSpPr>
          <p:cNvPr id="6" name="Picture Placeholder 5">
            <a:extLst>
              <a:ext uri="{FF2B5EF4-FFF2-40B4-BE49-F238E27FC236}">
                <a16:creationId xmlns:a16="http://schemas.microsoft.com/office/drawing/2014/main" id="{CB93E4F2-5489-4CAF-8CF4-C5E85838F988}"/>
              </a:ext>
            </a:extLst>
          </p:cNvPr>
          <p:cNvSpPr>
            <a:spLocks noGrp="1"/>
          </p:cNvSpPr>
          <p:nvPr>
            <p:ph type="pic" sz="quarter" idx="10"/>
          </p:nvPr>
        </p:nvSpPr>
        <p:spPr>
          <a:xfrm>
            <a:off x="6887473" y="1182997"/>
            <a:ext cx="4451930" cy="5084488"/>
          </a:xfrm>
          <a:custGeom>
            <a:avLst/>
            <a:gdLst>
              <a:gd name="connsiteX0" fmla="*/ 3216047 w 4451350"/>
              <a:gd name="connsiteY0" fmla="*/ 1139461 h 4635932"/>
              <a:gd name="connsiteX1" fmla="*/ 4451350 w 4451350"/>
              <a:gd name="connsiteY1" fmla="*/ 1139461 h 4635932"/>
              <a:gd name="connsiteX2" fmla="*/ 4451350 w 4451350"/>
              <a:gd name="connsiteY2" fmla="*/ 3823048 h 4635932"/>
              <a:gd name="connsiteX3" fmla="*/ 3216047 w 4451350"/>
              <a:gd name="connsiteY3" fmla="*/ 3823048 h 4635932"/>
              <a:gd name="connsiteX4" fmla="*/ 2353466 w 4451350"/>
              <a:gd name="connsiteY4" fmla="*/ 610552 h 4635932"/>
              <a:gd name="connsiteX5" fmla="*/ 3059862 w 4451350"/>
              <a:gd name="connsiteY5" fmla="*/ 610552 h 4635932"/>
              <a:gd name="connsiteX6" fmla="*/ 3059862 w 4451350"/>
              <a:gd name="connsiteY6" fmla="*/ 4635932 h 4635932"/>
              <a:gd name="connsiteX7" fmla="*/ 2353466 w 4451350"/>
              <a:gd name="connsiteY7" fmla="*/ 4635932 h 4635932"/>
              <a:gd name="connsiteX8" fmla="*/ 0 w 4451350"/>
              <a:gd name="connsiteY8" fmla="*/ 365622 h 4635932"/>
              <a:gd name="connsiteX9" fmla="*/ 812887 w 4451350"/>
              <a:gd name="connsiteY9" fmla="*/ 365622 h 4635932"/>
              <a:gd name="connsiteX10" fmla="*/ 812887 w 4451350"/>
              <a:gd name="connsiteY10" fmla="*/ 4391003 h 4635932"/>
              <a:gd name="connsiteX11" fmla="*/ 0 w 4451350"/>
              <a:gd name="connsiteY11" fmla="*/ 4391003 h 4635932"/>
              <a:gd name="connsiteX12" fmla="*/ 965524 w 4451350"/>
              <a:gd name="connsiteY12" fmla="*/ 0 h 4635932"/>
              <a:gd name="connsiteX13" fmla="*/ 2197278 w 4451350"/>
              <a:gd name="connsiteY13" fmla="*/ 0 h 4635932"/>
              <a:gd name="connsiteX14" fmla="*/ 2197278 w 4451350"/>
              <a:gd name="connsiteY14" fmla="*/ 4025381 h 4635932"/>
              <a:gd name="connsiteX15" fmla="*/ 965524 w 4451350"/>
              <a:gd name="connsiteY15" fmla="*/ 4025381 h 463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51350" h="4635932">
                <a:moveTo>
                  <a:pt x="3216047" y="1139461"/>
                </a:moveTo>
                <a:lnTo>
                  <a:pt x="4451350" y="1139461"/>
                </a:lnTo>
                <a:lnTo>
                  <a:pt x="4451350" y="3823048"/>
                </a:lnTo>
                <a:lnTo>
                  <a:pt x="3216047" y="3823048"/>
                </a:lnTo>
                <a:close/>
                <a:moveTo>
                  <a:pt x="2353466" y="610552"/>
                </a:moveTo>
                <a:lnTo>
                  <a:pt x="3059862" y="610552"/>
                </a:lnTo>
                <a:lnTo>
                  <a:pt x="3059862" y="4635932"/>
                </a:lnTo>
                <a:lnTo>
                  <a:pt x="2353466" y="4635932"/>
                </a:lnTo>
                <a:close/>
                <a:moveTo>
                  <a:pt x="0" y="365622"/>
                </a:moveTo>
                <a:lnTo>
                  <a:pt x="812887" y="365622"/>
                </a:lnTo>
                <a:lnTo>
                  <a:pt x="812887" y="4391003"/>
                </a:lnTo>
                <a:lnTo>
                  <a:pt x="0" y="4391003"/>
                </a:lnTo>
                <a:close/>
                <a:moveTo>
                  <a:pt x="965524" y="0"/>
                </a:moveTo>
                <a:lnTo>
                  <a:pt x="2197278" y="0"/>
                </a:lnTo>
                <a:lnTo>
                  <a:pt x="2197278" y="4025381"/>
                </a:lnTo>
                <a:lnTo>
                  <a:pt x="965524" y="4025381"/>
                </a:lnTo>
                <a:close/>
              </a:path>
            </a:pathLst>
          </a:custGeom>
        </p:spPr>
        <p:txBody>
          <a:bodyPr wrap="square">
            <a:noAutofit/>
          </a:bodyPr>
          <a:lstStyle/>
          <a:p>
            <a:endParaRPr lang="en-US"/>
          </a:p>
        </p:txBody>
      </p:sp>
    </p:spTree>
    <p:extLst>
      <p:ext uri="{BB962C8B-B14F-4D97-AF65-F5344CB8AC3E}">
        <p14:creationId xmlns:p14="http://schemas.microsoft.com/office/powerpoint/2010/main" val="1292245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lideAdd6">
    <p:spTree>
      <p:nvGrpSpPr>
        <p:cNvPr id="1" name=""/>
        <p:cNvGrpSpPr/>
        <p:nvPr/>
      </p:nvGrpSpPr>
      <p:grpSpPr>
        <a:xfrm>
          <a:off x="0" y="0"/>
          <a:ext cx="0" cy="0"/>
          <a:chOff x="0" y="0"/>
          <a:chExt cx="0" cy="0"/>
        </a:xfrm>
      </p:grpSpPr>
      <p:sp>
        <p:nvSpPr>
          <p:cNvPr id="5" name="PpHolder1">
            <a:extLst>
              <a:ext uri="{FF2B5EF4-FFF2-40B4-BE49-F238E27FC236}">
                <a16:creationId xmlns:a16="http://schemas.microsoft.com/office/drawing/2014/main" id="{CF64D7C2-4149-44D5-A9D7-1E2EE3024DEA}"/>
              </a:ext>
            </a:extLst>
          </p:cNvPr>
          <p:cNvSpPr>
            <a:spLocks noGrp="1"/>
          </p:cNvSpPr>
          <p:nvPr>
            <p:ph type="pic" sz="quarter" idx="10"/>
          </p:nvPr>
        </p:nvSpPr>
        <p:spPr>
          <a:xfrm>
            <a:off x="0" y="971550"/>
            <a:ext cx="12193588" cy="4914900"/>
          </a:xfrm>
          <a:custGeom>
            <a:avLst/>
            <a:gdLst>
              <a:gd name="connsiteX0" fmla="*/ 0 w 12193588"/>
              <a:gd name="connsiteY0" fmla="*/ 0 h 4914900"/>
              <a:gd name="connsiteX1" fmla="*/ 12193588 w 12193588"/>
              <a:gd name="connsiteY1" fmla="*/ 0 h 4914900"/>
              <a:gd name="connsiteX2" fmla="*/ 12193588 w 12193588"/>
              <a:gd name="connsiteY2" fmla="*/ 4914900 h 4914900"/>
              <a:gd name="connsiteX3" fmla="*/ 0 w 12193588"/>
              <a:gd name="connsiteY3" fmla="*/ 4914900 h 4914900"/>
            </a:gdLst>
            <a:ahLst/>
            <a:cxnLst>
              <a:cxn ang="0">
                <a:pos x="connsiteX0" y="connsiteY0"/>
              </a:cxn>
              <a:cxn ang="0">
                <a:pos x="connsiteX1" y="connsiteY1"/>
              </a:cxn>
              <a:cxn ang="0">
                <a:pos x="connsiteX2" y="connsiteY2"/>
              </a:cxn>
              <a:cxn ang="0">
                <a:pos x="connsiteX3" y="connsiteY3"/>
              </a:cxn>
            </a:cxnLst>
            <a:rect l="l" t="t" r="r" b="b"/>
            <a:pathLst>
              <a:path w="12193588" h="4914900">
                <a:moveTo>
                  <a:pt x="0" y="0"/>
                </a:moveTo>
                <a:lnTo>
                  <a:pt x="12193588" y="0"/>
                </a:lnTo>
                <a:lnTo>
                  <a:pt x="12193588" y="4914900"/>
                </a:lnTo>
                <a:lnTo>
                  <a:pt x="0" y="4914900"/>
                </a:lnTo>
                <a:close/>
              </a:path>
            </a:pathLst>
          </a:cu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bg1">
                    <a:alpha val="0"/>
                  </a:schemeClr>
                </a:solidFill>
              </a:defRPr>
            </a:lvl1pPr>
          </a:lstStyle>
          <a:p>
            <a:pPr marL="0" lvl="0" algn="ctr" defTabSz="457200"/>
            <a:endParaRPr lang="en-ID"/>
          </a:p>
        </p:txBody>
      </p:sp>
    </p:spTree>
    <p:extLst>
      <p:ext uri="{BB962C8B-B14F-4D97-AF65-F5344CB8AC3E}">
        <p14:creationId xmlns:p14="http://schemas.microsoft.com/office/powerpoint/2010/main" val="2370150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lideAdd11">
    <p:spTree>
      <p:nvGrpSpPr>
        <p:cNvPr id="1" name=""/>
        <p:cNvGrpSpPr/>
        <p:nvPr/>
      </p:nvGrpSpPr>
      <p:grpSpPr>
        <a:xfrm>
          <a:off x="0" y="0"/>
          <a:ext cx="0" cy="0"/>
          <a:chOff x="0" y="0"/>
          <a:chExt cx="0" cy="0"/>
        </a:xfrm>
      </p:grpSpPr>
      <p:sp>
        <p:nvSpPr>
          <p:cNvPr id="5" name="PpHolder1">
            <a:extLst>
              <a:ext uri="{FF2B5EF4-FFF2-40B4-BE49-F238E27FC236}">
                <a16:creationId xmlns:a16="http://schemas.microsoft.com/office/drawing/2014/main" id="{DC8763E4-AE45-41FE-89BC-4084BDD6A847}"/>
              </a:ext>
            </a:extLst>
          </p:cNvPr>
          <p:cNvSpPr>
            <a:spLocks noGrp="1"/>
          </p:cNvSpPr>
          <p:nvPr>
            <p:ph type="pic" sz="quarter" idx="10"/>
          </p:nvPr>
        </p:nvSpPr>
        <p:spPr>
          <a:xfrm>
            <a:off x="0" y="4165601"/>
            <a:ext cx="12193588" cy="2692399"/>
          </a:xfrm>
          <a:custGeom>
            <a:avLst/>
            <a:gdLst>
              <a:gd name="connsiteX0" fmla="*/ 0 w 12193588"/>
              <a:gd name="connsiteY0" fmla="*/ 0 h 2692399"/>
              <a:gd name="connsiteX1" fmla="*/ 12193588 w 12193588"/>
              <a:gd name="connsiteY1" fmla="*/ 0 h 2692399"/>
              <a:gd name="connsiteX2" fmla="*/ 12193588 w 12193588"/>
              <a:gd name="connsiteY2" fmla="*/ 2692399 h 2692399"/>
              <a:gd name="connsiteX3" fmla="*/ 0 w 12193588"/>
              <a:gd name="connsiteY3" fmla="*/ 2692399 h 2692399"/>
            </a:gdLst>
            <a:ahLst/>
            <a:cxnLst>
              <a:cxn ang="0">
                <a:pos x="connsiteX0" y="connsiteY0"/>
              </a:cxn>
              <a:cxn ang="0">
                <a:pos x="connsiteX1" y="connsiteY1"/>
              </a:cxn>
              <a:cxn ang="0">
                <a:pos x="connsiteX2" y="connsiteY2"/>
              </a:cxn>
              <a:cxn ang="0">
                <a:pos x="connsiteX3" y="connsiteY3"/>
              </a:cxn>
            </a:cxnLst>
            <a:rect l="l" t="t" r="r" b="b"/>
            <a:pathLst>
              <a:path w="12193588" h="2692399">
                <a:moveTo>
                  <a:pt x="0" y="0"/>
                </a:moveTo>
                <a:lnTo>
                  <a:pt x="12193588" y="0"/>
                </a:lnTo>
                <a:lnTo>
                  <a:pt x="12193588" y="2692399"/>
                </a:lnTo>
                <a:lnTo>
                  <a:pt x="0" y="2692399"/>
                </a:lnTo>
                <a:close/>
              </a:path>
            </a:pathLst>
          </a:cu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bg1">
                    <a:alpha val="0"/>
                  </a:schemeClr>
                </a:solidFill>
              </a:defRPr>
            </a:lvl1pPr>
          </a:lstStyle>
          <a:p>
            <a:pPr marL="0" lvl="0" algn="ctr" defTabSz="457200"/>
            <a:endParaRPr lang="en-ID"/>
          </a:p>
        </p:txBody>
      </p:sp>
    </p:spTree>
    <p:extLst>
      <p:ext uri="{BB962C8B-B14F-4D97-AF65-F5344CB8AC3E}">
        <p14:creationId xmlns:p14="http://schemas.microsoft.com/office/powerpoint/2010/main" val="2834208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lideAdd21">
    <p:spTree>
      <p:nvGrpSpPr>
        <p:cNvPr id="1" name=""/>
        <p:cNvGrpSpPr/>
        <p:nvPr/>
      </p:nvGrpSpPr>
      <p:grpSpPr>
        <a:xfrm>
          <a:off x="0" y="0"/>
          <a:ext cx="0" cy="0"/>
          <a:chOff x="0" y="0"/>
          <a:chExt cx="0" cy="0"/>
        </a:xfrm>
      </p:grpSpPr>
      <p:sp>
        <p:nvSpPr>
          <p:cNvPr id="9" name="PpHolder3">
            <a:extLst>
              <a:ext uri="{FF2B5EF4-FFF2-40B4-BE49-F238E27FC236}">
                <a16:creationId xmlns:a16="http://schemas.microsoft.com/office/drawing/2014/main" id="{A50D45BA-5B54-43B7-8A26-4E8F8BA9F532}"/>
              </a:ext>
            </a:extLst>
          </p:cNvPr>
          <p:cNvSpPr>
            <a:spLocks noGrp="1"/>
          </p:cNvSpPr>
          <p:nvPr>
            <p:ph type="pic" sz="quarter" idx="11"/>
          </p:nvPr>
        </p:nvSpPr>
        <p:spPr>
          <a:xfrm>
            <a:off x="1323080" y="1705823"/>
            <a:ext cx="2569007" cy="3436387"/>
          </a:xfrm>
          <a:custGeom>
            <a:avLst/>
            <a:gdLst>
              <a:gd name="connsiteX0" fmla="*/ 0 w 2569007"/>
              <a:gd name="connsiteY0" fmla="*/ 0 h 3436387"/>
              <a:gd name="connsiteX1" fmla="*/ 2569007 w 2569007"/>
              <a:gd name="connsiteY1" fmla="*/ 0 h 3436387"/>
              <a:gd name="connsiteX2" fmla="*/ 2569007 w 2569007"/>
              <a:gd name="connsiteY2" fmla="*/ 3436387 h 3436387"/>
              <a:gd name="connsiteX3" fmla="*/ 0 w 2569007"/>
              <a:gd name="connsiteY3" fmla="*/ 3436387 h 3436387"/>
            </a:gdLst>
            <a:ahLst/>
            <a:cxnLst>
              <a:cxn ang="0">
                <a:pos x="connsiteX0" y="connsiteY0"/>
              </a:cxn>
              <a:cxn ang="0">
                <a:pos x="connsiteX1" y="connsiteY1"/>
              </a:cxn>
              <a:cxn ang="0">
                <a:pos x="connsiteX2" y="connsiteY2"/>
              </a:cxn>
              <a:cxn ang="0">
                <a:pos x="connsiteX3" y="connsiteY3"/>
              </a:cxn>
            </a:cxnLst>
            <a:rect l="l" t="t" r="r" b="b"/>
            <a:pathLst>
              <a:path w="2569007" h="3436387">
                <a:moveTo>
                  <a:pt x="0" y="0"/>
                </a:moveTo>
                <a:lnTo>
                  <a:pt x="2569007" y="0"/>
                </a:lnTo>
                <a:lnTo>
                  <a:pt x="2569007" y="3436387"/>
                </a:lnTo>
                <a:lnTo>
                  <a:pt x="0" y="3436387"/>
                </a:ln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1">
            <a:noAutofit/>
          </a:bodyPr>
          <a:lstStyle>
            <a:lvl1pPr>
              <a:defRPr lang="en-ID" sz="600">
                <a:solidFill>
                  <a:schemeClr val="lt1">
                    <a:alpha val="0"/>
                  </a:schemeClr>
                </a:solidFill>
              </a:defRPr>
            </a:lvl1pPr>
          </a:lstStyle>
          <a:p>
            <a:pPr marL="0" lvl="0" algn="ctr" defTabSz="457200"/>
            <a:endParaRPr lang="en-ID"/>
          </a:p>
        </p:txBody>
      </p:sp>
      <p:sp>
        <p:nvSpPr>
          <p:cNvPr id="7" name="PpHolder9">
            <a:extLst>
              <a:ext uri="{FF2B5EF4-FFF2-40B4-BE49-F238E27FC236}">
                <a16:creationId xmlns:a16="http://schemas.microsoft.com/office/drawing/2014/main" id="{485FD081-0986-4400-BA78-D6FA6EDC71B2}"/>
              </a:ext>
            </a:extLst>
          </p:cNvPr>
          <p:cNvSpPr>
            <a:spLocks noGrp="1"/>
          </p:cNvSpPr>
          <p:nvPr userDrawn="1">
            <p:ph type="pic" sz="quarter" idx="10"/>
          </p:nvPr>
        </p:nvSpPr>
        <p:spPr>
          <a:xfrm>
            <a:off x="1983607" y="1427325"/>
            <a:ext cx="3370873" cy="3984203"/>
          </a:xfrm>
          <a:custGeom>
            <a:avLst/>
            <a:gdLst>
              <a:gd name="connsiteX0" fmla="*/ 889402 w 3370873"/>
              <a:gd name="connsiteY0" fmla="*/ 0 h 3984203"/>
              <a:gd name="connsiteX1" fmla="*/ 3370873 w 3370873"/>
              <a:gd name="connsiteY1" fmla="*/ 664908 h 3984203"/>
              <a:gd name="connsiteX2" fmla="*/ 2481469 w 3370873"/>
              <a:gd name="connsiteY2" fmla="*/ 3984203 h 3984203"/>
              <a:gd name="connsiteX3" fmla="*/ 0 w 3370873"/>
              <a:gd name="connsiteY3" fmla="*/ 3319295 h 3984203"/>
            </a:gdLst>
            <a:ahLst/>
            <a:cxnLst>
              <a:cxn ang="0">
                <a:pos x="connsiteX0" y="connsiteY0"/>
              </a:cxn>
              <a:cxn ang="0">
                <a:pos x="connsiteX1" y="connsiteY1"/>
              </a:cxn>
              <a:cxn ang="0">
                <a:pos x="connsiteX2" y="connsiteY2"/>
              </a:cxn>
              <a:cxn ang="0">
                <a:pos x="connsiteX3" y="connsiteY3"/>
              </a:cxn>
            </a:cxnLst>
            <a:rect l="l" t="t" r="r" b="b"/>
            <a:pathLst>
              <a:path w="3370873" h="3984203">
                <a:moveTo>
                  <a:pt x="889402" y="0"/>
                </a:moveTo>
                <a:lnTo>
                  <a:pt x="3370873" y="664908"/>
                </a:lnTo>
                <a:lnTo>
                  <a:pt x="2481469" y="3984203"/>
                </a:lnTo>
                <a:lnTo>
                  <a:pt x="0" y="3319295"/>
                </a:ln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1">
            <a:noAutofit/>
          </a:bodyPr>
          <a:lstStyle>
            <a:lvl1pPr>
              <a:defRPr lang="en-ID" sz="600">
                <a:solidFill>
                  <a:schemeClr val="lt1">
                    <a:alpha val="0"/>
                  </a:schemeClr>
                </a:solidFill>
              </a:defRPr>
            </a:lvl1pPr>
          </a:lstStyle>
          <a:p>
            <a:pPr marL="0" lvl="0" algn="ctr" defTabSz="457200"/>
            <a:endParaRPr lang="en-ID"/>
          </a:p>
        </p:txBody>
      </p:sp>
    </p:spTree>
    <p:extLst>
      <p:ext uri="{BB962C8B-B14F-4D97-AF65-F5344CB8AC3E}">
        <p14:creationId xmlns:p14="http://schemas.microsoft.com/office/powerpoint/2010/main" val="687653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lideAdd22">
    <p:spTree>
      <p:nvGrpSpPr>
        <p:cNvPr id="1" name=""/>
        <p:cNvGrpSpPr/>
        <p:nvPr/>
      </p:nvGrpSpPr>
      <p:grpSpPr>
        <a:xfrm>
          <a:off x="0" y="0"/>
          <a:ext cx="0" cy="0"/>
          <a:chOff x="0" y="0"/>
          <a:chExt cx="0" cy="0"/>
        </a:xfrm>
      </p:grpSpPr>
      <p:sp>
        <p:nvSpPr>
          <p:cNvPr id="5" name="PpHolder3">
            <a:extLst>
              <a:ext uri="{FF2B5EF4-FFF2-40B4-BE49-F238E27FC236}">
                <a16:creationId xmlns:a16="http://schemas.microsoft.com/office/drawing/2014/main" id="{B1537567-A9AA-4457-B67A-3A471E6A5947}"/>
              </a:ext>
            </a:extLst>
          </p:cNvPr>
          <p:cNvSpPr>
            <a:spLocks noGrp="1"/>
          </p:cNvSpPr>
          <p:nvPr>
            <p:ph type="pic" sz="quarter" idx="10"/>
          </p:nvPr>
        </p:nvSpPr>
        <p:spPr>
          <a:xfrm>
            <a:off x="6995434" y="1675213"/>
            <a:ext cx="3533993" cy="2652529"/>
          </a:xfrm>
          <a:custGeom>
            <a:avLst/>
            <a:gdLst>
              <a:gd name="connsiteX0" fmla="*/ 68939 w 3533993"/>
              <a:gd name="connsiteY0" fmla="*/ 0 h 2652529"/>
              <a:gd name="connsiteX1" fmla="*/ 3465054 w 3533993"/>
              <a:gd name="connsiteY1" fmla="*/ 0 h 2652529"/>
              <a:gd name="connsiteX2" fmla="*/ 3533993 w 3533993"/>
              <a:gd name="connsiteY2" fmla="*/ 68939 h 2652529"/>
              <a:gd name="connsiteX3" fmla="*/ 3533993 w 3533993"/>
              <a:gd name="connsiteY3" fmla="*/ 2583590 h 2652529"/>
              <a:gd name="connsiteX4" fmla="*/ 3465054 w 3533993"/>
              <a:gd name="connsiteY4" fmla="*/ 2652529 h 2652529"/>
              <a:gd name="connsiteX5" fmla="*/ 68939 w 3533993"/>
              <a:gd name="connsiteY5" fmla="*/ 2652529 h 2652529"/>
              <a:gd name="connsiteX6" fmla="*/ 0 w 3533993"/>
              <a:gd name="connsiteY6" fmla="*/ 2583590 h 2652529"/>
              <a:gd name="connsiteX7" fmla="*/ 0 w 3533993"/>
              <a:gd name="connsiteY7" fmla="*/ 68939 h 2652529"/>
              <a:gd name="connsiteX8" fmla="*/ 68939 w 3533993"/>
              <a:gd name="connsiteY8" fmla="*/ 0 h 265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3993" h="2652529">
                <a:moveTo>
                  <a:pt x="68939" y="0"/>
                </a:moveTo>
                <a:lnTo>
                  <a:pt x="3465054" y="0"/>
                </a:lnTo>
                <a:cubicBezTo>
                  <a:pt x="3503128" y="0"/>
                  <a:pt x="3533993" y="30865"/>
                  <a:pt x="3533993" y="68939"/>
                </a:cubicBezTo>
                <a:lnTo>
                  <a:pt x="3533993" y="2583590"/>
                </a:lnTo>
                <a:cubicBezTo>
                  <a:pt x="3533993" y="2621664"/>
                  <a:pt x="3503128" y="2652529"/>
                  <a:pt x="3465054" y="2652529"/>
                </a:cubicBezTo>
                <a:lnTo>
                  <a:pt x="68939" y="2652529"/>
                </a:lnTo>
                <a:cubicBezTo>
                  <a:pt x="30865" y="2652529"/>
                  <a:pt x="0" y="2621664"/>
                  <a:pt x="0" y="2583590"/>
                </a:cubicBezTo>
                <a:lnTo>
                  <a:pt x="0" y="68939"/>
                </a:lnTo>
                <a:cubicBezTo>
                  <a:pt x="0" y="30865"/>
                  <a:pt x="30865" y="0"/>
                  <a:pt x="68939" y="0"/>
                </a:cubicBez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lt1">
                    <a:alpha val="0"/>
                  </a:schemeClr>
                </a:solidFill>
              </a:defRPr>
            </a:lvl1pPr>
          </a:lstStyle>
          <a:p>
            <a:pPr marL="0" lvl="0" algn="ctr" defTabSz="457200"/>
            <a:endParaRPr lang="en-ID"/>
          </a:p>
        </p:txBody>
      </p:sp>
    </p:spTree>
    <p:extLst>
      <p:ext uri="{BB962C8B-B14F-4D97-AF65-F5344CB8AC3E}">
        <p14:creationId xmlns:p14="http://schemas.microsoft.com/office/powerpoint/2010/main" val="821466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66518" y="609868"/>
            <a:ext cx="10860555" cy="5638267"/>
          </a:xfrm>
          <a:custGeom>
            <a:avLst/>
            <a:gdLst>
              <a:gd name="connsiteX0" fmla="*/ 0 w 11214847"/>
              <a:gd name="connsiteY0" fmla="*/ 0 h 5956674"/>
              <a:gd name="connsiteX1" fmla="*/ 11214847 w 11214847"/>
              <a:gd name="connsiteY1" fmla="*/ 0 h 5956674"/>
              <a:gd name="connsiteX2" fmla="*/ 11214847 w 11214847"/>
              <a:gd name="connsiteY2" fmla="*/ 5956674 h 5956674"/>
              <a:gd name="connsiteX3" fmla="*/ 0 w 11214847"/>
              <a:gd name="connsiteY3" fmla="*/ 5956674 h 5956674"/>
            </a:gdLst>
            <a:ahLst/>
            <a:cxnLst>
              <a:cxn ang="0">
                <a:pos x="connsiteX0" y="connsiteY0"/>
              </a:cxn>
              <a:cxn ang="0">
                <a:pos x="connsiteX1" y="connsiteY1"/>
              </a:cxn>
              <a:cxn ang="0">
                <a:pos x="connsiteX2" y="connsiteY2"/>
              </a:cxn>
              <a:cxn ang="0">
                <a:pos x="connsiteX3" y="connsiteY3"/>
              </a:cxn>
            </a:cxnLst>
            <a:rect l="l" t="t" r="r" b="b"/>
            <a:pathLst>
              <a:path w="11214847" h="5956674">
                <a:moveTo>
                  <a:pt x="0" y="0"/>
                </a:moveTo>
                <a:lnTo>
                  <a:pt x="11214847" y="0"/>
                </a:lnTo>
                <a:lnTo>
                  <a:pt x="11214847" y="5956674"/>
                </a:lnTo>
                <a:lnTo>
                  <a:pt x="0" y="5956674"/>
                </a:lnTo>
                <a:close/>
              </a:path>
            </a:pathLst>
          </a:custGeom>
        </p:spPr>
        <p:txBody>
          <a:bodyPr wrap="square">
            <a:noAutofit/>
          </a:bodyPr>
          <a:lstStyle/>
          <a:p>
            <a:endParaRPr lang="id-ID"/>
          </a:p>
        </p:txBody>
      </p:sp>
    </p:spTree>
    <p:extLst>
      <p:ext uri="{BB962C8B-B14F-4D97-AF65-F5344CB8AC3E}">
        <p14:creationId xmlns:p14="http://schemas.microsoft.com/office/powerpoint/2010/main" val="3351275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rgbClr val="203864"/>
                </a:solidFill>
                <a:latin typeface="Raleway"/>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203864"/>
                </a:solidFill>
                <a:latin typeface="Georgia" panose="02040502050405020303" pitchFamily="18" charset="0"/>
              </a:defRPr>
            </a:lvl1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95408D2-8472-4BAC-8BBD-4EDF64101918}"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578427-81C2-416B-A5B2-4566E5585A82}" type="slidenum">
              <a:rPr lang="en-US" smtClean="0"/>
              <a:t>‹#›</a:t>
            </a:fld>
            <a:endParaRPr lang="en-US"/>
          </a:p>
        </p:txBody>
      </p:sp>
    </p:spTree>
    <p:extLst>
      <p:ext uri="{BB962C8B-B14F-4D97-AF65-F5344CB8AC3E}">
        <p14:creationId xmlns:p14="http://schemas.microsoft.com/office/powerpoint/2010/main" val="3597675144"/>
      </p:ext>
    </p:extLst>
  </p:cSld>
  <p:clrMapOvr>
    <a:masterClrMapping/>
  </p:clrMapOvr>
  <p:transition spd="slow">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lideAdd10">
    <p:spTree>
      <p:nvGrpSpPr>
        <p:cNvPr id="1" name=""/>
        <p:cNvGrpSpPr/>
        <p:nvPr/>
      </p:nvGrpSpPr>
      <p:grpSpPr>
        <a:xfrm>
          <a:off x="0" y="0"/>
          <a:ext cx="0" cy="0"/>
          <a:chOff x="0" y="0"/>
          <a:chExt cx="0" cy="0"/>
        </a:xfrm>
      </p:grpSpPr>
      <p:sp>
        <p:nvSpPr>
          <p:cNvPr id="5" name="PpHolder1">
            <a:extLst>
              <a:ext uri="{FF2B5EF4-FFF2-40B4-BE49-F238E27FC236}">
                <a16:creationId xmlns:a16="http://schemas.microsoft.com/office/drawing/2014/main" id="{DD34B728-A06B-43AB-B909-023C3E815C79}"/>
              </a:ext>
            </a:extLst>
          </p:cNvPr>
          <p:cNvSpPr>
            <a:spLocks noGrp="1"/>
          </p:cNvSpPr>
          <p:nvPr>
            <p:ph type="pic" sz="quarter" idx="10"/>
          </p:nvPr>
        </p:nvSpPr>
        <p:spPr>
          <a:xfrm>
            <a:off x="0" y="1"/>
            <a:ext cx="12193588" cy="3428996"/>
          </a:xfrm>
          <a:custGeom>
            <a:avLst/>
            <a:gdLst>
              <a:gd name="connsiteX0" fmla="*/ 0 w 9144000"/>
              <a:gd name="connsiteY0" fmla="*/ 0 h 3428996"/>
              <a:gd name="connsiteX1" fmla="*/ 9144000 w 9144000"/>
              <a:gd name="connsiteY1" fmla="*/ 0 h 3428996"/>
              <a:gd name="connsiteX2" fmla="*/ 9144000 w 9144000"/>
              <a:gd name="connsiteY2" fmla="*/ 3428996 h 3428996"/>
              <a:gd name="connsiteX3" fmla="*/ 0 w 9144000"/>
              <a:gd name="connsiteY3" fmla="*/ 3428996 h 3428996"/>
            </a:gdLst>
            <a:ahLst/>
            <a:cxnLst>
              <a:cxn ang="0">
                <a:pos x="connsiteX0" y="connsiteY0"/>
              </a:cxn>
              <a:cxn ang="0">
                <a:pos x="connsiteX1" y="connsiteY1"/>
              </a:cxn>
              <a:cxn ang="0">
                <a:pos x="connsiteX2" y="connsiteY2"/>
              </a:cxn>
              <a:cxn ang="0">
                <a:pos x="connsiteX3" y="connsiteY3"/>
              </a:cxn>
            </a:cxnLst>
            <a:rect l="l" t="t" r="r" b="b"/>
            <a:pathLst>
              <a:path w="9144000" h="3428996">
                <a:moveTo>
                  <a:pt x="0" y="0"/>
                </a:moveTo>
                <a:lnTo>
                  <a:pt x="9144000" y="0"/>
                </a:lnTo>
                <a:lnTo>
                  <a:pt x="9144000" y="3428996"/>
                </a:lnTo>
                <a:lnTo>
                  <a:pt x="0" y="3428996"/>
                </a:lnTo>
                <a:close/>
              </a:path>
            </a:pathLst>
          </a:custGeom>
          <a:blipFill dpi="0" rotWithShape="1">
            <a:blip r:embed="rId2"/>
            <a:srcRect/>
            <a:tile tx="0" ty="0" sx="100000" sy="100000" flip="none" algn="tl"/>
          </a:blipFill>
          <a:ln>
            <a:noFill/>
          </a:ln>
        </p:spPr>
        <p:txBody>
          <a:bodyPr rot="0" spcFirstLastPara="0" vertOverflow="overflow" horzOverflow="overflow" vert="horz" wrap="square" lIns="68571" tIns="34286" rIns="68571" bIns="34286" numCol="1" spcCol="0" rtlCol="0" fromWordArt="0" anchor="ctr" anchorCtr="1" forceAA="0" compatLnSpc="1">
            <a:prstTxWarp prst="textNoShape">
              <a:avLst/>
            </a:prstTxWarp>
            <a:noAutofit/>
          </a:bodyPr>
          <a:lstStyle>
            <a:lvl1pPr>
              <a:defRPr lang="en-US" sz="600">
                <a:solidFill>
                  <a:schemeClr val="bg1">
                    <a:alpha val="0"/>
                  </a:schemeClr>
                </a:solidFill>
              </a:defRPr>
            </a:lvl1pPr>
          </a:lstStyle>
          <a:p>
            <a:pPr lvl="0"/>
            <a:endParaRPr lang="en-US" noProof="0"/>
          </a:p>
        </p:txBody>
      </p:sp>
    </p:spTree>
    <p:extLst>
      <p:ext uri="{BB962C8B-B14F-4D97-AF65-F5344CB8AC3E}">
        <p14:creationId xmlns:p14="http://schemas.microsoft.com/office/powerpoint/2010/main" val="214432928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199" y="1122363"/>
            <a:ext cx="9145191"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199" y="3602038"/>
            <a:ext cx="9145191"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705792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87000" b="-8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383248"/>
      </p:ext>
    </p:extLst>
  </p:cSld>
  <p:clrMap bg1="lt1" tx1="dk1" bg2="lt2" tx2="dk2" accent1="accent1" accent2="accent2" accent3="accent3" accent4="accent4" accent5="accent5" accent6="accent6" hlink="hlink" folHlink="folHlink"/>
  <p:sldLayoutIdLst>
    <p:sldLayoutId id="2147483690" r:id="rId1"/>
    <p:sldLayoutId id="2147483693" r:id="rId2"/>
    <p:sldLayoutId id="2147483697" r:id="rId3"/>
    <p:sldLayoutId id="2147483706" r:id="rId4"/>
    <p:sldLayoutId id="2147483707" r:id="rId5"/>
    <p:sldLayoutId id="2147483709" r:id="rId6"/>
    <p:sldLayoutId id="2147483710" r:id="rId7"/>
    <p:sldLayoutId id="2147483711" r:id="rId8"/>
    <p:sldLayoutId id="2147483726" r:id="rId9"/>
    <p:sldLayoutId id="2147483727" r:id="rId10"/>
    <p:sldLayoutId id="2147483728" r:id="rId11"/>
  </p:sldLayoutIdLst>
  <p:txStyles>
    <p:titleStyle>
      <a:lvl1pPr algn="l" defTabSz="914065"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517" indent="-228517" algn="l" defTabSz="9140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48" indent="-228517" algn="l" defTabSz="9140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595" indent="-228517" algn="l" defTabSz="9140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40" indent="-228517" algn="l" defTabSz="9140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672" indent="-228517" algn="l" defTabSz="9140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760" indent="-228517" algn="l" defTabSz="9140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789" indent="-228517" algn="l" defTabSz="9140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822" indent="-228517" algn="l" defTabSz="9140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855" indent="-228517" algn="l" defTabSz="9140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065" rtl="0" eaLnBrk="1" latinLnBrk="0" hangingPunct="1">
        <a:defRPr sz="1800" kern="1200">
          <a:solidFill>
            <a:schemeClr val="tx1"/>
          </a:solidFill>
          <a:latin typeface="+mn-lt"/>
          <a:ea typeface="+mn-ea"/>
          <a:cs typeface="+mn-cs"/>
        </a:defRPr>
      </a:lvl1pPr>
      <a:lvl2pPr marL="457032" algn="l" defTabSz="914065" rtl="0" eaLnBrk="1" latinLnBrk="0" hangingPunct="1">
        <a:defRPr sz="1800" kern="1200">
          <a:solidFill>
            <a:schemeClr val="tx1"/>
          </a:solidFill>
          <a:latin typeface="+mn-lt"/>
          <a:ea typeface="+mn-ea"/>
          <a:cs typeface="+mn-cs"/>
        </a:defRPr>
      </a:lvl2pPr>
      <a:lvl3pPr marL="914065" algn="l" defTabSz="914065" rtl="0" eaLnBrk="1" latinLnBrk="0" hangingPunct="1">
        <a:defRPr sz="1800" kern="1200">
          <a:solidFill>
            <a:schemeClr val="tx1"/>
          </a:solidFill>
          <a:latin typeface="+mn-lt"/>
          <a:ea typeface="+mn-ea"/>
          <a:cs typeface="+mn-cs"/>
        </a:defRPr>
      </a:lvl3pPr>
      <a:lvl4pPr marL="1371098" algn="l" defTabSz="914065" rtl="0" eaLnBrk="1" latinLnBrk="0" hangingPunct="1">
        <a:defRPr sz="1800" kern="1200">
          <a:solidFill>
            <a:schemeClr val="tx1"/>
          </a:solidFill>
          <a:latin typeface="+mn-lt"/>
          <a:ea typeface="+mn-ea"/>
          <a:cs typeface="+mn-cs"/>
        </a:defRPr>
      </a:lvl4pPr>
      <a:lvl5pPr marL="1828131" algn="l" defTabSz="914065" rtl="0" eaLnBrk="1" latinLnBrk="0" hangingPunct="1">
        <a:defRPr sz="1800" kern="1200">
          <a:solidFill>
            <a:schemeClr val="tx1"/>
          </a:solidFill>
          <a:latin typeface="+mn-lt"/>
          <a:ea typeface="+mn-ea"/>
          <a:cs typeface="+mn-cs"/>
        </a:defRPr>
      </a:lvl5pPr>
      <a:lvl6pPr marL="2285160" algn="l" defTabSz="914065" rtl="0" eaLnBrk="1" latinLnBrk="0" hangingPunct="1">
        <a:defRPr sz="1800" kern="1200">
          <a:solidFill>
            <a:schemeClr val="tx1"/>
          </a:solidFill>
          <a:latin typeface="+mn-lt"/>
          <a:ea typeface="+mn-ea"/>
          <a:cs typeface="+mn-cs"/>
        </a:defRPr>
      </a:lvl6pPr>
      <a:lvl7pPr marL="2742221" algn="l" defTabSz="914065" rtl="0" eaLnBrk="1" latinLnBrk="0" hangingPunct="1">
        <a:defRPr sz="1800" kern="1200">
          <a:solidFill>
            <a:schemeClr val="tx1"/>
          </a:solidFill>
          <a:latin typeface="+mn-lt"/>
          <a:ea typeface="+mn-ea"/>
          <a:cs typeface="+mn-cs"/>
        </a:defRPr>
      </a:lvl7pPr>
      <a:lvl8pPr marL="3199280" algn="l" defTabSz="914065" rtl="0" eaLnBrk="1" latinLnBrk="0" hangingPunct="1">
        <a:defRPr sz="1800" kern="1200">
          <a:solidFill>
            <a:schemeClr val="tx1"/>
          </a:solidFill>
          <a:latin typeface="+mn-lt"/>
          <a:ea typeface="+mn-ea"/>
          <a:cs typeface="+mn-cs"/>
        </a:defRPr>
      </a:lvl8pPr>
      <a:lvl9pPr marL="3656312" algn="l" defTabSz="914065"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042">
          <p15:clr>
            <a:srgbClr val="F26B43"/>
          </p15:clr>
        </p15:guide>
        <p15:guide id="2" pos="280">
          <p15:clr>
            <a:srgbClr val="F26B43"/>
          </p15:clr>
        </p15:guide>
        <p15:guide id="3" pos="7401">
          <p15:clr>
            <a:srgbClr val="F26B43"/>
          </p15:clr>
        </p15:guide>
        <p15:guide id="4" orient="horz" pos="27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hyperlink" Target="https://www.gapsc.com/Ethics/Downloads/General%20Complaint%20Form_1-17-23.pdf" TargetMode="External"/><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11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1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 Id="rId4" Type="http://schemas.openxmlformats.org/officeDocument/2006/relationships/hyperlink" Target="https://www.gapsc.com/Ethics/Ethics_Resources.aspx"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www.gapsc.com/" TargetMode="External"/><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hyperlink" Target="http://www.gapsc.com/ethics/contact" TargetMode="External"/><Relationship Id="rId2" Type="http://schemas.openxmlformats.org/officeDocument/2006/relationships/hyperlink" Target="http://www.gapsc.com/" TargetMode="Externa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gapsc.com/Ethics/MoralTurpitude.aspx"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847" b="3847"/>
          <a:stretch>
            <a:fillRect/>
          </a:stretch>
        </p:blipFill>
        <p:spPr>
          <a:xfrm>
            <a:off x="0" y="1"/>
            <a:ext cx="12193588" cy="6857999"/>
          </a:xfrm>
        </p:spPr>
      </p:pic>
      <p:sp>
        <p:nvSpPr>
          <p:cNvPr id="23" name="TextBox 22"/>
          <p:cNvSpPr txBox="1"/>
          <p:nvPr/>
        </p:nvSpPr>
        <p:spPr>
          <a:xfrm>
            <a:off x="6915102" y="3558637"/>
            <a:ext cx="4511373" cy="707886"/>
          </a:xfrm>
          <a:prstGeom prst="rect">
            <a:avLst/>
          </a:prstGeom>
          <a:noFill/>
        </p:spPr>
        <p:txBody>
          <a:bodyPr wrap="square" rtlCol="0">
            <a:spAutoFit/>
          </a:bodyPr>
          <a:lstStyle/>
          <a:p>
            <a:pPr algn="ctr"/>
            <a:r>
              <a:rPr lang="en-US" sz="2000" b="1" spc="600" dirty="0" err="1" smtClean="0">
                <a:latin typeface="Nirmala UI Semilight" panose="020B0402040204020203" pitchFamily="34" charset="0"/>
                <a:ea typeface="Nirmala UI Semilight" panose="020B0402040204020203" pitchFamily="34" charset="0"/>
                <a:cs typeface="Nirmala UI Semilight" panose="020B0402040204020203" pitchFamily="34" charset="0"/>
              </a:rPr>
              <a:t>GaPSC</a:t>
            </a:r>
            <a:r>
              <a:rPr lang="en-US" sz="2000" b="1" spc="600" dirty="0" smtClean="0">
                <a:latin typeface="Nirmala UI Semilight" panose="020B0402040204020203" pitchFamily="34" charset="0"/>
                <a:ea typeface="Nirmala UI Semilight" panose="020B0402040204020203" pitchFamily="34" charset="0"/>
                <a:cs typeface="Nirmala UI Semilight" panose="020B0402040204020203" pitchFamily="34" charset="0"/>
              </a:rPr>
              <a:t> Code of Ethics </a:t>
            </a:r>
          </a:p>
          <a:p>
            <a:pPr algn="ctr"/>
            <a:r>
              <a:rPr lang="en-US" sz="2000" b="1" spc="600" dirty="0" smtClean="0">
                <a:latin typeface="Nirmala UI Semilight" panose="020B0402040204020203" pitchFamily="34" charset="0"/>
                <a:ea typeface="Nirmala UI Semilight" panose="020B0402040204020203" pitchFamily="34" charset="0"/>
                <a:cs typeface="Nirmala UI Semilight" panose="020B0402040204020203" pitchFamily="34" charset="0"/>
              </a:rPr>
              <a:t>2023-2024 Presentation</a:t>
            </a:r>
            <a:endParaRPr lang="id-ID" sz="2000" b="1" spc="6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25" name="TextBox 24"/>
          <p:cNvSpPr txBox="1"/>
          <p:nvPr/>
        </p:nvSpPr>
        <p:spPr>
          <a:xfrm>
            <a:off x="6638076" y="1988977"/>
            <a:ext cx="5065426" cy="1569660"/>
          </a:xfrm>
          <a:prstGeom prst="rect">
            <a:avLst/>
          </a:prstGeom>
          <a:noFill/>
        </p:spPr>
        <p:txBody>
          <a:bodyPr wrap="none" rtlCol="0">
            <a:spAutoFit/>
          </a:bodyPr>
          <a:lstStyle/>
          <a:p>
            <a:pPr algn="ctr"/>
            <a:r>
              <a:rPr lang="en-US" sz="4800" b="1" spc="300" dirty="0" smtClean="0">
                <a:solidFill>
                  <a:srgbClr val="002060"/>
                </a:solidFill>
                <a:effectLst>
                  <a:outerShdw blurRad="38100" dist="38100" dir="2700000" algn="tl">
                    <a:srgbClr val="000000">
                      <a:alpha val="43137"/>
                    </a:srgbClr>
                  </a:outerShdw>
                </a:effectLst>
                <a:latin typeface="Footlight MT Light" panose="0204060206030A020304" pitchFamily="18" charset="0"/>
                <a:ea typeface="MS Gothic" panose="020B0609070205080204" pitchFamily="49" charset="-128"/>
              </a:rPr>
              <a:t>Avoiding Ethical </a:t>
            </a:r>
          </a:p>
          <a:p>
            <a:pPr algn="ctr"/>
            <a:r>
              <a:rPr lang="en-US" sz="4800" b="1" spc="300" dirty="0" smtClean="0">
                <a:solidFill>
                  <a:srgbClr val="002060"/>
                </a:solidFill>
                <a:effectLst>
                  <a:outerShdw blurRad="38100" dist="38100" dir="2700000" algn="tl">
                    <a:srgbClr val="000000">
                      <a:alpha val="43137"/>
                    </a:srgbClr>
                  </a:outerShdw>
                </a:effectLst>
                <a:latin typeface="Footlight MT Light" panose="0204060206030A020304" pitchFamily="18" charset="0"/>
                <a:ea typeface="MS Gothic" panose="020B0609070205080204" pitchFamily="49" charset="-128"/>
              </a:rPr>
              <a:t>Missteps</a:t>
            </a:r>
            <a:endParaRPr lang="id-ID" sz="4800" b="1" spc="300" dirty="0">
              <a:solidFill>
                <a:srgbClr val="002060"/>
              </a:solidFill>
              <a:effectLst>
                <a:outerShdw blurRad="38100" dist="38100" dir="2700000" algn="tl">
                  <a:srgbClr val="000000">
                    <a:alpha val="43137"/>
                  </a:srgbClr>
                </a:outerShdw>
              </a:effectLst>
              <a:latin typeface="Footlight MT Light" panose="0204060206030A020304" pitchFamily="18" charset="0"/>
              <a:ea typeface="MS Gothic" panose="020B0609070205080204" pitchFamily="49" charset="-128"/>
            </a:endParaRPr>
          </a:p>
        </p:txBody>
      </p:sp>
      <p:pic>
        <p:nvPicPr>
          <p:cNvPr id="1026" name="Picture 2" descr="https://www.gapsc.com/Commission/Media/Downloads/GaPSC_Logo_V.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28" y="4637315"/>
            <a:ext cx="1586203" cy="2220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5969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1"/>
          </p:nvPr>
        </p:nvPicPr>
        <p:blipFill>
          <a:blip r:embed="rId2"/>
          <a:srcRect l="990" r="990"/>
          <a:stretch>
            <a:fillRect/>
          </a:stretch>
        </p:blipFill>
        <p:spPr>
          <a:xfrm>
            <a:off x="793795" y="1461273"/>
            <a:ext cx="3403599" cy="4634017"/>
          </a:xfrm>
          <a:prstGeom prst="rect">
            <a:avLst/>
          </a:prstGeom>
        </p:spPr>
      </p:pic>
      <p:sp>
        <p:nvSpPr>
          <p:cNvPr id="32" name="TextBox 31">
            <a:extLst>
              <a:ext uri="{FF2B5EF4-FFF2-40B4-BE49-F238E27FC236}">
                <a16:creationId xmlns:a16="http://schemas.microsoft.com/office/drawing/2014/main" id="{6746131E-4647-4740-BAEA-BE525F075C55}"/>
              </a:ext>
            </a:extLst>
          </p:cNvPr>
          <p:cNvSpPr txBox="1"/>
          <p:nvPr/>
        </p:nvSpPr>
        <p:spPr>
          <a:xfrm>
            <a:off x="4462578" y="436914"/>
            <a:ext cx="7000186" cy="1477328"/>
          </a:xfrm>
          <a:prstGeom prst="rect">
            <a:avLst/>
          </a:prstGeom>
          <a:noFill/>
        </p:spPr>
        <p:txBody>
          <a:bodyPr wrap="none" lIns="0" tIns="0" rIns="0" bIns="0" rtlCol="0">
            <a:spAutoFit/>
          </a:bodyPr>
          <a:lstStyle/>
          <a:p>
            <a:pPr algn="ctr"/>
            <a:r>
              <a:rPr lang="en-US" sz="4800" b="1" dirty="0" smtClean="0">
                <a:solidFill>
                  <a:srgbClr val="002060"/>
                </a:solidFill>
                <a:latin typeface="Footlight MT Light" panose="0204060206030A020304" pitchFamily="18" charset="0"/>
                <a:ea typeface="MS Gothic" panose="020B0609070205080204" pitchFamily="49" charset="-128"/>
              </a:rPr>
              <a:t>The Georgia Code of Ethics </a:t>
            </a:r>
          </a:p>
          <a:p>
            <a:pPr algn="ctr"/>
            <a:r>
              <a:rPr lang="en-US" sz="4800" b="1" dirty="0" smtClean="0">
                <a:solidFill>
                  <a:srgbClr val="002060"/>
                </a:solidFill>
                <a:latin typeface="Footlight MT Light" panose="0204060206030A020304" pitchFamily="18" charset="0"/>
                <a:ea typeface="MS Gothic" panose="020B0609070205080204" pitchFamily="49" charset="-128"/>
              </a:rPr>
              <a:t>for Educators </a:t>
            </a:r>
            <a:endParaRPr lang="en-US" sz="4800" b="1" dirty="0">
              <a:solidFill>
                <a:srgbClr val="002060"/>
              </a:solidFill>
              <a:latin typeface="Footlight MT Light" panose="0204060206030A020304" pitchFamily="18" charset="0"/>
              <a:ea typeface="MS Gothic" panose="020B0609070205080204" pitchFamily="49" charset="-128"/>
            </a:endParaRPr>
          </a:p>
        </p:txBody>
      </p:sp>
      <p:pic>
        <p:nvPicPr>
          <p:cNvPr id="17" name="Mockup">
            <a:extLst>
              <a:ext uri="{FF2B5EF4-FFF2-40B4-BE49-F238E27FC236}">
                <a16:creationId xmlns:a16="http://schemas.microsoft.com/office/drawing/2014/main" id="{6A47F2A4-57AE-4A6C-BBDC-C5B361D85F26}"/>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644736" y="839619"/>
            <a:ext cx="3701719" cy="5527482"/>
          </a:xfrm>
          <a:prstGeom prst="rect">
            <a:avLst/>
          </a:prstGeom>
        </p:spPr>
      </p:pic>
      <p:sp>
        <p:nvSpPr>
          <p:cNvPr id="14" name="Shape">
            <a:extLst>
              <a:ext uri="{FF2B5EF4-FFF2-40B4-BE49-F238E27FC236}">
                <a16:creationId xmlns:a16="http://schemas.microsoft.com/office/drawing/2014/main" id="{978B2749-CC5B-4FA5-B9F1-54BB442654EB}"/>
              </a:ext>
            </a:extLst>
          </p:cNvPr>
          <p:cNvSpPr>
            <a:spLocks noChangeAspect="1"/>
          </p:cNvSpPr>
          <p:nvPr/>
        </p:nvSpPr>
        <p:spPr>
          <a:xfrm>
            <a:off x="5104068" y="4137193"/>
            <a:ext cx="300027" cy="300026"/>
          </a:xfrm>
          <a:prstGeom prst="ellipse">
            <a:avLst/>
          </a:prstGeom>
          <a:ln>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15" name="Shape">
            <a:extLst>
              <a:ext uri="{FF2B5EF4-FFF2-40B4-BE49-F238E27FC236}">
                <a16:creationId xmlns:a16="http://schemas.microsoft.com/office/drawing/2014/main" id="{978B2749-CC5B-4FA5-B9F1-54BB442654EB}"/>
              </a:ext>
            </a:extLst>
          </p:cNvPr>
          <p:cNvSpPr>
            <a:spLocks noChangeAspect="1"/>
          </p:cNvSpPr>
          <p:nvPr/>
        </p:nvSpPr>
        <p:spPr>
          <a:xfrm>
            <a:off x="5145221" y="2152323"/>
            <a:ext cx="300027" cy="300026"/>
          </a:xfrm>
          <a:prstGeom prst="ellipse">
            <a:avLst/>
          </a:prstGeom>
          <a:ln>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20" name="Shape">
            <a:extLst>
              <a:ext uri="{FF2B5EF4-FFF2-40B4-BE49-F238E27FC236}">
                <a16:creationId xmlns:a16="http://schemas.microsoft.com/office/drawing/2014/main" id="{978B2749-CC5B-4FA5-B9F1-54BB442654EB}"/>
              </a:ext>
            </a:extLst>
          </p:cNvPr>
          <p:cNvSpPr>
            <a:spLocks noChangeAspect="1"/>
          </p:cNvSpPr>
          <p:nvPr/>
        </p:nvSpPr>
        <p:spPr>
          <a:xfrm>
            <a:off x="5104067" y="3131533"/>
            <a:ext cx="300027" cy="300026"/>
          </a:xfrm>
          <a:prstGeom prst="ellipse">
            <a:avLst/>
          </a:prstGeom>
          <a:ln>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7" name="Rectangle 6"/>
          <p:cNvSpPr/>
          <p:nvPr/>
        </p:nvSpPr>
        <p:spPr>
          <a:xfrm>
            <a:off x="5716772" y="2984415"/>
            <a:ext cx="6096000" cy="769441"/>
          </a:xfrm>
          <a:prstGeom prst="rect">
            <a:avLst/>
          </a:prstGeom>
          <a:ln>
            <a:solidFill>
              <a:srgbClr val="801336"/>
            </a:solidFill>
          </a:ln>
        </p:spPr>
        <p:txBody>
          <a:bodyPr>
            <a:spAutoFit/>
          </a:bodyPr>
          <a:lstStyle/>
          <a:p>
            <a:pPr lvl="0"/>
            <a:r>
              <a:rPr lang="en-US" sz="22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Contains 10 standards that represent the conduct generally accepted by the education profession. </a:t>
            </a:r>
            <a:endParaRPr lang="en-US" sz="22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8" name="Rectangle 7"/>
          <p:cNvSpPr/>
          <p:nvPr/>
        </p:nvSpPr>
        <p:spPr>
          <a:xfrm>
            <a:off x="5709684" y="4137193"/>
            <a:ext cx="6096000" cy="2123658"/>
          </a:xfrm>
          <a:prstGeom prst="rect">
            <a:avLst/>
          </a:prstGeom>
          <a:ln>
            <a:solidFill>
              <a:srgbClr val="801336"/>
            </a:solidFill>
          </a:ln>
        </p:spPr>
        <p:txBody>
          <a:bodyPr>
            <a:spAutoFit/>
          </a:bodyPr>
          <a:lstStyle/>
          <a:p>
            <a:r>
              <a:rPr lang="en-US" sz="22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Defines unethical conduct justifying disciplinary sanction and provides guidance for </a:t>
            </a:r>
            <a:r>
              <a:rPr lang="en-US" sz="2200" b="1" u="sng"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protecting the health, safety, and general welfare of students and educators, and assures the citizens of Georgia a degree of accountability within the education profession</a:t>
            </a:r>
            <a:r>
              <a:rPr lang="en-US" sz="22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t>
            </a:r>
            <a:endParaRPr lang="en-US" sz="22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9" name="Rectangle 8"/>
          <p:cNvSpPr/>
          <p:nvPr/>
        </p:nvSpPr>
        <p:spPr>
          <a:xfrm>
            <a:off x="5716772" y="2023305"/>
            <a:ext cx="6096000" cy="769441"/>
          </a:xfrm>
          <a:prstGeom prst="rect">
            <a:avLst/>
          </a:prstGeom>
          <a:ln>
            <a:solidFill>
              <a:srgbClr val="801336"/>
            </a:solidFill>
          </a:ln>
        </p:spPr>
        <p:txBody>
          <a:bodyPr>
            <a:spAutoFit/>
          </a:bodyPr>
          <a:lstStyle/>
          <a:p>
            <a:pPr lvl="0"/>
            <a:r>
              <a:rPr lang="en-US" sz="22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Defines the professional behavior of educators in Georgia and serves as a guide to ethical conduct. </a:t>
            </a:r>
          </a:p>
        </p:txBody>
      </p:sp>
    </p:spTree>
    <p:extLst>
      <p:ext uri="{BB962C8B-B14F-4D97-AF65-F5344CB8AC3E}">
        <p14:creationId xmlns:p14="http://schemas.microsoft.com/office/powerpoint/2010/main" val="137268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0" grpId="0" animBg="1"/>
      <p:bldP spid="7" grpId="0" animBg="1"/>
      <p:bldP spid="8" grpId="0" animBg="1"/>
      <p:bldP spid="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898560" y="254757"/>
            <a:ext cx="10809708" cy="859668"/>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002060"/>
                </a:solidFill>
                <a:latin typeface="Footlight MT Light" panose="0204060206030A020304" pitchFamily="18" charset="0"/>
                <a:cs typeface="Arial" panose="020B0604020202020204" pitchFamily="34" charset="0"/>
                <a:sym typeface="Georgia"/>
              </a:rPr>
              <a:t>Standard 9: Scenario</a:t>
            </a:r>
          </a:p>
        </p:txBody>
      </p:sp>
      <p:sp>
        <p:nvSpPr>
          <p:cNvPr id="4" name="Rectangle 3"/>
          <p:cNvSpPr/>
          <p:nvPr/>
        </p:nvSpPr>
        <p:spPr>
          <a:xfrm>
            <a:off x="898561" y="1992969"/>
            <a:ext cx="10947530" cy="3539430"/>
          </a:xfrm>
          <a:prstGeom prst="rect">
            <a:avLst/>
          </a:prstGeom>
        </p:spPr>
        <p:txBody>
          <a:bodyPr wrap="square">
            <a:spAutoFit/>
          </a:bodyPr>
          <a:lstStyle/>
          <a:p>
            <a:pPr algn="just" defTabSz="304815">
              <a:buClr>
                <a:srgbClr val="000000"/>
              </a:buClr>
              <a:buSzPts val="2000"/>
              <a:defRPr/>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 high school teacher and football coach kicked a crate during halftime of a football game.  The crate struck a student on his head, which required two stitches. All the students interviewed stated it was an accident.  The Educator admitted to the incident and understands that safety for students come first, and he regrets this ever happening.  The Educator received a letter of direction, attended training classes, and apologized to the student, the student’s family, and the public for his </a:t>
            </a:r>
            <a:r>
              <a:rPr lang="en-US" sz="28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behavior.</a:t>
            </a: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8" name="TextBox 7"/>
          <p:cNvSpPr txBox="1"/>
          <p:nvPr/>
        </p:nvSpPr>
        <p:spPr>
          <a:xfrm>
            <a:off x="2869569" y="5785214"/>
            <a:ext cx="7802394" cy="458459"/>
          </a:xfrm>
          <a:prstGeom prst="rect">
            <a:avLst/>
          </a:prstGeom>
          <a:noFill/>
          <a:ln w="12700">
            <a:solidFill>
              <a:srgbClr val="C00000"/>
            </a:solidFill>
          </a:ln>
        </p:spPr>
        <p:txBody>
          <a:bodyPr wrap="square" rtlCol="0">
            <a:spAutoFit/>
          </a:bodyPr>
          <a:lstStyle/>
          <a:p>
            <a:pPr algn="ctr">
              <a:lnSpc>
                <a:spcPct val="107000"/>
              </a:lnSpc>
              <a:spcAft>
                <a:spcPts val="533"/>
              </a:spcAft>
              <a:buClr>
                <a:srgbClr val="000000"/>
              </a:buClr>
              <a:buSzPct val="100000"/>
            </a:pPr>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This </a:t>
            </a:r>
            <a:r>
              <a:rPr lang="en-US" sz="2400" b="1" i="1" u="sng"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is</a:t>
            </a:r>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 violation of Standard 9: Professional </a:t>
            </a:r>
            <a:r>
              <a:rPr lang="en-US" sz="24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Conduct</a:t>
            </a:r>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t>
            </a:r>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bwMode="auto">
          <a:xfrm>
            <a:off x="8312553" y="139144"/>
            <a:ext cx="3496211" cy="1776519"/>
          </a:xfrm>
          <a:prstGeom prst="rect">
            <a:avLst/>
          </a:prstGeom>
          <a:ln>
            <a:solidFill>
              <a:srgbClr val="740000"/>
            </a:solidFill>
          </a:ln>
          <a:scene3d>
            <a:camera prst="orthographicFront"/>
            <a:lightRig rig="threePt" dir="t"/>
          </a:scene3d>
          <a:sp3d>
            <a:bevelT prst="slope"/>
          </a:sp3d>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3705861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898560" y="254757"/>
            <a:ext cx="10809708" cy="859668"/>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002060"/>
                </a:solidFill>
                <a:latin typeface="Footlight MT Light" panose="0204060206030A020304" pitchFamily="18" charset="0"/>
                <a:cs typeface="Arial" panose="020B0604020202020204" pitchFamily="34" charset="0"/>
                <a:sym typeface="Georgia"/>
              </a:rPr>
              <a:t>Standard 9: Scenario</a:t>
            </a:r>
          </a:p>
        </p:txBody>
      </p:sp>
      <p:sp>
        <p:nvSpPr>
          <p:cNvPr id="4" name="Rectangle 3"/>
          <p:cNvSpPr/>
          <p:nvPr/>
        </p:nvSpPr>
        <p:spPr>
          <a:xfrm>
            <a:off x="898561" y="1992969"/>
            <a:ext cx="10947530" cy="523220"/>
          </a:xfrm>
          <a:prstGeom prst="rect">
            <a:avLst/>
          </a:prstGeom>
        </p:spPr>
        <p:txBody>
          <a:bodyPr wrap="square">
            <a:spAutoFit/>
          </a:bodyPr>
          <a:lstStyle/>
          <a:p>
            <a:pPr marL="0" marR="0" lvl="0" indent="0" algn="just" defTabSz="304815" rtl="0" eaLnBrk="1" fontAlgn="auto" latinLnBrk="0" hangingPunct="1">
              <a:lnSpc>
                <a:spcPct val="100000"/>
              </a:lnSpc>
              <a:spcBef>
                <a:spcPts val="0"/>
              </a:spcBef>
              <a:spcAft>
                <a:spcPts val="0"/>
              </a:spcAft>
              <a:buClr>
                <a:srgbClr val="000000"/>
              </a:buClr>
              <a:buSzPts val="2000"/>
              <a:buFontTx/>
              <a:buNone/>
              <a:tabLst/>
              <a:defRPr/>
            </a:pPr>
            <a:r>
              <a:rPr kumimoji="0" lang="en-US" sz="2800" b="0" i="0" u="none" strike="noStrike" kern="1200" cap="none" spc="0" normalizeH="0" baseline="0" noProof="0" dirty="0" smtClean="0">
                <a:ln>
                  <a:noFill/>
                </a:ln>
                <a:solidFill>
                  <a:srgbClr val="000000"/>
                </a:solidFill>
                <a:effectLst/>
                <a:uLnTx/>
                <a:uFillTx/>
                <a:latin typeface="Nirmala UI Semilight" panose="020B0402040204020203" pitchFamily="34" charset="0"/>
                <a:ea typeface="Nirmala UI Semilight" panose="020B0402040204020203" pitchFamily="34" charset="0"/>
                <a:cs typeface="Nirmala UI Semilight" panose="020B0402040204020203" pitchFamily="34" charset="0"/>
              </a:rPr>
              <a:t> </a:t>
            </a:r>
            <a:endParaRPr kumimoji="0" lang="en-US" sz="2800" b="0" i="0" u="none" strike="noStrike" kern="1200" cap="none" spc="0" normalizeH="0" baseline="0" noProof="0" dirty="0">
              <a:ln>
                <a:noFill/>
              </a:ln>
              <a:solidFill>
                <a:srgbClr val="000000"/>
              </a:solidFill>
              <a:effectLst/>
              <a:uLnTx/>
              <a:uFillTx/>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8" name="TextBox 7"/>
          <p:cNvSpPr txBox="1"/>
          <p:nvPr/>
        </p:nvSpPr>
        <p:spPr>
          <a:xfrm>
            <a:off x="2274146" y="4147800"/>
            <a:ext cx="7802394" cy="458459"/>
          </a:xfrm>
          <a:prstGeom prst="rect">
            <a:avLst/>
          </a:prstGeom>
          <a:noFill/>
          <a:ln w="12700">
            <a:solidFill>
              <a:srgbClr val="C00000"/>
            </a:solidFill>
          </a:ln>
        </p:spPr>
        <p:txBody>
          <a:bodyPr wrap="square" rtlCol="0">
            <a:spAutoFit/>
          </a:bodyPr>
          <a:lstStyle/>
          <a:p>
            <a:pPr marL="0" marR="0" lvl="0" indent="0" algn="ctr" defTabSz="457200" rtl="0" eaLnBrk="1" fontAlgn="auto" latinLnBrk="0" hangingPunct="1">
              <a:lnSpc>
                <a:spcPct val="107000"/>
              </a:lnSpc>
              <a:spcBef>
                <a:spcPts val="0"/>
              </a:spcBef>
              <a:spcAft>
                <a:spcPts val="533"/>
              </a:spcAft>
              <a:buClr>
                <a:srgbClr val="000000"/>
              </a:buClr>
              <a:buSzPct val="100000"/>
              <a:buFontTx/>
              <a:buNone/>
              <a:tabLst/>
              <a:defRPr/>
            </a:pPr>
            <a:r>
              <a:rPr kumimoji="0" lang="en-US" sz="2400" b="0" i="1" u="none" strike="noStrike" kern="1200" cap="none" spc="0" normalizeH="0" baseline="0" noProof="0" dirty="0">
                <a:ln>
                  <a:noFill/>
                </a:ln>
                <a:solidFill>
                  <a:srgbClr val="000000"/>
                </a:solidFill>
                <a:effectLst/>
                <a:uLnTx/>
                <a:uFillTx/>
                <a:latin typeface="Nirmala UI Semilight" panose="020B0402040204020203" pitchFamily="34" charset="0"/>
                <a:ea typeface="Nirmala UI Semilight" panose="020B0402040204020203" pitchFamily="34" charset="0"/>
                <a:cs typeface="Nirmala UI Semilight" panose="020B0402040204020203" pitchFamily="34" charset="0"/>
              </a:rPr>
              <a:t>This </a:t>
            </a:r>
            <a:r>
              <a:rPr kumimoji="0" lang="en-US" sz="2400" b="1" i="1" u="sng" strike="noStrike" kern="1200" cap="none" spc="0" normalizeH="0" baseline="0" noProof="0" dirty="0">
                <a:ln>
                  <a:noFill/>
                </a:ln>
                <a:solidFill>
                  <a:srgbClr val="000000"/>
                </a:solidFill>
                <a:effectLst/>
                <a:uLnTx/>
                <a:uFillTx/>
                <a:latin typeface="Nirmala UI Semilight" panose="020B0402040204020203" pitchFamily="34" charset="0"/>
                <a:ea typeface="Nirmala UI Semilight" panose="020B0402040204020203" pitchFamily="34" charset="0"/>
                <a:cs typeface="Nirmala UI Semilight" panose="020B0402040204020203" pitchFamily="34" charset="0"/>
              </a:rPr>
              <a:t>is</a:t>
            </a:r>
            <a:r>
              <a:rPr kumimoji="0" lang="en-US" sz="2400" b="0" i="1" u="none" strike="noStrike" kern="1200" cap="none" spc="0" normalizeH="0" baseline="0" noProof="0" dirty="0">
                <a:ln>
                  <a:noFill/>
                </a:ln>
                <a:solidFill>
                  <a:srgbClr val="000000"/>
                </a:solidFill>
                <a:effectLst/>
                <a:uLnTx/>
                <a:uFillTx/>
                <a:latin typeface="Nirmala UI Semilight" panose="020B0402040204020203" pitchFamily="34" charset="0"/>
                <a:ea typeface="Nirmala UI Semilight" panose="020B0402040204020203" pitchFamily="34" charset="0"/>
                <a:cs typeface="Nirmala UI Semilight" panose="020B0402040204020203" pitchFamily="34" charset="0"/>
              </a:rPr>
              <a:t> a violation of Standard 9: Professional </a:t>
            </a:r>
            <a:r>
              <a:rPr kumimoji="0" lang="en-US" sz="2400" b="0" i="1" u="none" strike="noStrike" kern="1200" cap="none" spc="0" normalizeH="0" baseline="0" noProof="0" dirty="0" smtClean="0">
                <a:ln>
                  <a:noFill/>
                </a:ln>
                <a:solidFill>
                  <a:srgbClr val="000000"/>
                </a:solidFill>
                <a:effectLst/>
                <a:uLnTx/>
                <a:uFillTx/>
                <a:latin typeface="Nirmala UI Semilight" panose="020B0402040204020203" pitchFamily="34" charset="0"/>
                <a:ea typeface="Nirmala UI Semilight" panose="020B0402040204020203" pitchFamily="34" charset="0"/>
                <a:cs typeface="Nirmala UI Semilight" panose="020B0402040204020203" pitchFamily="34" charset="0"/>
              </a:rPr>
              <a:t>Conduct</a:t>
            </a:r>
            <a:r>
              <a:rPr kumimoji="0" lang="en-US" sz="2400" b="0" i="1" u="none" strike="noStrike" kern="1200" cap="none" spc="0" normalizeH="0" baseline="0" noProof="0" dirty="0">
                <a:ln>
                  <a:noFill/>
                </a:ln>
                <a:solidFill>
                  <a:srgbClr val="000000"/>
                </a:solidFill>
                <a:effectLst/>
                <a:uLnTx/>
                <a:uFillTx/>
                <a:latin typeface="Nirmala UI Semilight" panose="020B0402040204020203" pitchFamily="34" charset="0"/>
                <a:ea typeface="Nirmala UI Semilight" panose="020B0402040204020203" pitchFamily="34" charset="0"/>
                <a:cs typeface="Nirmala UI Semilight" panose="020B0402040204020203" pitchFamily="34" charset="0"/>
              </a:rPr>
              <a:t>.</a:t>
            </a:r>
          </a:p>
        </p:txBody>
      </p:sp>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Roboto"/>
              <a:ea typeface="+mn-ea"/>
              <a:cs typeface="+mn-cs"/>
            </a:endParaRPr>
          </a:p>
        </p:txBody>
      </p:sp>
      <p:sp>
        <p:nvSpPr>
          <p:cNvPr id="3" name="Rectangle 2"/>
          <p:cNvSpPr/>
          <p:nvPr/>
        </p:nvSpPr>
        <p:spPr>
          <a:xfrm>
            <a:off x="1433502" y="1775636"/>
            <a:ext cx="9877647" cy="1815882"/>
          </a:xfrm>
          <a:prstGeom prst="rect">
            <a:avLst/>
          </a:prstGeom>
        </p:spPr>
        <p:txBody>
          <a:bodyPr wrap="square">
            <a:spAutoFit/>
          </a:bodyPr>
          <a:lstStyle/>
          <a:p>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The educator, a middle school Paraprofessional, admitted she used profane and inappropriate language during an Instagram group chat with students.  The school system terminated the </a:t>
            </a:r>
            <a:r>
              <a:rPr lang="en-US" sz="28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educator, effective </a:t>
            </a: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immediately.</a:t>
            </a:r>
          </a:p>
        </p:txBody>
      </p:sp>
    </p:spTree>
    <p:extLst>
      <p:ext uri="{BB962C8B-B14F-4D97-AF65-F5344CB8AC3E}">
        <p14:creationId xmlns:p14="http://schemas.microsoft.com/office/powerpoint/2010/main" val="41274858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003336" y="228276"/>
            <a:ext cx="6673371" cy="731095"/>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002060"/>
                </a:solidFill>
                <a:latin typeface="Footlight MT Light" panose="0204060206030A020304" pitchFamily="18" charset="0"/>
                <a:cs typeface="Arial" panose="020B0604020202020204" pitchFamily="34" charset="0"/>
                <a:sym typeface="Georgia"/>
              </a:rPr>
              <a:t>Standard 9: Takeaways</a:t>
            </a: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pic>
        <p:nvPicPr>
          <p:cNvPr id="8" name="Picture 7" descr="Three young women working at cafe">
            <a:extLst>
              <a:ext uri="{FF2B5EF4-FFF2-40B4-BE49-F238E27FC236}">
                <a16:creationId xmlns:a16="http://schemas.microsoft.com/office/drawing/2014/main" id="{892F18CC-45B8-4D93-44A1-6D43D512FA21}"/>
              </a:ext>
            </a:extLst>
          </p:cNvPr>
          <p:cNvPicPr>
            <a:picLocks noChangeAspect="1"/>
          </p:cNvPicPr>
          <p:nvPr/>
        </p:nvPicPr>
        <p:blipFill>
          <a:blip r:embed="rId3" cstate="print">
            <a:extLst>
              <a:ext uri="{28A0092B-C50C-407E-A947-70E740481C1C}">
                <a14:useLocalDpi xmlns:a14="http://schemas.microsoft.com/office/drawing/2010/main" val="0"/>
              </a:ext>
            </a:extLst>
          </a:blip>
          <a:srcRect l="16435" r="16435"/>
          <a:stretch/>
        </p:blipFill>
        <p:spPr>
          <a:xfrm>
            <a:off x="10099944" y="214645"/>
            <a:ext cx="1790700" cy="1777883"/>
          </a:xfrm>
          <a:prstGeom prst="flowChartConnector">
            <a:avLst/>
          </a:prstGeom>
          <a:ln w="28575">
            <a:solidFill>
              <a:srgbClr val="9B2D1F"/>
            </a:solidFill>
          </a:ln>
        </p:spPr>
      </p:pic>
      <p:sp>
        <p:nvSpPr>
          <p:cNvPr id="5" name="Rectangle 4"/>
          <p:cNvSpPr/>
          <p:nvPr/>
        </p:nvSpPr>
        <p:spPr>
          <a:xfrm>
            <a:off x="2553586" y="4543313"/>
            <a:ext cx="6096000" cy="276999"/>
          </a:xfrm>
          <a:prstGeom prst="rect">
            <a:avLst/>
          </a:prstGeom>
        </p:spPr>
        <p:txBody>
          <a:bodyPr>
            <a:spAutoFit/>
          </a:bodyPr>
          <a:lstStyle/>
          <a:p>
            <a:endParaRPr lang="en-US" sz="1200" dirty="0">
              <a:solidFill>
                <a:srgbClr val="000000"/>
              </a:solidFill>
            </a:endParaRPr>
          </a:p>
        </p:txBody>
      </p:sp>
      <p:sp>
        <p:nvSpPr>
          <p:cNvPr id="3" name="Rectangle 2"/>
          <p:cNvSpPr/>
          <p:nvPr/>
        </p:nvSpPr>
        <p:spPr>
          <a:xfrm>
            <a:off x="808988" y="1397836"/>
            <a:ext cx="11081656" cy="6038576"/>
          </a:xfrm>
          <a:prstGeom prst="rect">
            <a:avLst/>
          </a:prstGeom>
        </p:spPr>
        <p:txBody>
          <a:bodyPr wrap="square">
            <a:spAutoFit/>
          </a:bodyPr>
          <a:lstStyle/>
          <a:p>
            <a:pPr marL="457200" indent="-457200" algn="just">
              <a:buFont typeface="Courier New" panose="02070309020205020404" pitchFamily="49" charset="0"/>
              <a:buChar char="o"/>
            </a:pPr>
            <a:r>
              <a:rPr lang="en-US" sz="24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Be a professional. Observe personal and professional boundaries.</a:t>
            </a:r>
          </a:p>
          <a:p>
            <a:pPr marL="381019" indent="-381019" algn="just">
              <a:buFont typeface="Courier New" panose="02070309020205020404" pitchFamily="49" charset="0"/>
              <a:buChar char="o"/>
            </a:pPr>
            <a:endParaRPr lang="en-US" sz="24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pPr>
            <a:r>
              <a:rPr lang="en-US" sz="24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Supervise students appropriately and obtain supervisory approval when needed. </a:t>
            </a:r>
          </a:p>
          <a:p>
            <a:pPr marL="381019" indent="-381019" algn="just">
              <a:buFont typeface="Courier New" panose="02070309020205020404" pitchFamily="49" charset="0"/>
              <a:buChar char="o"/>
            </a:pPr>
            <a:endParaRPr lang="en-US" sz="24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pPr>
            <a:r>
              <a:rPr lang="en-US" sz="24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Be aware of those following you on social media and those you </a:t>
            </a:r>
            <a:r>
              <a:rPr lang="en-US" sz="24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follow. Monitor your own page and the comments that are posted on your page. </a:t>
            </a:r>
          </a:p>
          <a:p>
            <a:pPr marL="457200" indent="-457200" algn="just">
              <a:buFont typeface="Courier New" panose="02070309020205020404" pitchFamily="49" charset="0"/>
              <a:buChar char="o"/>
            </a:pPr>
            <a:endParaRPr lang="en-US" sz="24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pPr>
            <a:r>
              <a:rPr lang="en-US" sz="24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Show </a:t>
            </a:r>
            <a:r>
              <a:rPr lang="en-US" sz="24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respect for colleagues and students.</a:t>
            </a:r>
          </a:p>
          <a:p>
            <a:pPr marL="457200" indent="-457200">
              <a:buFont typeface="Courier New" panose="02070309020205020404" pitchFamily="49" charset="0"/>
              <a:buChar char="o"/>
            </a:pPr>
            <a:endParaRPr lang="en-US" sz="24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buFont typeface="Courier New" panose="02070309020205020404" pitchFamily="49" charset="0"/>
              <a:buChar char="o"/>
            </a:pPr>
            <a:r>
              <a:rPr lang="en-US" sz="24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Use </a:t>
            </a:r>
            <a:r>
              <a:rPr lang="en-US" sz="24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social media appropriately, including showing respect for colleagues and students. </a:t>
            </a:r>
          </a:p>
          <a:p>
            <a:pPr marL="457200" indent="-457200">
              <a:buFont typeface="Courier New" panose="02070309020205020404" pitchFamily="49" charset="0"/>
              <a:buChar char="o"/>
            </a:pPr>
            <a:endParaRPr lang="en-US" sz="24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buFont typeface="Courier New" panose="02070309020205020404" pitchFamily="49" charset="0"/>
              <a:buChar char="o"/>
            </a:pPr>
            <a:r>
              <a:rPr lang="en-US" sz="24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Honor </a:t>
            </a:r>
            <a:r>
              <a:rPr lang="en-US" sz="24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your contractual obligations.</a:t>
            </a:r>
          </a:p>
          <a:p>
            <a:pPr marL="381019" indent="-381019">
              <a:lnSpc>
                <a:spcPct val="90000"/>
              </a:lnSpc>
              <a:buFont typeface="Wingdings" panose="05000000000000000000" pitchFamily="2" charset="2"/>
              <a:buChar char="q"/>
            </a:pPr>
            <a:endParaRPr lang="en-US" sz="2667" dirty="0">
              <a:solidFill>
                <a:srgbClr val="000000"/>
              </a:solidFill>
              <a:latin typeface="Calibri" panose="020F0502020204030204" pitchFamily="34" charset="0"/>
              <a:cs typeface="Calibri" panose="020F0502020204030204" pitchFamily="34" charset="0"/>
            </a:endParaRPr>
          </a:p>
          <a:p>
            <a:pPr>
              <a:lnSpc>
                <a:spcPct val="90000"/>
              </a:lnSpc>
            </a:pPr>
            <a:endParaRPr lang="en-US" sz="2933"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8026139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0994" y="0"/>
            <a:ext cx="10477152" cy="6858000"/>
          </a:xfrm>
          <a:prstGeom prst="rect">
            <a:avLst/>
          </a:prstGeom>
        </p:spPr>
      </p:pic>
      <p:sp>
        <p:nvSpPr>
          <p:cNvPr id="4" name="Oval 3">
            <a:extLst>
              <a:ext uri="{FF2B5EF4-FFF2-40B4-BE49-F238E27FC236}">
                <a16:creationId xmlns:a16="http://schemas.microsoft.com/office/drawing/2014/main" id="{BBACE386-5135-45D2-9E90-D12A39ACA462}"/>
              </a:ext>
            </a:extLst>
          </p:cNvPr>
          <p:cNvSpPr/>
          <p:nvPr/>
        </p:nvSpPr>
        <p:spPr>
          <a:xfrm>
            <a:off x="2793776" y="2228880"/>
            <a:ext cx="2625192" cy="25338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id-ID" sz="1013">
              <a:solidFill>
                <a:srgbClr val="FFFFFF"/>
              </a:solidFill>
              <a:latin typeface="Roboto"/>
            </a:endParaRPr>
          </a:p>
        </p:txBody>
      </p:sp>
      <p:sp>
        <p:nvSpPr>
          <p:cNvPr id="30" name="Freeform 24">
            <a:extLst>
              <a:ext uri="{FF2B5EF4-FFF2-40B4-BE49-F238E27FC236}">
                <a16:creationId xmlns:a16="http://schemas.microsoft.com/office/drawing/2014/main" id="{79BD663D-7474-4087-8A5B-CC53057993B1}"/>
              </a:ext>
            </a:extLst>
          </p:cNvPr>
          <p:cNvSpPr/>
          <p:nvPr/>
        </p:nvSpPr>
        <p:spPr>
          <a:xfrm>
            <a:off x="3879786" y="0"/>
            <a:ext cx="6813946" cy="6858000"/>
          </a:xfrm>
          <a:custGeom>
            <a:avLst/>
            <a:gdLst>
              <a:gd name="connsiteX0" fmla="*/ 872050 w 7611077"/>
              <a:gd name="connsiteY0" fmla="*/ 4992403 h 6858000"/>
              <a:gd name="connsiteX1" fmla="*/ 914923 w 7611077"/>
              <a:gd name="connsiteY1" fmla="*/ 5291539 h 6858000"/>
              <a:gd name="connsiteX2" fmla="*/ 1068117 w 7611077"/>
              <a:gd name="connsiteY2" fmla="*/ 6360383 h 6858000"/>
              <a:gd name="connsiteX3" fmla="*/ 1139438 w 7611077"/>
              <a:gd name="connsiteY3" fmla="*/ 6858000 h 6858000"/>
              <a:gd name="connsiteX4" fmla="*/ 942770 w 7611077"/>
              <a:gd name="connsiteY4" fmla="*/ 6858000 h 6858000"/>
              <a:gd name="connsiteX5" fmla="*/ 768761 w 7611077"/>
              <a:gd name="connsiteY5" fmla="*/ 5592193 h 6858000"/>
              <a:gd name="connsiteX6" fmla="*/ 739642 w 7611077"/>
              <a:gd name="connsiteY6" fmla="*/ 5380395 h 6858000"/>
              <a:gd name="connsiteX7" fmla="*/ 839556 w 7611077"/>
              <a:gd name="connsiteY7" fmla="*/ 5025850 h 6858000"/>
              <a:gd name="connsiteX8" fmla="*/ 0 w 7611077"/>
              <a:gd name="connsiteY8" fmla="*/ 0 h 6858000"/>
              <a:gd name="connsiteX9" fmla="*/ 7611077 w 7611077"/>
              <a:gd name="connsiteY9" fmla="*/ 0 h 6858000"/>
              <a:gd name="connsiteX10" fmla="*/ 7611077 w 7611077"/>
              <a:gd name="connsiteY10" fmla="*/ 6858000 h 6858000"/>
              <a:gd name="connsiteX11" fmla="*/ 1139439 w 7611077"/>
              <a:gd name="connsiteY11" fmla="*/ 6858000 h 6858000"/>
              <a:gd name="connsiteX12" fmla="*/ 1068119 w 7611077"/>
              <a:gd name="connsiteY12" fmla="*/ 6360385 h 6858000"/>
              <a:gd name="connsiteX13" fmla="*/ 914924 w 7611077"/>
              <a:gd name="connsiteY13" fmla="*/ 5291541 h 6858000"/>
              <a:gd name="connsiteX14" fmla="*/ 872051 w 7611077"/>
              <a:gd name="connsiteY14" fmla="*/ 4992405 h 6858000"/>
              <a:gd name="connsiteX15" fmla="*/ 891923 w 7611077"/>
              <a:gd name="connsiteY15" fmla="*/ 4971950 h 6858000"/>
              <a:gd name="connsiteX16" fmla="*/ 1023075 w 7611077"/>
              <a:gd name="connsiteY16" fmla="*/ 4892451 h 6858000"/>
              <a:gd name="connsiteX17" fmla="*/ 1930905 w 7611077"/>
              <a:gd name="connsiteY17" fmla="*/ 3337248 h 6858000"/>
              <a:gd name="connsiteX18" fmla="*/ 637092 w 7611077"/>
              <a:gd name="connsiteY18" fmla="*/ 2084704 h 6858000"/>
              <a:gd name="connsiteX19" fmla="*/ 489353 w 7611077"/>
              <a:gd name="connsiteY19" fmla="*/ 2043544 h 6858000"/>
              <a:gd name="connsiteX20" fmla="*/ 445769 w 7611077"/>
              <a:gd name="connsiteY20" fmla="*/ 2018203 h 6858000"/>
              <a:gd name="connsiteX21" fmla="*/ 397655 w 7611077"/>
              <a:gd name="connsiteY21" fmla="*/ 1682515 h 6858000"/>
              <a:gd name="connsiteX22" fmla="*/ 191713 w 7611077"/>
              <a:gd name="connsiteY22" fmla="*/ 245644 h 6858000"/>
              <a:gd name="connsiteX23" fmla="*/ 190291 w 7611077"/>
              <a:gd name="connsiteY23" fmla="*/ 235726 h 6858000"/>
              <a:gd name="connsiteX24" fmla="*/ 190290 w 7611077"/>
              <a:gd name="connsiteY24" fmla="*/ 235726 h 6858000"/>
              <a:gd name="connsiteX25" fmla="*/ 191713 w 7611077"/>
              <a:gd name="connsiteY25" fmla="*/ 245644 h 6858000"/>
              <a:gd name="connsiteX26" fmla="*/ 397654 w 7611077"/>
              <a:gd name="connsiteY26" fmla="*/ 1682515 h 6858000"/>
              <a:gd name="connsiteX27" fmla="*/ 445769 w 7611077"/>
              <a:gd name="connsiteY27" fmla="*/ 2018203 h 6858000"/>
              <a:gd name="connsiteX28" fmla="*/ 424387 w 7611077"/>
              <a:gd name="connsiteY28" fmla="*/ 2005771 h 6858000"/>
              <a:gd name="connsiteX29" fmla="*/ 232508 w 7611077"/>
              <a:gd name="connsiteY29" fmla="*/ 1691339 h 6858000"/>
              <a:gd name="connsiteX30" fmla="*/ 203392 w 7611077"/>
              <a:gd name="connsiteY30" fmla="*/ 14795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11077" h="6858000">
                <a:moveTo>
                  <a:pt x="872050" y="4992403"/>
                </a:moveTo>
                <a:lnTo>
                  <a:pt x="914923" y="5291539"/>
                </a:lnTo>
                <a:cubicBezTo>
                  <a:pt x="964324" y="5636204"/>
                  <a:pt x="1015370" y="5992357"/>
                  <a:pt x="1068117" y="6360383"/>
                </a:cubicBezTo>
                <a:lnTo>
                  <a:pt x="1139438" y="6858000"/>
                </a:lnTo>
                <a:lnTo>
                  <a:pt x="942770" y="6858000"/>
                </a:lnTo>
                <a:lnTo>
                  <a:pt x="768761" y="5592193"/>
                </a:lnTo>
                <a:lnTo>
                  <a:pt x="739642" y="5380395"/>
                </a:lnTo>
                <a:cubicBezTo>
                  <a:pt x="721768" y="5250370"/>
                  <a:pt x="760244" y="5122376"/>
                  <a:pt x="839556" y="5025850"/>
                </a:cubicBezTo>
                <a:close/>
                <a:moveTo>
                  <a:pt x="0" y="0"/>
                </a:moveTo>
                <a:lnTo>
                  <a:pt x="7611077" y="0"/>
                </a:lnTo>
                <a:lnTo>
                  <a:pt x="7611077" y="6858000"/>
                </a:lnTo>
                <a:lnTo>
                  <a:pt x="1139439" y="6858000"/>
                </a:lnTo>
                <a:lnTo>
                  <a:pt x="1068119" y="6360385"/>
                </a:lnTo>
                <a:cubicBezTo>
                  <a:pt x="1015371" y="5992360"/>
                  <a:pt x="964325" y="5636206"/>
                  <a:pt x="914924" y="5291541"/>
                </a:cubicBezTo>
                <a:lnTo>
                  <a:pt x="872051" y="4992405"/>
                </a:lnTo>
                <a:lnTo>
                  <a:pt x="891923" y="4971950"/>
                </a:lnTo>
                <a:cubicBezTo>
                  <a:pt x="929933" y="4938846"/>
                  <a:pt x="973982" y="4911718"/>
                  <a:pt x="1023075" y="4892451"/>
                </a:cubicBezTo>
                <a:cubicBezTo>
                  <a:pt x="1634222" y="4651543"/>
                  <a:pt x="2024360" y="4017070"/>
                  <a:pt x="1930905" y="3337248"/>
                </a:cubicBezTo>
                <a:cubicBezTo>
                  <a:pt x="1837450" y="2657426"/>
                  <a:pt x="1290577" y="2151763"/>
                  <a:pt x="637092" y="2084704"/>
                </a:cubicBezTo>
                <a:cubicBezTo>
                  <a:pt x="584622" y="2079399"/>
                  <a:pt x="534888" y="2065164"/>
                  <a:pt x="489353" y="2043544"/>
                </a:cubicBezTo>
                <a:lnTo>
                  <a:pt x="445769" y="2018203"/>
                </a:lnTo>
                <a:lnTo>
                  <a:pt x="397655" y="1682515"/>
                </a:lnTo>
                <a:cubicBezTo>
                  <a:pt x="323446" y="1164751"/>
                  <a:pt x="254945" y="686816"/>
                  <a:pt x="191713" y="245644"/>
                </a:cubicBezTo>
                <a:lnTo>
                  <a:pt x="190291" y="235726"/>
                </a:lnTo>
                <a:lnTo>
                  <a:pt x="190290" y="235726"/>
                </a:lnTo>
                <a:lnTo>
                  <a:pt x="191713" y="245644"/>
                </a:lnTo>
                <a:cubicBezTo>
                  <a:pt x="254945" y="686816"/>
                  <a:pt x="323444" y="1164751"/>
                  <a:pt x="397654" y="1682515"/>
                </a:cubicBezTo>
                <a:lnTo>
                  <a:pt x="445769" y="2018203"/>
                </a:lnTo>
                <a:lnTo>
                  <a:pt x="424387" y="2005771"/>
                </a:lnTo>
                <a:cubicBezTo>
                  <a:pt x="321970" y="1934228"/>
                  <a:pt x="250382" y="1821365"/>
                  <a:pt x="232508" y="1691339"/>
                </a:cubicBezTo>
                <a:lnTo>
                  <a:pt x="203392" y="1479540"/>
                </a:lnTo>
                <a:close/>
              </a:path>
            </a:pathLst>
          </a:custGeom>
          <a:solidFill>
            <a:schemeClr val="tx2">
              <a:lumMod val="60000"/>
              <a:lumOff val="40000"/>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anchor="ctr"/>
          <a:lstStyle/>
          <a:p>
            <a:pPr algn="ctr" defTabSz="342900">
              <a:defRPr/>
            </a:pPr>
            <a:endParaRPr lang="en-US" sz="1050" dirty="0">
              <a:solidFill>
                <a:srgbClr val="FFC000"/>
              </a:solidFill>
              <a:latin typeface="Georgia" panose="02040502050405020303" pitchFamily="18" charset="0"/>
            </a:endParaRPr>
          </a:p>
        </p:txBody>
      </p:sp>
      <p:pic>
        <p:nvPicPr>
          <p:cNvPr id="3" name="Picture 2"/>
          <p:cNvPicPr>
            <a:picLocks noChangeAspect="1"/>
          </p:cNvPicPr>
          <p:nvPr/>
        </p:nvPicPr>
        <p:blipFill>
          <a:blip r:embed="rId3"/>
          <a:stretch>
            <a:fillRect/>
          </a:stretch>
        </p:blipFill>
        <p:spPr>
          <a:xfrm>
            <a:off x="2568873" y="2343166"/>
            <a:ext cx="2627604" cy="2530059"/>
          </a:xfrm>
          <a:prstGeom prst="rect">
            <a:avLst/>
          </a:prstGeom>
        </p:spPr>
      </p:pic>
      <p:pic>
        <p:nvPicPr>
          <p:cNvPr id="13" name="Picture 6"/>
          <p:cNvPicPr>
            <a:picLocks noChangeAspect="1" noChangeArrowheads="1"/>
          </p:cNvPicPr>
          <p:nvPr/>
        </p:nvPicPr>
        <p:blipFill>
          <a:blip r:embed="rId4"/>
          <a:srcRect/>
          <a:stretch>
            <a:fillRect/>
          </a:stretch>
        </p:blipFill>
        <p:spPr bwMode="auto">
          <a:xfrm>
            <a:off x="3247502" y="2666834"/>
            <a:ext cx="1214693" cy="1988336"/>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418968" y="2164791"/>
            <a:ext cx="5208171" cy="2708434"/>
          </a:xfrm>
          <a:prstGeom prst="rect">
            <a:avLst/>
          </a:prstGeom>
          <a:noFill/>
        </p:spPr>
        <p:txBody>
          <a:bodyPr wrap="square" lIns="0" tIns="0" rIns="0" bIns="0" rtlCol="0">
            <a:spAutoFit/>
          </a:bodyPr>
          <a:lstStyle/>
          <a:p>
            <a:pPr lvl="0" algn="ctr"/>
            <a:r>
              <a:rPr lang="en-US" sz="3200" b="1" dirty="0">
                <a:solidFill>
                  <a:srgbClr val="002060"/>
                </a:solidFill>
                <a:latin typeface="Footlight MT Light" panose="0204060206030A020304" pitchFamily="18" charset="0"/>
              </a:rPr>
              <a:t>Georgia Code of Ethics </a:t>
            </a:r>
          </a:p>
          <a:p>
            <a:pPr lvl="0" algn="ctr"/>
            <a:r>
              <a:rPr lang="en-US" sz="3200" b="1" dirty="0">
                <a:solidFill>
                  <a:srgbClr val="002060"/>
                </a:solidFill>
                <a:latin typeface="Footlight MT Light" panose="0204060206030A020304" pitchFamily="18" charset="0"/>
              </a:rPr>
              <a:t>for Educators</a:t>
            </a:r>
          </a:p>
          <a:p>
            <a:pPr lvl="0" algn="just">
              <a:lnSpc>
                <a:spcPct val="150000"/>
              </a:lnSpc>
            </a:pPr>
            <a:endParaRPr lang="en-US" sz="32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3200" b="1" dirty="0">
                <a:solidFill>
                  <a:srgbClr val="801336"/>
                </a:solidFill>
                <a:latin typeface="Footlight MT Light" panose="0204060206030A020304" pitchFamily="18" charset="0"/>
              </a:rPr>
              <a:t>Standard </a:t>
            </a:r>
            <a:r>
              <a:rPr lang="en-US" sz="3200" b="1" dirty="0" smtClean="0">
                <a:solidFill>
                  <a:srgbClr val="801336"/>
                </a:solidFill>
                <a:latin typeface="Footlight MT Light" panose="0204060206030A020304" pitchFamily="18" charset="0"/>
              </a:rPr>
              <a:t>10: </a:t>
            </a:r>
            <a:endParaRPr lang="en-US" sz="3200" b="1" dirty="0">
              <a:solidFill>
                <a:srgbClr val="801336"/>
              </a:solidFill>
              <a:latin typeface="Footlight MT Light" panose="0204060206030A020304" pitchFamily="18" charset="0"/>
            </a:endParaRPr>
          </a:p>
          <a:p>
            <a:pPr lvl="0" algn="ctr"/>
            <a:r>
              <a:rPr lang="en-US" sz="3200" b="1" dirty="0" smtClean="0">
                <a:solidFill>
                  <a:srgbClr val="801336"/>
                </a:solidFill>
                <a:latin typeface="Footlight MT Light" panose="0204060206030A020304" pitchFamily="18" charset="0"/>
              </a:rPr>
              <a:t>Testing</a:t>
            </a:r>
            <a:endParaRPr lang="en-US" sz="3200" b="1" dirty="0">
              <a:solidFill>
                <a:srgbClr val="801336"/>
              </a:solidFill>
              <a:latin typeface="Footlight MT Light" panose="0204060206030A020304" pitchFamily="18" charset="0"/>
            </a:endParaRPr>
          </a:p>
        </p:txBody>
      </p:sp>
    </p:spTree>
    <p:extLst>
      <p:ext uri="{BB962C8B-B14F-4D97-AF65-F5344CB8AC3E}">
        <p14:creationId xmlns:p14="http://schemas.microsoft.com/office/powerpoint/2010/main" val="2635481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
          <p:cNvSpPr/>
          <p:nvPr/>
        </p:nvSpPr>
        <p:spPr>
          <a:xfrm>
            <a:off x="794"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4" name="Google Shape;114;p2"/>
          <p:cNvSpPr/>
          <p:nvPr/>
        </p:nvSpPr>
        <p:spPr>
          <a:xfrm>
            <a:off x="3774572" y="1555829"/>
            <a:ext cx="7757309" cy="4802530"/>
          </a:xfrm>
          <a:prstGeom prst="rect">
            <a:avLst/>
          </a:prstGeom>
          <a:solidFill>
            <a:schemeClr val="lt1"/>
          </a:solidFill>
          <a:ln>
            <a:noFill/>
          </a:ln>
        </p:spPr>
        <p:txBody>
          <a:bodyPr spcFirstLastPara="1" wrap="square" lIns="91425" tIns="45700" rIns="91425" bIns="45700" anchor="t" anchorCtr="0">
            <a:noAutofit/>
          </a:bodyPr>
          <a:lstStyle/>
          <a:p>
            <a:pPr marL="609630" indent="-495325" algn="just" defTabSz="609630">
              <a:lnSpc>
                <a:spcPct val="107000"/>
              </a:lnSpc>
              <a:spcBef>
                <a:spcPts val="1000"/>
              </a:spcBef>
              <a:spcAft>
                <a:spcPts val="533"/>
              </a:spcAft>
              <a:buClr>
                <a:srgbClr val="000000"/>
              </a:buClr>
              <a:buSzPct val="100000"/>
              <a:buFont typeface="Arial"/>
              <a:buAutoNum type="arabicPeriod"/>
            </a:pPr>
            <a:r>
              <a:rPr lang="en-US" sz="2800" kern="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Calibri"/>
              </a:rPr>
              <a:t>Committing any act that breaches test security; and </a:t>
            </a:r>
          </a:p>
          <a:p>
            <a:pPr marL="609630" indent="-495325" algn="just" defTabSz="609630">
              <a:lnSpc>
                <a:spcPct val="107000"/>
              </a:lnSpc>
              <a:spcBef>
                <a:spcPts val="1000"/>
              </a:spcBef>
              <a:spcAft>
                <a:spcPts val="533"/>
              </a:spcAft>
              <a:buClr>
                <a:srgbClr val="000000"/>
              </a:buClr>
              <a:buSzPct val="100000"/>
              <a:buFont typeface="Arial"/>
              <a:buAutoNum type="arabicPeriod"/>
            </a:pPr>
            <a:r>
              <a:rPr lang="en-US" sz="2800" kern="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Calibri"/>
              </a:rPr>
              <a:t>Compromising the integrity of the assessment. </a:t>
            </a:r>
          </a:p>
        </p:txBody>
      </p:sp>
      <p:sp>
        <p:nvSpPr>
          <p:cNvPr id="115" name="Google Shape;115;p2"/>
          <p:cNvSpPr/>
          <p:nvPr/>
        </p:nvSpPr>
        <p:spPr>
          <a:xfrm rot="5400000" flipH="1">
            <a:off x="-1619394" y="1620186"/>
            <a:ext cx="6858000" cy="3617629"/>
          </a:xfrm>
          <a:prstGeom prst="rect">
            <a:avLst/>
          </a:prstGeom>
          <a:solidFill>
            <a:schemeClr val="bg2">
              <a:lumMod val="75000"/>
            </a:schemeClr>
          </a:soli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6" name="Google Shape;116;p2"/>
          <p:cNvSpPr/>
          <p:nvPr/>
        </p:nvSpPr>
        <p:spPr>
          <a:xfrm rot="5400000" flipH="1">
            <a:off x="-2050333" y="2110530"/>
            <a:ext cx="6857999" cy="2700674"/>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7" name="Google Shape;117;p2"/>
          <p:cNvSpPr/>
          <p:nvPr/>
        </p:nvSpPr>
        <p:spPr>
          <a:xfrm rot="5400000" flipH="1">
            <a:off x="523637" y="3833167"/>
            <a:ext cx="2501979" cy="3547679"/>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8" name="Google Shape;118;p2"/>
          <p:cNvSpPr/>
          <p:nvPr/>
        </p:nvSpPr>
        <p:spPr>
          <a:xfrm rot="-964587">
            <a:off x="-500943"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9" name="Google Shape;119;p2"/>
          <p:cNvSpPr/>
          <p:nvPr/>
        </p:nvSpPr>
        <p:spPr>
          <a:xfrm flipH="1">
            <a:off x="184480" y="1396034"/>
            <a:ext cx="3250252"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spcFirstLastPara="1" wrap="square" lIns="91425" tIns="45700" rIns="91425" bIns="45700" anchor="ctr" anchorCtr="0">
            <a:noAutofit/>
          </a:bodyPr>
          <a:lstStyle/>
          <a:p>
            <a:pPr defTabSz="609630">
              <a:spcAft>
                <a:spcPts val="533"/>
              </a:spcAft>
              <a:buClr>
                <a:srgbClr val="000000"/>
              </a:buClr>
              <a:buSzPct val="100000"/>
            </a:pPr>
            <a:r>
              <a:rPr lang="en-US" sz="2800"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An educator shall administer state-mandated assessments fairly and ethically. </a:t>
            </a:r>
          </a:p>
          <a:p>
            <a:pPr defTabSz="609630">
              <a:spcAft>
                <a:spcPts val="533"/>
              </a:spcAft>
              <a:buClr>
                <a:srgbClr val="000000"/>
              </a:buClr>
              <a:buSzPct val="100000"/>
              <a:defRPr/>
            </a:pPr>
            <a:r>
              <a:rPr lang="en-US" sz="2667" dirty="0">
                <a:solidFill>
                  <a:srgbClr val="FFFFFF"/>
                </a:solidFill>
                <a:latin typeface="Calibri" panose="020F0502020204030204" pitchFamily="34" charset="0"/>
                <a:cs typeface="Calibri" panose="020F0502020204030204" pitchFamily="34" charset="0"/>
              </a:rPr>
              <a:t> </a:t>
            </a:r>
            <a:endParaRPr lang="en-US" sz="2667" kern="0" dirty="0">
              <a:solidFill>
                <a:srgbClr val="FFFFFF"/>
              </a:solidFill>
              <a:latin typeface="Calibri" panose="020F0502020204030204" pitchFamily="34" charset="0"/>
              <a:ea typeface="Roboto"/>
              <a:cs typeface="Calibri" panose="020F0502020204030204" pitchFamily="34" charset="0"/>
              <a:sym typeface="Roboto"/>
            </a:endParaRPr>
          </a:p>
        </p:txBody>
      </p:sp>
      <p:sp>
        <p:nvSpPr>
          <p:cNvPr id="2" name="TextBox 1"/>
          <p:cNvSpPr txBox="1"/>
          <p:nvPr/>
        </p:nvSpPr>
        <p:spPr>
          <a:xfrm>
            <a:off x="372333" y="258529"/>
            <a:ext cx="2850928" cy="995016"/>
          </a:xfrm>
          <a:prstGeom prst="rect">
            <a:avLst/>
          </a:prstGeom>
          <a:solidFill>
            <a:schemeClr val="accent1"/>
          </a:solidFill>
        </p:spPr>
        <p:txBody>
          <a:bodyPr wrap="square" rtlCol="0">
            <a:spAutoFit/>
          </a:bodyPr>
          <a:lstStyle/>
          <a:p>
            <a:pPr defTabSz="304815">
              <a:defRPr/>
            </a:pPr>
            <a:r>
              <a:rPr lang="en-US" sz="2933" b="1" dirty="0">
                <a:solidFill>
                  <a:srgbClr val="FFFFFF"/>
                </a:solidFill>
                <a:latin typeface="Footlight MT Light" panose="0204060206030A020304" pitchFamily="18" charset="0"/>
                <a:ea typeface="Calibri"/>
                <a:cs typeface="Calibri" panose="020F0502020204030204" pitchFamily="34" charset="0"/>
                <a:sym typeface="Calibri"/>
              </a:rPr>
              <a:t>Standard 10: </a:t>
            </a:r>
          </a:p>
          <a:p>
            <a:pPr defTabSz="304815">
              <a:defRPr/>
            </a:pPr>
            <a:r>
              <a:rPr lang="en-US" sz="2933" b="1" dirty="0">
                <a:solidFill>
                  <a:srgbClr val="FFFFFF"/>
                </a:solidFill>
                <a:latin typeface="Footlight MT Light" panose="0204060206030A020304" pitchFamily="18" charset="0"/>
                <a:ea typeface="Calibri"/>
                <a:cs typeface="Calibri" panose="020F0502020204030204" pitchFamily="34" charset="0"/>
                <a:sym typeface="Calibri"/>
              </a:rPr>
              <a:t>Testing</a:t>
            </a:r>
          </a:p>
        </p:txBody>
      </p:sp>
      <p:sp>
        <p:nvSpPr>
          <p:cNvPr id="3" name="TextBox 2"/>
          <p:cNvSpPr txBox="1"/>
          <p:nvPr/>
        </p:nvSpPr>
        <p:spPr>
          <a:xfrm>
            <a:off x="4027913" y="389553"/>
            <a:ext cx="7500472" cy="523220"/>
          </a:xfrm>
          <a:prstGeom prst="rect">
            <a:avLst/>
          </a:prstGeom>
          <a:noFill/>
        </p:spPr>
        <p:txBody>
          <a:bodyPr wrap="square" rtlCol="0">
            <a:spAutoFit/>
          </a:bodyPr>
          <a:lstStyle/>
          <a:p>
            <a:pPr algn="just" defTabSz="304815">
              <a:defRPr/>
            </a:pPr>
            <a:r>
              <a:rPr lang="en-US" sz="2800" b="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Unethical conduct includes but is not limited to:</a:t>
            </a: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3713637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4">
                                            <p:txEl>
                                              <p:pRg st="0" end="0"/>
                                            </p:txEl>
                                          </p:spTgt>
                                        </p:tgtEl>
                                        <p:attrNameLst>
                                          <p:attrName>style.visibility</p:attrName>
                                        </p:attrNameLst>
                                      </p:cBhvr>
                                      <p:to>
                                        <p:strVal val="visible"/>
                                      </p:to>
                                    </p:set>
                                    <p:anim calcmode="lin" valueType="num">
                                      <p:cBhvr additive="base">
                                        <p:cTn id="13" dur="500" fill="hold"/>
                                        <p:tgtEl>
                                          <p:spTgt spid="1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4">
                                            <p:txEl>
                                              <p:pRg st="1" end="1"/>
                                            </p:txEl>
                                          </p:spTgt>
                                        </p:tgtEl>
                                        <p:attrNameLst>
                                          <p:attrName>style.visibility</p:attrName>
                                        </p:attrNameLst>
                                      </p:cBhvr>
                                      <p:to>
                                        <p:strVal val="visible"/>
                                      </p:to>
                                    </p:set>
                                    <p:anim calcmode="lin" valueType="num">
                                      <p:cBhvr additive="base">
                                        <p:cTn id="19" dur="500" fill="hold"/>
                                        <p:tgtEl>
                                          <p:spTgt spid="1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003335" y="823099"/>
            <a:ext cx="10501192" cy="5350943"/>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i="1" dirty="0">
                <a:solidFill>
                  <a:schemeClr val="bg1"/>
                </a:solidFill>
                <a:latin typeface="High Tower Text" panose="02040502050506030303" pitchFamily="18" charset="0"/>
                <a:cs typeface="Arial" panose="020B0604020202020204" pitchFamily="34" charset="0"/>
                <a:sym typeface="Georgia"/>
              </a:rPr>
              <a:t>Standard 10:</a:t>
            </a: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5" name="Rectangle 4"/>
          <p:cNvSpPr/>
          <p:nvPr/>
        </p:nvSpPr>
        <p:spPr>
          <a:xfrm>
            <a:off x="2553586" y="4543313"/>
            <a:ext cx="6096000" cy="276999"/>
          </a:xfrm>
          <a:prstGeom prst="rect">
            <a:avLst/>
          </a:prstGeom>
        </p:spPr>
        <p:txBody>
          <a:bodyPr>
            <a:spAutoFit/>
          </a:bodyPr>
          <a:lstStyle/>
          <a:p>
            <a:endParaRPr lang="en-US" sz="1200" dirty="0">
              <a:solidFill>
                <a:srgbClr val="000000"/>
              </a:solidFill>
            </a:endParaRPr>
          </a:p>
        </p:txBody>
      </p:sp>
      <p:sp>
        <p:nvSpPr>
          <p:cNvPr id="9" name="Google Shape;175;gd026101d0f_1_12"/>
          <p:cNvSpPr txBox="1">
            <a:spLocks/>
          </p:cNvSpPr>
          <p:nvPr/>
        </p:nvSpPr>
        <p:spPr>
          <a:xfrm>
            <a:off x="4146942" y="353268"/>
            <a:ext cx="8069544" cy="1539101"/>
          </a:xfrm>
          <a:prstGeom prst="rect">
            <a:avLst/>
          </a:prstGeom>
          <a:noFill/>
          <a:ln>
            <a:noFill/>
          </a:ln>
        </p:spPr>
        <p:txBody>
          <a:bodyPr spcFirstLastPara="1" wrap="square" lIns="0" tIns="45700" rIns="0" bIns="45700" anchor="t" anchorCtr="0">
            <a:noAutofit/>
          </a:bodyPr>
          <a:lstStyle>
            <a:defPPr marR="0" lvl="0" algn="l" rtl="0">
              <a:lnSpc>
                <a:spcPct val="100000"/>
              </a:lnSpc>
              <a:spcBef>
                <a:spcPts val="0"/>
              </a:spcBef>
              <a:spcAft>
                <a:spcPts val="0"/>
              </a:spcAft>
            </a:defPPr>
            <a:lvl1pPr marL="685800" marR="0" lvl="0" indent="-514350" algn="l" rtl="0">
              <a:lnSpc>
                <a:spcPct val="90000"/>
              </a:lnSpc>
              <a:spcBef>
                <a:spcPts val="1800"/>
              </a:spcBef>
              <a:spcAft>
                <a:spcPts val="0"/>
              </a:spcAft>
              <a:buClr>
                <a:schemeClr val="dk1"/>
              </a:buClr>
              <a:buSzPts val="1800"/>
              <a:buFont typeface="Roboto"/>
              <a:buChar char=" "/>
              <a:defRPr sz="2400" b="0" i="0" u="none" strike="noStrike" cap="none">
                <a:solidFill>
                  <a:schemeClr val="dk1"/>
                </a:solidFill>
                <a:latin typeface="Roboto"/>
                <a:ea typeface="Roboto"/>
                <a:cs typeface="Roboto"/>
                <a:sym typeface="Roboto"/>
              </a:defRPr>
            </a:lvl1pPr>
            <a:lvl2pPr marL="1371600" marR="0" lvl="1" indent="-514350" algn="l" rtl="0">
              <a:lnSpc>
                <a:spcPct val="90000"/>
              </a:lnSpc>
              <a:spcBef>
                <a:spcPts val="3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2pPr>
            <a:lvl3pPr marL="2057400" marR="0" lvl="2"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3pPr>
            <a:lvl4pPr marL="2743200" marR="0" lvl="3"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4pPr>
            <a:lvl5pPr marL="3429000" marR="0" lvl="4"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5pPr>
            <a:lvl6pPr marL="4114800" marR="0" lvl="5"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6pPr>
            <a:lvl7pPr marL="4800600" marR="0" lvl="6"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7pPr>
            <a:lvl8pPr marL="5486400" marR="0" lvl="7"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8pPr>
            <a:lvl9pPr marL="6172200" marR="0" lvl="8" indent="-514350" algn="l" rtl="0">
              <a:lnSpc>
                <a:spcPct val="90000"/>
              </a:lnSpc>
              <a:spcBef>
                <a:spcPts val="600"/>
              </a:spcBef>
              <a:spcAft>
                <a:spcPts val="600"/>
              </a:spcAft>
              <a:buClr>
                <a:schemeClr val="dk1"/>
              </a:buClr>
              <a:buSzPts val="1800"/>
              <a:buFont typeface="Roboto"/>
              <a:buChar char="◦"/>
              <a:defRPr sz="1900" b="0" i="0" u="none" strike="noStrike" cap="none">
                <a:solidFill>
                  <a:schemeClr val="dk1"/>
                </a:solidFill>
                <a:latin typeface="Roboto"/>
                <a:ea typeface="Roboto"/>
                <a:cs typeface="Roboto"/>
                <a:sym typeface="Roboto"/>
              </a:defRPr>
            </a:lvl9pPr>
          </a:lstStyle>
          <a:p>
            <a:pPr marL="0" indent="0" defTabSz="609630">
              <a:lnSpc>
                <a:spcPct val="100000"/>
              </a:lnSpc>
              <a:spcBef>
                <a:spcPts val="0"/>
              </a:spcBef>
              <a:buClr>
                <a:srgbClr val="000000"/>
              </a:buClr>
              <a:buSzPts val="2000"/>
              <a:buNone/>
            </a:pPr>
            <a:r>
              <a:rPr lang="en-US" sz="4734" b="1" dirty="0">
                <a:solidFill>
                  <a:srgbClr val="002060"/>
                </a:solidFill>
                <a:latin typeface="Footlight MT Light" panose="0204060206030A020304" pitchFamily="18" charset="0"/>
                <a:ea typeface="+mn-ea"/>
                <a:cs typeface="Arial" panose="020B0604020202020204" pitchFamily="34" charset="0"/>
                <a:sym typeface="Georgia"/>
              </a:rPr>
              <a:t>Standard 10: Common Violations</a:t>
            </a:r>
          </a:p>
          <a:p>
            <a:pPr marL="0" indent="0" defTabSz="609630">
              <a:lnSpc>
                <a:spcPct val="100000"/>
              </a:lnSpc>
              <a:spcBef>
                <a:spcPts val="0"/>
              </a:spcBef>
              <a:buClr>
                <a:srgbClr val="000000"/>
              </a:buClr>
              <a:buSzPts val="2000"/>
              <a:buNone/>
            </a:pPr>
            <a:endParaRPr lang="en-US" sz="4734" b="1" i="1" dirty="0">
              <a:solidFill>
                <a:schemeClr val="bg1"/>
              </a:solidFill>
              <a:latin typeface="High Tower Text" panose="02040502050506030303" pitchFamily="18" charset="0"/>
              <a:ea typeface="+mn-ea"/>
              <a:cs typeface="Arial" panose="020B0604020202020204" pitchFamily="34" charset="0"/>
              <a:sym typeface="Georgia"/>
            </a:endParaRPr>
          </a:p>
          <a:p>
            <a:pPr marL="0" indent="0" defTabSz="609630">
              <a:lnSpc>
                <a:spcPct val="100000"/>
              </a:lnSpc>
              <a:spcBef>
                <a:spcPts val="0"/>
              </a:spcBef>
              <a:buClr>
                <a:srgbClr val="000000"/>
              </a:buClr>
              <a:buSzPts val="2000"/>
              <a:buNone/>
            </a:pPr>
            <a:endParaRPr lang="en-US" sz="4734" b="1" i="1" dirty="0">
              <a:solidFill>
                <a:schemeClr val="bg1"/>
              </a:solidFill>
              <a:latin typeface="High Tower Text" panose="02040502050506030303" pitchFamily="18" charset="0"/>
              <a:ea typeface="+mn-ea"/>
              <a:cs typeface="Arial" panose="020B0604020202020204" pitchFamily="34" charset="0"/>
              <a:sym typeface="Georgia"/>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649" y="353268"/>
            <a:ext cx="3198215" cy="1400818"/>
          </a:xfrm>
          <a:prstGeom prst="rect">
            <a:avLst/>
          </a:prstGeom>
        </p:spPr>
      </p:pic>
      <p:sp>
        <p:nvSpPr>
          <p:cNvPr id="2" name="Rectangle 1"/>
          <p:cNvSpPr/>
          <p:nvPr/>
        </p:nvSpPr>
        <p:spPr>
          <a:xfrm>
            <a:off x="1705769" y="2362200"/>
            <a:ext cx="8331200" cy="4229363"/>
          </a:xfrm>
          <a:prstGeom prst="rect">
            <a:avLst/>
          </a:prstGeom>
        </p:spPr>
        <p:txBody>
          <a:bodyPr wrap="square">
            <a:spAutoFit/>
          </a:bodyPr>
          <a:lstStyle/>
          <a:p>
            <a:pPr marL="457200" indent="-457200" algn="just">
              <a:lnSpc>
                <a:spcPct val="107000"/>
              </a:lnSpc>
              <a:spcAft>
                <a:spcPts val="533"/>
              </a:spcAft>
              <a:buFont typeface="Courier New" panose="02070309020205020404" pitchFamily="49" charset="0"/>
              <a:buChar char="o"/>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Intentional errors in the testing process. </a:t>
            </a:r>
          </a:p>
          <a:p>
            <a:pPr marL="457200" indent="-457200" algn="just">
              <a:lnSpc>
                <a:spcPct val="107000"/>
              </a:lnSpc>
              <a:spcAft>
                <a:spcPts val="533"/>
              </a:spcAft>
              <a:buFont typeface="Courier New" panose="02070309020205020404" pitchFamily="49" charset="0"/>
              <a:buChar char="o"/>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lnSpc>
                <a:spcPct val="107000"/>
              </a:lnSpc>
              <a:spcAft>
                <a:spcPts val="533"/>
              </a:spcAft>
              <a:buFont typeface="Courier New" panose="02070309020205020404" pitchFamily="49" charset="0"/>
              <a:buChar char="o"/>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Blatant cheating to influence the outcome.</a:t>
            </a:r>
          </a:p>
          <a:p>
            <a:pPr marL="457200" indent="-457200" algn="just">
              <a:lnSpc>
                <a:spcPct val="107000"/>
              </a:lnSpc>
              <a:spcAft>
                <a:spcPts val="533"/>
              </a:spcAft>
              <a:buFont typeface="Courier New" panose="02070309020205020404" pitchFamily="49" charset="0"/>
              <a:buChar char="o"/>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lnSpc>
                <a:spcPct val="107000"/>
              </a:lnSpc>
              <a:spcAft>
                <a:spcPts val="533"/>
              </a:spcAft>
              <a:buFont typeface="Courier New" panose="02070309020205020404" pitchFamily="49" charset="0"/>
              <a:buChar char="o"/>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Paraphrasing or prompting students’ responses.</a:t>
            </a:r>
          </a:p>
          <a:p>
            <a:pPr marL="457200" indent="-457200" algn="just">
              <a:lnSpc>
                <a:spcPct val="107000"/>
              </a:lnSpc>
              <a:spcAft>
                <a:spcPts val="533"/>
              </a:spcAft>
              <a:buFont typeface="Courier New" panose="02070309020205020404" pitchFamily="49" charset="0"/>
              <a:buChar char="o"/>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lnSpc>
                <a:spcPct val="107000"/>
              </a:lnSpc>
              <a:spcAft>
                <a:spcPts val="533"/>
              </a:spcAft>
              <a:buFont typeface="Courier New" panose="02070309020205020404" pitchFamily="49" charset="0"/>
              <a:buChar char="o"/>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lnSpc>
                <a:spcPct val="107000"/>
              </a:lnSpc>
              <a:spcAft>
                <a:spcPts val="533"/>
              </a:spcAft>
              <a:buFont typeface="Courier New" panose="02070309020205020404" pitchFamily="49" charset="0"/>
              <a:buChar char="o"/>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1" name="Rectangle 10">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862688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5" name="Rectangle 4"/>
          <p:cNvSpPr/>
          <p:nvPr/>
        </p:nvSpPr>
        <p:spPr>
          <a:xfrm>
            <a:off x="2553586" y="4543313"/>
            <a:ext cx="6096000" cy="276999"/>
          </a:xfrm>
          <a:prstGeom prst="rect">
            <a:avLst/>
          </a:prstGeom>
        </p:spPr>
        <p:txBody>
          <a:bodyPr>
            <a:spAutoFit/>
          </a:bodyPr>
          <a:lstStyle/>
          <a:p>
            <a:pPr defTabSz="304815">
              <a:defRPr/>
            </a:pPr>
            <a:endParaRPr lang="en-US" sz="1200" dirty="0">
              <a:solidFill>
                <a:srgbClr val="000000"/>
              </a:solidFill>
              <a:latin typeface="Arial"/>
            </a:endParaRPr>
          </a:p>
        </p:txBody>
      </p:sp>
      <p:sp>
        <p:nvSpPr>
          <p:cNvPr id="9" name="Google Shape;175;gd026101d0f_1_12"/>
          <p:cNvSpPr txBox="1">
            <a:spLocks/>
          </p:cNvSpPr>
          <p:nvPr/>
        </p:nvSpPr>
        <p:spPr>
          <a:xfrm>
            <a:off x="1003335" y="242107"/>
            <a:ext cx="10501192" cy="837185"/>
          </a:xfrm>
          <a:prstGeom prst="rect">
            <a:avLst/>
          </a:prstGeom>
          <a:noFill/>
          <a:ln>
            <a:noFill/>
          </a:ln>
        </p:spPr>
        <p:txBody>
          <a:bodyPr spcFirstLastPara="1" wrap="square" lIns="0" tIns="45700" rIns="0" bIns="45700" anchor="t" anchorCtr="0">
            <a:noAutofit/>
          </a:bodyPr>
          <a:lstStyle>
            <a:defPPr marR="0" lvl="0" algn="l" rtl="0">
              <a:lnSpc>
                <a:spcPct val="100000"/>
              </a:lnSpc>
              <a:spcBef>
                <a:spcPts val="0"/>
              </a:spcBef>
              <a:spcAft>
                <a:spcPts val="0"/>
              </a:spcAft>
            </a:defPPr>
            <a:lvl1pPr marL="685800" marR="0" lvl="0" indent="-514350" algn="l" rtl="0">
              <a:lnSpc>
                <a:spcPct val="90000"/>
              </a:lnSpc>
              <a:spcBef>
                <a:spcPts val="1800"/>
              </a:spcBef>
              <a:spcAft>
                <a:spcPts val="0"/>
              </a:spcAft>
              <a:buClr>
                <a:schemeClr val="dk1"/>
              </a:buClr>
              <a:buSzPts val="1800"/>
              <a:buFont typeface="Roboto"/>
              <a:buChar char=" "/>
              <a:defRPr sz="2400" b="0" i="0" u="none" strike="noStrike" cap="none">
                <a:solidFill>
                  <a:schemeClr val="dk1"/>
                </a:solidFill>
                <a:latin typeface="Roboto"/>
                <a:ea typeface="Roboto"/>
                <a:cs typeface="Roboto"/>
                <a:sym typeface="Roboto"/>
              </a:defRPr>
            </a:lvl1pPr>
            <a:lvl2pPr marL="1371600" marR="0" lvl="1" indent="-514350" algn="l" rtl="0">
              <a:lnSpc>
                <a:spcPct val="90000"/>
              </a:lnSpc>
              <a:spcBef>
                <a:spcPts val="3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2pPr>
            <a:lvl3pPr marL="2057400" marR="0" lvl="2"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3pPr>
            <a:lvl4pPr marL="2743200" marR="0" lvl="3"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4pPr>
            <a:lvl5pPr marL="3429000" marR="0" lvl="4"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5pPr>
            <a:lvl6pPr marL="4114800" marR="0" lvl="5"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6pPr>
            <a:lvl7pPr marL="4800600" marR="0" lvl="6"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7pPr>
            <a:lvl8pPr marL="5486400" marR="0" lvl="7"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8pPr>
            <a:lvl9pPr marL="6172200" marR="0" lvl="8" indent="-514350" algn="l" rtl="0">
              <a:lnSpc>
                <a:spcPct val="90000"/>
              </a:lnSpc>
              <a:spcBef>
                <a:spcPts val="600"/>
              </a:spcBef>
              <a:spcAft>
                <a:spcPts val="600"/>
              </a:spcAft>
              <a:buClr>
                <a:schemeClr val="dk1"/>
              </a:buClr>
              <a:buSzPts val="1800"/>
              <a:buFont typeface="Roboto"/>
              <a:buChar char="◦"/>
              <a:defRPr sz="1900" b="0" i="0" u="none" strike="noStrike" cap="none">
                <a:solidFill>
                  <a:schemeClr val="dk1"/>
                </a:solidFill>
                <a:latin typeface="Roboto"/>
                <a:ea typeface="Roboto"/>
                <a:cs typeface="Roboto"/>
                <a:sym typeface="Roboto"/>
              </a:defRPr>
            </a:lvl9pPr>
          </a:lstStyle>
          <a:p>
            <a:pPr marL="0" indent="0" defTabSz="609630">
              <a:lnSpc>
                <a:spcPct val="100000"/>
              </a:lnSpc>
              <a:spcBef>
                <a:spcPts val="0"/>
              </a:spcBef>
              <a:buClr>
                <a:srgbClr val="000000"/>
              </a:buClr>
              <a:buSzPts val="2000"/>
              <a:buNone/>
              <a:defRPr/>
            </a:pPr>
            <a:r>
              <a:rPr lang="en-US" sz="4734" b="1" dirty="0">
                <a:solidFill>
                  <a:srgbClr val="002060"/>
                </a:solidFill>
                <a:latin typeface="Footlight MT Light" panose="0204060206030A020304" pitchFamily="18" charset="0"/>
                <a:cs typeface="Arial" panose="020B0604020202020204" pitchFamily="34" charset="0"/>
                <a:sym typeface="Georgia"/>
              </a:rPr>
              <a:t>Standard 10: Scenario</a:t>
            </a:r>
          </a:p>
          <a:p>
            <a:pPr marL="0" indent="0" defTabSz="609630">
              <a:lnSpc>
                <a:spcPct val="100000"/>
              </a:lnSpc>
              <a:spcBef>
                <a:spcPts val="0"/>
              </a:spcBef>
              <a:buClr>
                <a:srgbClr val="000000"/>
              </a:buClr>
              <a:buSzPts val="2000"/>
              <a:buNone/>
              <a:defRPr/>
            </a:pPr>
            <a:endParaRPr lang="en-US" sz="4734" b="1" i="1" dirty="0">
              <a:solidFill>
                <a:srgbClr val="00517C"/>
              </a:solidFill>
              <a:latin typeface="High Tower Text" panose="02040502050506030303" pitchFamily="18" charset="0"/>
              <a:cs typeface="Arial" panose="020B0604020202020204" pitchFamily="34" charset="0"/>
              <a:sym typeface="Georgia"/>
            </a:endParaRPr>
          </a:p>
          <a:p>
            <a:pPr marL="0" indent="0" defTabSz="609630">
              <a:lnSpc>
                <a:spcPct val="100000"/>
              </a:lnSpc>
              <a:spcBef>
                <a:spcPts val="0"/>
              </a:spcBef>
              <a:buClr>
                <a:srgbClr val="000000"/>
              </a:buClr>
              <a:buSzPts val="2000"/>
              <a:buNone/>
              <a:defRPr/>
            </a:pPr>
            <a:endParaRPr lang="en-US" sz="4734" b="1" i="1" dirty="0">
              <a:solidFill>
                <a:srgbClr val="00517C"/>
              </a:solidFill>
              <a:latin typeface="High Tower Text" panose="02040502050506030303" pitchFamily="18" charset="0"/>
              <a:cs typeface="Arial" panose="020B0604020202020204" pitchFamily="34" charset="0"/>
              <a:sym typeface="Georgia"/>
            </a:endParaRPr>
          </a:p>
        </p:txBody>
      </p:sp>
      <p:sp>
        <p:nvSpPr>
          <p:cNvPr id="3" name="TextBox 2"/>
          <p:cNvSpPr txBox="1"/>
          <p:nvPr/>
        </p:nvSpPr>
        <p:spPr>
          <a:xfrm>
            <a:off x="1960880" y="5573574"/>
            <a:ext cx="8783653" cy="830997"/>
          </a:xfrm>
          <a:prstGeom prst="rect">
            <a:avLst/>
          </a:prstGeom>
          <a:noFill/>
          <a:ln w="12700">
            <a:solidFill>
              <a:srgbClr val="C00000"/>
            </a:solidFill>
          </a:ln>
        </p:spPr>
        <p:txBody>
          <a:bodyPr wrap="square" rtlCol="0">
            <a:spAutoFit/>
          </a:bodyPr>
          <a:lstStyle/>
          <a:p>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This </a:t>
            </a:r>
            <a:r>
              <a:rPr lang="en-US" sz="2400" b="1" i="1" u="sng"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is</a:t>
            </a:r>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 Standard 10: Testing violation. This action compromises the integrity of the test.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2316" y="179548"/>
            <a:ext cx="3700975" cy="1618328"/>
          </a:xfrm>
          <a:prstGeom prst="rect">
            <a:avLst/>
          </a:prstGeom>
          <a:ln>
            <a:solidFill>
              <a:srgbClr val="002060"/>
            </a:solidFill>
          </a:ln>
        </p:spPr>
      </p:pic>
      <p:sp>
        <p:nvSpPr>
          <p:cNvPr id="11" name="Rectangle 10">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extBox 1"/>
          <p:cNvSpPr txBox="1"/>
          <p:nvPr/>
        </p:nvSpPr>
        <p:spPr>
          <a:xfrm>
            <a:off x="1003335" y="1888683"/>
            <a:ext cx="10123292" cy="3447098"/>
          </a:xfrm>
          <a:prstGeom prst="rect">
            <a:avLst/>
          </a:prstGeom>
          <a:noFill/>
        </p:spPr>
        <p:txBody>
          <a:bodyPr wrap="square" lIns="0" tIns="0" rIns="0" bIns="0" rtlCol="0">
            <a:spAutoFit/>
          </a:bodyPr>
          <a:lstStyle/>
          <a:p>
            <a:pPr algn="just"/>
            <a:r>
              <a:rPr lang="en-US" sz="2800" dirty="0" smtClean="0">
                <a:latin typeface="Nirmala UI Semilight" panose="020B0402040204020203" pitchFamily="34" charset="0"/>
                <a:ea typeface="Nirmala UI Semilight" panose="020B0402040204020203" pitchFamily="34" charset="0"/>
                <a:cs typeface="Nirmala UI Semilight" panose="020B0402040204020203" pitchFamily="34" charset="0"/>
              </a:rPr>
              <a:t>A high school teacher did not read the directions for the American Literature portion of the Winter 2022 GMAS EOC. The educator had participated in the required training and had been issued a test examiner manual. The matter was reported to the </a:t>
            </a:r>
            <a:r>
              <a:rPr lang="en-US" sz="2800" dirty="0" err="1" smtClean="0">
                <a:latin typeface="Nirmala UI Semilight" panose="020B0402040204020203" pitchFamily="34" charset="0"/>
                <a:ea typeface="Nirmala UI Semilight" panose="020B0402040204020203" pitchFamily="34" charset="0"/>
                <a:cs typeface="Nirmala UI Semilight" panose="020B0402040204020203" pitchFamily="34" charset="0"/>
              </a:rPr>
              <a:t>GaDOE</a:t>
            </a:r>
            <a:r>
              <a:rPr lang="en-US" sz="2800" dirty="0" smtClean="0">
                <a:latin typeface="Nirmala UI Semilight" panose="020B0402040204020203" pitchFamily="34" charset="0"/>
                <a:ea typeface="Nirmala UI Semilight" panose="020B0402040204020203" pitchFamily="34" charset="0"/>
                <a:cs typeface="Nirmala UI Semilight" panose="020B0402040204020203" pitchFamily="34" charset="0"/>
              </a:rPr>
              <a:t> and the students in question had their test results coded as an irregularity. The educator reported that he could not find the directions in the manual, so he did his best to tell the students what needed to be done. </a:t>
            </a:r>
          </a:p>
        </p:txBody>
      </p:sp>
    </p:spTree>
    <p:extLst>
      <p:ext uri="{BB962C8B-B14F-4D97-AF65-F5344CB8AC3E}">
        <p14:creationId xmlns:p14="http://schemas.microsoft.com/office/powerpoint/2010/main" val="1969811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4" name="Rectangle 3"/>
          <p:cNvSpPr/>
          <p:nvPr/>
        </p:nvSpPr>
        <p:spPr>
          <a:xfrm>
            <a:off x="1130659" y="1833262"/>
            <a:ext cx="10533021" cy="2677656"/>
          </a:xfrm>
          <a:prstGeom prst="rect">
            <a:avLst/>
          </a:prstGeom>
        </p:spPr>
        <p:txBody>
          <a:bodyPr wrap="square">
            <a:spAutoFit/>
          </a:bodyPr>
          <a:lstStyle/>
          <a:p>
            <a:pPr algn="just"/>
            <a:r>
              <a:rPr lang="en-US" sz="2800" dirty="0" smtClean="0">
                <a:latin typeface="Nirmala UI Semilight" panose="020B0402040204020203" pitchFamily="34" charset="0"/>
                <a:ea typeface="Nirmala UI Semilight" panose="020B0402040204020203" pitchFamily="34" charset="0"/>
                <a:cs typeface="Nirmala UI Semilight" panose="020B0402040204020203" pitchFamily="34" charset="0"/>
              </a:rPr>
              <a:t>The educator, an English as a Second Language teacher, assisted students </a:t>
            </a:r>
            <a:r>
              <a:rPr lang="en-US" sz="2800" dirty="0">
                <a:latin typeface="Nirmala UI Semilight" panose="020B0402040204020203" pitchFamily="34" charset="0"/>
                <a:ea typeface="Nirmala UI Semilight" panose="020B0402040204020203" pitchFamily="34" charset="0"/>
                <a:cs typeface="Nirmala UI Semilight" panose="020B0402040204020203" pitchFamily="34" charset="0"/>
              </a:rPr>
              <a:t>by telling them what to write, sounding out words, and spelling the words.  After collecting the tests, the educator redistributed them and instructed the students to erase the answers then rewrite them.  The educator verbally gave the correct answers to the students.  </a:t>
            </a:r>
            <a:endParaRPr lang="en-US" sz="40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5" name="Rectangle 4"/>
          <p:cNvSpPr/>
          <p:nvPr/>
        </p:nvSpPr>
        <p:spPr>
          <a:xfrm>
            <a:off x="2553586" y="4543313"/>
            <a:ext cx="6096000" cy="276999"/>
          </a:xfrm>
          <a:prstGeom prst="rect">
            <a:avLst/>
          </a:prstGeom>
        </p:spPr>
        <p:txBody>
          <a:bodyPr>
            <a:spAutoFit/>
          </a:bodyPr>
          <a:lstStyle/>
          <a:p>
            <a:pPr defTabSz="304815">
              <a:defRPr/>
            </a:pPr>
            <a:endParaRPr lang="en-US" sz="1200" dirty="0">
              <a:solidFill>
                <a:srgbClr val="000000"/>
              </a:solidFill>
              <a:latin typeface="Arial"/>
            </a:endParaRPr>
          </a:p>
        </p:txBody>
      </p:sp>
      <p:sp>
        <p:nvSpPr>
          <p:cNvPr id="9" name="Google Shape;175;gd026101d0f_1_12"/>
          <p:cNvSpPr txBox="1">
            <a:spLocks/>
          </p:cNvSpPr>
          <p:nvPr/>
        </p:nvSpPr>
        <p:spPr>
          <a:xfrm>
            <a:off x="1130659" y="242107"/>
            <a:ext cx="5564781" cy="845013"/>
          </a:xfrm>
          <a:prstGeom prst="rect">
            <a:avLst/>
          </a:prstGeom>
          <a:noFill/>
          <a:ln>
            <a:noFill/>
          </a:ln>
        </p:spPr>
        <p:txBody>
          <a:bodyPr spcFirstLastPara="1" wrap="square" lIns="0" tIns="45700" rIns="0" bIns="45700" anchor="t" anchorCtr="0">
            <a:noAutofit/>
          </a:bodyPr>
          <a:lstStyle>
            <a:defPPr marR="0" lvl="0" algn="l" rtl="0">
              <a:lnSpc>
                <a:spcPct val="100000"/>
              </a:lnSpc>
              <a:spcBef>
                <a:spcPts val="0"/>
              </a:spcBef>
              <a:spcAft>
                <a:spcPts val="0"/>
              </a:spcAft>
            </a:defPPr>
            <a:lvl1pPr marL="685800" marR="0" lvl="0" indent="-514350" algn="l" rtl="0">
              <a:lnSpc>
                <a:spcPct val="90000"/>
              </a:lnSpc>
              <a:spcBef>
                <a:spcPts val="1800"/>
              </a:spcBef>
              <a:spcAft>
                <a:spcPts val="0"/>
              </a:spcAft>
              <a:buClr>
                <a:schemeClr val="dk1"/>
              </a:buClr>
              <a:buSzPts val="1800"/>
              <a:buFont typeface="Roboto"/>
              <a:buChar char=" "/>
              <a:defRPr sz="2400" b="0" i="0" u="none" strike="noStrike" cap="none">
                <a:solidFill>
                  <a:schemeClr val="dk1"/>
                </a:solidFill>
                <a:latin typeface="Roboto"/>
                <a:ea typeface="Roboto"/>
                <a:cs typeface="Roboto"/>
                <a:sym typeface="Roboto"/>
              </a:defRPr>
            </a:lvl1pPr>
            <a:lvl2pPr marL="1371600" marR="0" lvl="1" indent="-514350" algn="l" rtl="0">
              <a:lnSpc>
                <a:spcPct val="90000"/>
              </a:lnSpc>
              <a:spcBef>
                <a:spcPts val="3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2pPr>
            <a:lvl3pPr marL="2057400" marR="0" lvl="2"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3pPr>
            <a:lvl4pPr marL="2743200" marR="0" lvl="3"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4pPr>
            <a:lvl5pPr marL="3429000" marR="0" lvl="4"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5pPr>
            <a:lvl6pPr marL="4114800" marR="0" lvl="5"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6pPr>
            <a:lvl7pPr marL="4800600" marR="0" lvl="6"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7pPr>
            <a:lvl8pPr marL="5486400" marR="0" lvl="7"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8pPr>
            <a:lvl9pPr marL="6172200" marR="0" lvl="8" indent="-514350" algn="l" rtl="0">
              <a:lnSpc>
                <a:spcPct val="90000"/>
              </a:lnSpc>
              <a:spcBef>
                <a:spcPts val="600"/>
              </a:spcBef>
              <a:spcAft>
                <a:spcPts val="600"/>
              </a:spcAft>
              <a:buClr>
                <a:schemeClr val="dk1"/>
              </a:buClr>
              <a:buSzPts val="1800"/>
              <a:buFont typeface="Roboto"/>
              <a:buChar char="◦"/>
              <a:defRPr sz="1900" b="0" i="0" u="none" strike="noStrike" cap="none">
                <a:solidFill>
                  <a:schemeClr val="dk1"/>
                </a:solidFill>
                <a:latin typeface="Roboto"/>
                <a:ea typeface="Roboto"/>
                <a:cs typeface="Roboto"/>
                <a:sym typeface="Roboto"/>
              </a:defRPr>
            </a:lvl9pPr>
          </a:lstStyle>
          <a:p>
            <a:pPr marL="0" indent="0" defTabSz="609630">
              <a:lnSpc>
                <a:spcPct val="100000"/>
              </a:lnSpc>
              <a:spcBef>
                <a:spcPts val="0"/>
              </a:spcBef>
              <a:buClr>
                <a:srgbClr val="000000"/>
              </a:buClr>
              <a:buSzPts val="2000"/>
              <a:buNone/>
              <a:defRPr/>
            </a:pPr>
            <a:r>
              <a:rPr lang="en-US" sz="4734" b="1" dirty="0">
                <a:solidFill>
                  <a:srgbClr val="002060"/>
                </a:solidFill>
                <a:latin typeface="Footlight MT Light" panose="0204060206030A020304" pitchFamily="18" charset="0"/>
                <a:cs typeface="Arial" panose="020B0604020202020204" pitchFamily="34" charset="0"/>
                <a:sym typeface="Georgia"/>
              </a:rPr>
              <a:t>Standard 10: Scenario</a:t>
            </a:r>
          </a:p>
          <a:p>
            <a:pPr marL="0" indent="0" defTabSz="609630">
              <a:lnSpc>
                <a:spcPct val="100000"/>
              </a:lnSpc>
              <a:spcBef>
                <a:spcPts val="0"/>
              </a:spcBef>
              <a:buClr>
                <a:srgbClr val="000000"/>
              </a:buClr>
              <a:buSzPts val="2000"/>
              <a:buNone/>
              <a:defRPr/>
            </a:pPr>
            <a:endParaRPr lang="en-US" sz="4734" b="1" i="1" dirty="0">
              <a:solidFill>
                <a:srgbClr val="00517C"/>
              </a:solidFill>
              <a:latin typeface="High Tower Text" panose="02040502050506030303" pitchFamily="18" charset="0"/>
              <a:cs typeface="Arial" panose="020B0604020202020204" pitchFamily="34" charset="0"/>
              <a:sym typeface="Georgia"/>
            </a:endParaRPr>
          </a:p>
        </p:txBody>
      </p:sp>
      <p:sp>
        <p:nvSpPr>
          <p:cNvPr id="8" name="TextBox 7"/>
          <p:cNvSpPr txBox="1"/>
          <p:nvPr/>
        </p:nvSpPr>
        <p:spPr>
          <a:xfrm>
            <a:off x="2210115" y="4995450"/>
            <a:ext cx="5552126" cy="492443"/>
          </a:xfrm>
          <a:prstGeom prst="rect">
            <a:avLst/>
          </a:prstGeom>
          <a:noFill/>
          <a:ln w="12700">
            <a:solidFill>
              <a:schemeClr val="accent1"/>
            </a:solidFill>
          </a:ln>
        </p:spPr>
        <p:txBody>
          <a:bodyPr wrap="square" rtlCol="0">
            <a:spAutoFit/>
          </a:bodyPr>
          <a:lstStyle/>
          <a:p>
            <a:r>
              <a:rPr lang="en-US" sz="26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Yes, this </a:t>
            </a:r>
            <a:r>
              <a:rPr lang="en-US" sz="2600" b="1" i="1" u="sng"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is</a:t>
            </a:r>
            <a:r>
              <a:rPr lang="en-US" sz="26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 violation of Standard 10. </a:t>
            </a:r>
            <a:endParaRPr lang="en-US" sz="26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0003616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960467" y="410511"/>
            <a:ext cx="10501192" cy="5350943"/>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002060"/>
                </a:solidFill>
                <a:latin typeface="Footlight MT Light" panose="0204060206030A020304" pitchFamily="18" charset="0"/>
                <a:cs typeface="Arial" panose="020B0604020202020204" pitchFamily="34" charset="0"/>
                <a:sym typeface="Georgia"/>
              </a:rPr>
              <a:t>Standard 10: Takeaways</a:t>
            </a: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pic>
        <p:nvPicPr>
          <p:cNvPr id="8" name="Picture 7" descr="Three young women working at cafe">
            <a:extLst>
              <a:ext uri="{FF2B5EF4-FFF2-40B4-BE49-F238E27FC236}">
                <a16:creationId xmlns:a16="http://schemas.microsoft.com/office/drawing/2014/main" id="{892F18CC-45B8-4D93-44A1-6D43D512FA21}"/>
              </a:ext>
            </a:extLst>
          </p:cNvPr>
          <p:cNvPicPr>
            <a:picLocks noChangeAspect="1"/>
          </p:cNvPicPr>
          <p:nvPr/>
        </p:nvPicPr>
        <p:blipFill>
          <a:blip r:embed="rId3" cstate="print">
            <a:extLst>
              <a:ext uri="{28A0092B-C50C-407E-A947-70E740481C1C}">
                <a14:useLocalDpi xmlns:a14="http://schemas.microsoft.com/office/drawing/2010/main" val="0"/>
              </a:ext>
            </a:extLst>
          </a:blip>
          <a:srcRect l="16435" r="16435"/>
          <a:stretch/>
        </p:blipFill>
        <p:spPr>
          <a:xfrm>
            <a:off x="10099944" y="214645"/>
            <a:ext cx="1790700" cy="1777883"/>
          </a:xfrm>
          <a:prstGeom prst="flowChartConnector">
            <a:avLst/>
          </a:prstGeom>
          <a:ln w="28575">
            <a:solidFill>
              <a:srgbClr val="9B2D1F"/>
            </a:solidFill>
          </a:ln>
        </p:spPr>
      </p:pic>
      <p:sp>
        <p:nvSpPr>
          <p:cNvPr id="5" name="Rectangle 4"/>
          <p:cNvSpPr/>
          <p:nvPr/>
        </p:nvSpPr>
        <p:spPr>
          <a:xfrm>
            <a:off x="2553586" y="4543313"/>
            <a:ext cx="6096000" cy="276999"/>
          </a:xfrm>
          <a:prstGeom prst="rect">
            <a:avLst/>
          </a:prstGeom>
        </p:spPr>
        <p:txBody>
          <a:bodyPr>
            <a:spAutoFit/>
          </a:bodyPr>
          <a:lstStyle/>
          <a:p>
            <a:endParaRPr lang="en-US" sz="1200" dirty="0">
              <a:solidFill>
                <a:srgbClr val="000000"/>
              </a:solidFill>
            </a:endParaRPr>
          </a:p>
        </p:txBody>
      </p:sp>
      <p:sp>
        <p:nvSpPr>
          <p:cNvPr id="3" name="Rectangle 2"/>
          <p:cNvSpPr/>
          <p:nvPr/>
        </p:nvSpPr>
        <p:spPr>
          <a:xfrm>
            <a:off x="1124417" y="1487386"/>
            <a:ext cx="9940149" cy="6124754"/>
          </a:xfrm>
          <a:prstGeom prst="rect">
            <a:avLst/>
          </a:prstGeom>
        </p:spPr>
        <p:txBody>
          <a:bodyPr wrap="square">
            <a:spAutoFit/>
          </a:bodyPr>
          <a:lstStyle/>
          <a:p>
            <a:pPr marL="457200" indent="-457200" algn="just">
              <a:buFont typeface="Courier New" panose="02070309020205020404" pitchFamily="49" charset="0"/>
              <a:buChar char="o"/>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Know testing procedures and policies; follow protocols.</a:t>
            </a:r>
          </a:p>
          <a:p>
            <a:pPr marL="457200" indent="-457200" algn="just">
              <a:buFont typeface="Courier New" panose="02070309020205020404" pitchFamily="49" charset="0"/>
              <a:buChar char="o"/>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Acknowledge any mistakes; do not hide them. </a:t>
            </a:r>
          </a:p>
          <a:p>
            <a:pPr marL="457200" indent="-457200" algn="just">
              <a:buFont typeface="Courier New" panose="02070309020205020404" pitchFamily="49" charset="0"/>
              <a:buChar char="o"/>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Establish an environment conducive to student learning and test score improvement.</a:t>
            </a:r>
          </a:p>
          <a:p>
            <a:pPr marL="457200" indent="-457200" algn="just">
              <a:buFont typeface="Courier New" panose="02070309020205020404" pitchFamily="49" charset="0"/>
              <a:buChar char="o"/>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Report testing irregularities or suspicion of testing irregularities.</a:t>
            </a:r>
          </a:p>
          <a:p>
            <a:pPr marL="457200" indent="-457200" algn="just">
              <a:buFont typeface="Courier New" panose="02070309020205020404" pitchFamily="49" charset="0"/>
              <a:buChar char="o"/>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Know that test security is paramount. </a:t>
            </a:r>
          </a:p>
          <a:p>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en-US" sz="2800" dirty="0">
              <a:solidFill>
                <a:srgbClr val="000000"/>
              </a:solidFill>
              <a:latin typeface="Calibri" panose="020F0502020204030204" pitchFamily="34" charset="0"/>
              <a:cs typeface="Calibri" panose="020F0502020204030204" pitchFamily="34" charset="0"/>
            </a:endParaRPr>
          </a:p>
          <a:p>
            <a:r>
              <a:rPr lang="en-US" sz="2800" dirty="0">
                <a:solidFill>
                  <a:srgbClr val="000000"/>
                </a:solidFill>
                <a:latin typeface="Calibri" panose="020F0502020204030204" pitchFamily="34" charset="0"/>
                <a:cs typeface="Calibri" panose="020F0502020204030204" pitchFamily="34" charset="0"/>
              </a:rPr>
              <a:t> </a:t>
            </a:r>
          </a:p>
        </p:txBody>
      </p:sp>
      <p:sp>
        <p:nvSpPr>
          <p:cNvPr id="9" name="Rectangle 8">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4264700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624" y="-297"/>
            <a:ext cx="10287891" cy="6858594"/>
          </a:xfrm>
          <a:prstGeom prst="rect">
            <a:avLst/>
          </a:prstGeom>
        </p:spPr>
      </p:pic>
      <p:sp>
        <p:nvSpPr>
          <p:cNvPr id="4" name="Oval 3">
            <a:extLst>
              <a:ext uri="{FF2B5EF4-FFF2-40B4-BE49-F238E27FC236}">
                <a16:creationId xmlns:a16="http://schemas.microsoft.com/office/drawing/2014/main" id="{BBACE386-5135-45D2-9E90-D12A39ACA462}"/>
              </a:ext>
            </a:extLst>
          </p:cNvPr>
          <p:cNvSpPr/>
          <p:nvPr/>
        </p:nvSpPr>
        <p:spPr>
          <a:xfrm>
            <a:off x="2793776" y="2228880"/>
            <a:ext cx="2625192" cy="25338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id-ID" sz="1013">
              <a:solidFill>
                <a:srgbClr val="FFFFFF"/>
              </a:solidFill>
              <a:latin typeface="Roboto"/>
            </a:endParaRPr>
          </a:p>
        </p:txBody>
      </p:sp>
      <p:sp>
        <p:nvSpPr>
          <p:cNvPr id="30" name="Freeform 24">
            <a:extLst>
              <a:ext uri="{FF2B5EF4-FFF2-40B4-BE49-F238E27FC236}">
                <a16:creationId xmlns:a16="http://schemas.microsoft.com/office/drawing/2014/main" id="{79BD663D-7474-4087-8A5B-CC53057993B1}"/>
              </a:ext>
            </a:extLst>
          </p:cNvPr>
          <p:cNvSpPr/>
          <p:nvPr/>
        </p:nvSpPr>
        <p:spPr>
          <a:xfrm>
            <a:off x="3879786" y="0"/>
            <a:ext cx="6813946" cy="6858000"/>
          </a:xfrm>
          <a:custGeom>
            <a:avLst/>
            <a:gdLst>
              <a:gd name="connsiteX0" fmla="*/ 872050 w 7611077"/>
              <a:gd name="connsiteY0" fmla="*/ 4992403 h 6858000"/>
              <a:gd name="connsiteX1" fmla="*/ 914923 w 7611077"/>
              <a:gd name="connsiteY1" fmla="*/ 5291539 h 6858000"/>
              <a:gd name="connsiteX2" fmla="*/ 1068117 w 7611077"/>
              <a:gd name="connsiteY2" fmla="*/ 6360383 h 6858000"/>
              <a:gd name="connsiteX3" fmla="*/ 1139438 w 7611077"/>
              <a:gd name="connsiteY3" fmla="*/ 6858000 h 6858000"/>
              <a:gd name="connsiteX4" fmla="*/ 942770 w 7611077"/>
              <a:gd name="connsiteY4" fmla="*/ 6858000 h 6858000"/>
              <a:gd name="connsiteX5" fmla="*/ 768761 w 7611077"/>
              <a:gd name="connsiteY5" fmla="*/ 5592193 h 6858000"/>
              <a:gd name="connsiteX6" fmla="*/ 739642 w 7611077"/>
              <a:gd name="connsiteY6" fmla="*/ 5380395 h 6858000"/>
              <a:gd name="connsiteX7" fmla="*/ 839556 w 7611077"/>
              <a:gd name="connsiteY7" fmla="*/ 5025850 h 6858000"/>
              <a:gd name="connsiteX8" fmla="*/ 0 w 7611077"/>
              <a:gd name="connsiteY8" fmla="*/ 0 h 6858000"/>
              <a:gd name="connsiteX9" fmla="*/ 7611077 w 7611077"/>
              <a:gd name="connsiteY9" fmla="*/ 0 h 6858000"/>
              <a:gd name="connsiteX10" fmla="*/ 7611077 w 7611077"/>
              <a:gd name="connsiteY10" fmla="*/ 6858000 h 6858000"/>
              <a:gd name="connsiteX11" fmla="*/ 1139439 w 7611077"/>
              <a:gd name="connsiteY11" fmla="*/ 6858000 h 6858000"/>
              <a:gd name="connsiteX12" fmla="*/ 1068119 w 7611077"/>
              <a:gd name="connsiteY12" fmla="*/ 6360385 h 6858000"/>
              <a:gd name="connsiteX13" fmla="*/ 914924 w 7611077"/>
              <a:gd name="connsiteY13" fmla="*/ 5291541 h 6858000"/>
              <a:gd name="connsiteX14" fmla="*/ 872051 w 7611077"/>
              <a:gd name="connsiteY14" fmla="*/ 4992405 h 6858000"/>
              <a:gd name="connsiteX15" fmla="*/ 891923 w 7611077"/>
              <a:gd name="connsiteY15" fmla="*/ 4971950 h 6858000"/>
              <a:gd name="connsiteX16" fmla="*/ 1023075 w 7611077"/>
              <a:gd name="connsiteY16" fmla="*/ 4892451 h 6858000"/>
              <a:gd name="connsiteX17" fmla="*/ 1930905 w 7611077"/>
              <a:gd name="connsiteY17" fmla="*/ 3337248 h 6858000"/>
              <a:gd name="connsiteX18" fmla="*/ 637092 w 7611077"/>
              <a:gd name="connsiteY18" fmla="*/ 2084704 h 6858000"/>
              <a:gd name="connsiteX19" fmla="*/ 489353 w 7611077"/>
              <a:gd name="connsiteY19" fmla="*/ 2043544 h 6858000"/>
              <a:gd name="connsiteX20" fmla="*/ 445769 w 7611077"/>
              <a:gd name="connsiteY20" fmla="*/ 2018203 h 6858000"/>
              <a:gd name="connsiteX21" fmla="*/ 397655 w 7611077"/>
              <a:gd name="connsiteY21" fmla="*/ 1682515 h 6858000"/>
              <a:gd name="connsiteX22" fmla="*/ 191713 w 7611077"/>
              <a:gd name="connsiteY22" fmla="*/ 245644 h 6858000"/>
              <a:gd name="connsiteX23" fmla="*/ 190291 w 7611077"/>
              <a:gd name="connsiteY23" fmla="*/ 235726 h 6858000"/>
              <a:gd name="connsiteX24" fmla="*/ 190290 w 7611077"/>
              <a:gd name="connsiteY24" fmla="*/ 235726 h 6858000"/>
              <a:gd name="connsiteX25" fmla="*/ 191713 w 7611077"/>
              <a:gd name="connsiteY25" fmla="*/ 245644 h 6858000"/>
              <a:gd name="connsiteX26" fmla="*/ 397654 w 7611077"/>
              <a:gd name="connsiteY26" fmla="*/ 1682515 h 6858000"/>
              <a:gd name="connsiteX27" fmla="*/ 445769 w 7611077"/>
              <a:gd name="connsiteY27" fmla="*/ 2018203 h 6858000"/>
              <a:gd name="connsiteX28" fmla="*/ 424387 w 7611077"/>
              <a:gd name="connsiteY28" fmla="*/ 2005771 h 6858000"/>
              <a:gd name="connsiteX29" fmla="*/ 232508 w 7611077"/>
              <a:gd name="connsiteY29" fmla="*/ 1691339 h 6858000"/>
              <a:gd name="connsiteX30" fmla="*/ 203392 w 7611077"/>
              <a:gd name="connsiteY30" fmla="*/ 14795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11077" h="6858000">
                <a:moveTo>
                  <a:pt x="872050" y="4992403"/>
                </a:moveTo>
                <a:lnTo>
                  <a:pt x="914923" y="5291539"/>
                </a:lnTo>
                <a:cubicBezTo>
                  <a:pt x="964324" y="5636204"/>
                  <a:pt x="1015370" y="5992357"/>
                  <a:pt x="1068117" y="6360383"/>
                </a:cubicBezTo>
                <a:lnTo>
                  <a:pt x="1139438" y="6858000"/>
                </a:lnTo>
                <a:lnTo>
                  <a:pt x="942770" y="6858000"/>
                </a:lnTo>
                <a:lnTo>
                  <a:pt x="768761" y="5592193"/>
                </a:lnTo>
                <a:lnTo>
                  <a:pt x="739642" y="5380395"/>
                </a:lnTo>
                <a:cubicBezTo>
                  <a:pt x="721768" y="5250370"/>
                  <a:pt x="760244" y="5122376"/>
                  <a:pt x="839556" y="5025850"/>
                </a:cubicBezTo>
                <a:close/>
                <a:moveTo>
                  <a:pt x="0" y="0"/>
                </a:moveTo>
                <a:lnTo>
                  <a:pt x="7611077" y="0"/>
                </a:lnTo>
                <a:lnTo>
                  <a:pt x="7611077" y="6858000"/>
                </a:lnTo>
                <a:lnTo>
                  <a:pt x="1139439" y="6858000"/>
                </a:lnTo>
                <a:lnTo>
                  <a:pt x="1068119" y="6360385"/>
                </a:lnTo>
                <a:cubicBezTo>
                  <a:pt x="1015371" y="5992360"/>
                  <a:pt x="964325" y="5636206"/>
                  <a:pt x="914924" y="5291541"/>
                </a:cubicBezTo>
                <a:lnTo>
                  <a:pt x="872051" y="4992405"/>
                </a:lnTo>
                <a:lnTo>
                  <a:pt x="891923" y="4971950"/>
                </a:lnTo>
                <a:cubicBezTo>
                  <a:pt x="929933" y="4938846"/>
                  <a:pt x="973982" y="4911718"/>
                  <a:pt x="1023075" y="4892451"/>
                </a:cubicBezTo>
                <a:cubicBezTo>
                  <a:pt x="1634222" y="4651543"/>
                  <a:pt x="2024360" y="4017070"/>
                  <a:pt x="1930905" y="3337248"/>
                </a:cubicBezTo>
                <a:cubicBezTo>
                  <a:pt x="1837450" y="2657426"/>
                  <a:pt x="1290577" y="2151763"/>
                  <a:pt x="637092" y="2084704"/>
                </a:cubicBezTo>
                <a:cubicBezTo>
                  <a:pt x="584622" y="2079399"/>
                  <a:pt x="534888" y="2065164"/>
                  <a:pt x="489353" y="2043544"/>
                </a:cubicBezTo>
                <a:lnTo>
                  <a:pt x="445769" y="2018203"/>
                </a:lnTo>
                <a:lnTo>
                  <a:pt x="397655" y="1682515"/>
                </a:lnTo>
                <a:cubicBezTo>
                  <a:pt x="323446" y="1164751"/>
                  <a:pt x="254945" y="686816"/>
                  <a:pt x="191713" y="245644"/>
                </a:cubicBezTo>
                <a:lnTo>
                  <a:pt x="190291" y="235726"/>
                </a:lnTo>
                <a:lnTo>
                  <a:pt x="190290" y="235726"/>
                </a:lnTo>
                <a:lnTo>
                  <a:pt x="191713" y="245644"/>
                </a:lnTo>
                <a:cubicBezTo>
                  <a:pt x="254945" y="686816"/>
                  <a:pt x="323444" y="1164751"/>
                  <a:pt x="397654" y="1682515"/>
                </a:cubicBezTo>
                <a:lnTo>
                  <a:pt x="445769" y="2018203"/>
                </a:lnTo>
                <a:lnTo>
                  <a:pt x="424387" y="2005771"/>
                </a:lnTo>
                <a:cubicBezTo>
                  <a:pt x="321970" y="1934228"/>
                  <a:pt x="250382" y="1821365"/>
                  <a:pt x="232508" y="1691339"/>
                </a:cubicBezTo>
                <a:lnTo>
                  <a:pt x="203392" y="1479540"/>
                </a:lnTo>
                <a:close/>
              </a:path>
            </a:pathLst>
          </a:custGeom>
          <a:solidFill>
            <a:schemeClr val="tx2">
              <a:lumMod val="60000"/>
              <a:lumOff val="40000"/>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anchor="ctr"/>
          <a:lstStyle/>
          <a:p>
            <a:pPr algn="ctr" defTabSz="342900">
              <a:defRPr/>
            </a:pPr>
            <a:endParaRPr lang="en-US" sz="1050" dirty="0">
              <a:solidFill>
                <a:srgbClr val="FFC000"/>
              </a:solidFill>
              <a:latin typeface="Georgia" panose="02040502050405020303" pitchFamily="18" charset="0"/>
            </a:endParaRPr>
          </a:p>
        </p:txBody>
      </p:sp>
      <p:pic>
        <p:nvPicPr>
          <p:cNvPr id="3" name="Picture 2"/>
          <p:cNvPicPr>
            <a:picLocks noChangeAspect="1"/>
          </p:cNvPicPr>
          <p:nvPr/>
        </p:nvPicPr>
        <p:blipFill>
          <a:blip r:embed="rId3"/>
          <a:stretch>
            <a:fillRect/>
          </a:stretch>
        </p:blipFill>
        <p:spPr>
          <a:xfrm>
            <a:off x="2568873" y="2343166"/>
            <a:ext cx="2627604" cy="2530059"/>
          </a:xfrm>
          <a:prstGeom prst="rect">
            <a:avLst/>
          </a:prstGeom>
        </p:spPr>
      </p:pic>
      <p:pic>
        <p:nvPicPr>
          <p:cNvPr id="13" name="Picture 6"/>
          <p:cNvPicPr>
            <a:picLocks noChangeAspect="1" noChangeArrowheads="1"/>
          </p:cNvPicPr>
          <p:nvPr/>
        </p:nvPicPr>
        <p:blipFill>
          <a:blip r:embed="rId4"/>
          <a:srcRect/>
          <a:stretch>
            <a:fillRect/>
          </a:stretch>
        </p:blipFill>
        <p:spPr bwMode="auto">
          <a:xfrm>
            <a:off x="3247502" y="2666834"/>
            <a:ext cx="1214693" cy="1988336"/>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872694" y="1363287"/>
            <a:ext cx="5208171" cy="4401205"/>
          </a:xfrm>
          <a:prstGeom prst="rect">
            <a:avLst/>
          </a:prstGeom>
          <a:noFill/>
        </p:spPr>
        <p:txBody>
          <a:bodyPr wrap="square" lIns="0" tIns="0" rIns="0" bIns="0" rtlCol="0">
            <a:spAutoFit/>
          </a:bodyPr>
          <a:lstStyle/>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nSpc>
                <a:spcPct val="150000"/>
              </a:lnSpc>
            </a:pPr>
            <a:r>
              <a:rPr lang="en-US" sz="3200" b="1" dirty="0" smtClean="0">
                <a:solidFill>
                  <a:srgbClr val="002060"/>
                </a:solidFill>
                <a:latin typeface="Footlight MT Light" panose="0204060206030A020304" pitchFamily="18" charset="0"/>
              </a:rPr>
              <a:t>Complaints &amp; Sanctions </a:t>
            </a: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rPr>
              <a:t> </a:t>
            </a:r>
          </a:p>
        </p:txBody>
      </p:sp>
    </p:spTree>
    <p:extLst>
      <p:ext uri="{BB962C8B-B14F-4D97-AF65-F5344CB8AC3E}">
        <p14:creationId xmlns:p14="http://schemas.microsoft.com/office/powerpoint/2010/main" val="3733143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 y="2701637"/>
            <a:ext cx="12193582" cy="4147724"/>
          </a:xfrm>
          <a:prstGeom prst="rect">
            <a:avLst/>
          </a:prstGeom>
        </p:spPr>
      </p:pic>
      <p:sp>
        <p:nvSpPr>
          <p:cNvPr id="32" name="Freeform: Shape 31">
            <a:extLst>
              <a:ext uri="{FF2B5EF4-FFF2-40B4-BE49-F238E27FC236}">
                <a16:creationId xmlns:a16="http://schemas.microsoft.com/office/drawing/2014/main" id="{33F98746-18D1-4336-9099-83004590212D}"/>
              </a:ext>
            </a:extLst>
          </p:cNvPr>
          <p:cNvSpPr/>
          <p:nvPr/>
        </p:nvSpPr>
        <p:spPr>
          <a:xfrm>
            <a:off x="7" y="3154276"/>
            <a:ext cx="12193588" cy="3242446"/>
          </a:xfrm>
          <a:custGeom>
            <a:avLst/>
            <a:gdLst>
              <a:gd name="connsiteX0" fmla="*/ 0 w 12193588"/>
              <a:gd name="connsiteY0" fmla="*/ 0 h 2274425"/>
              <a:gd name="connsiteX1" fmla="*/ 12193588 w 12193588"/>
              <a:gd name="connsiteY1" fmla="*/ 0 h 2274425"/>
              <a:gd name="connsiteX2" fmla="*/ 12193588 w 12193588"/>
              <a:gd name="connsiteY2" fmla="*/ 2274425 h 2274425"/>
              <a:gd name="connsiteX3" fmla="*/ 0 w 12193588"/>
              <a:gd name="connsiteY3" fmla="*/ 2274425 h 2274425"/>
              <a:gd name="connsiteX4" fmla="*/ 0 w 12193588"/>
              <a:gd name="connsiteY4" fmla="*/ 0 h 2274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3588" h="2274425">
                <a:moveTo>
                  <a:pt x="0" y="0"/>
                </a:moveTo>
                <a:lnTo>
                  <a:pt x="12193588" y="0"/>
                </a:lnTo>
                <a:lnTo>
                  <a:pt x="12193588" y="2274425"/>
                </a:lnTo>
                <a:lnTo>
                  <a:pt x="0" y="2274425"/>
                </a:lnTo>
                <a:lnTo>
                  <a:pt x="0" y="0"/>
                </a:lnTo>
                <a:close/>
              </a:path>
            </a:pathLst>
          </a:cu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solidFill>
                <a:schemeClr val="bg1"/>
              </a:solidFill>
            </a:endParaRPr>
          </a:p>
        </p:txBody>
      </p:sp>
      <p:sp>
        <p:nvSpPr>
          <p:cNvPr id="15" name="TextBox 14">
            <a:extLst>
              <a:ext uri="{FF2B5EF4-FFF2-40B4-BE49-F238E27FC236}">
                <a16:creationId xmlns:a16="http://schemas.microsoft.com/office/drawing/2014/main" id="{C020DF3B-6BC0-4734-9BD0-BAC24B30BB73}"/>
              </a:ext>
            </a:extLst>
          </p:cNvPr>
          <p:cNvSpPr txBox="1"/>
          <p:nvPr/>
        </p:nvSpPr>
        <p:spPr>
          <a:xfrm>
            <a:off x="2610397" y="1070400"/>
            <a:ext cx="6972807" cy="738664"/>
          </a:xfrm>
          <a:prstGeom prst="rect">
            <a:avLst/>
          </a:prstGeom>
          <a:noFill/>
        </p:spPr>
        <p:txBody>
          <a:bodyPr wrap="none" lIns="0" tIns="0" rIns="0" bIns="0" rtlCol="0">
            <a:spAutoFit/>
          </a:bodyPr>
          <a:lstStyle/>
          <a:p>
            <a:pPr algn="ctr"/>
            <a:r>
              <a:rPr lang="en-US" sz="4800" b="1" dirty="0" smtClean="0">
                <a:solidFill>
                  <a:srgbClr val="002060"/>
                </a:solidFill>
                <a:latin typeface="Footlight MT Light" panose="0204060206030A020304" pitchFamily="18" charset="0"/>
                <a:ea typeface="MS Gothic" panose="020B0609070205080204" pitchFamily="49" charset="-128"/>
              </a:rPr>
              <a:t>Guidelines, Policy, and Law </a:t>
            </a:r>
            <a:endParaRPr lang="id-ID" sz="4800" b="1" dirty="0">
              <a:solidFill>
                <a:srgbClr val="002060"/>
              </a:solidFill>
              <a:latin typeface="Footlight MT Light" panose="0204060206030A020304" pitchFamily="18" charset="0"/>
              <a:ea typeface="MS Gothic" panose="020B0609070205080204" pitchFamily="49" charset="-128"/>
            </a:endParaRPr>
          </a:p>
        </p:txBody>
      </p:sp>
      <p:sp>
        <p:nvSpPr>
          <p:cNvPr id="43" name="Shape">
            <a:extLst>
              <a:ext uri="{FF2B5EF4-FFF2-40B4-BE49-F238E27FC236}">
                <a16:creationId xmlns:a16="http://schemas.microsoft.com/office/drawing/2014/main" id="{8C6C04E3-9EE0-4096-B362-A0B5A3BBCD35}"/>
              </a:ext>
            </a:extLst>
          </p:cNvPr>
          <p:cNvSpPr>
            <a:spLocks noChangeAspect="1"/>
          </p:cNvSpPr>
          <p:nvPr/>
        </p:nvSpPr>
        <p:spPr>
          <a:xfrm>
            <a:off x="9711582" y="2648820"/>
            <a:ext cx="1045172" cy="104516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91" name="Shape">
            <a:extLst>
              <a:ext uri="{FF2B5EF4-FFF2-40B4-BE49-F238E27FC236}">
                <a16:creationId xmlns:a16="http://schemas.microsoft.com/office/drawing/2014/main" id="{D6033211-8BFB-4A23-983C-AE9F83F694ED}"/>
              </a:ext>
            </a:extLst>
          </p:cNvPr>
          <p:cNvSpPr>
            <a:spLocks noChangeAspect="1"/>
          </p:cNvSpPr>
          <p:nvPr/>
        </p:nvSpPr>
        <p:spPr>
          <a:xfrm>
            <a:off x="10057909" y="2978015"/>
            <a:ext cx="352521" cy="352521"/>
          </a:xfrm>
          <a:custGeom>
            <a:avLst/>
            <a:gdLst>
              <a:gd name="connsiteX0" fmla="*/ 306681 w 319148"/>
              <a:gd name="connsiteY0" fmla="*/ 205078 h 319148"/>
              <a:gd name="connsiteX1" fmla="*/ 319148 w 319148"/>
              <a:gd name="connsiteY1" fmla="*/ 192611 h 319148"/>
              <a:gd name="connsiteX2" fmla="*/ 319148 w 319148"/>
              <a:gd name="connsiteY2" fmla="*/ 37400 h 319148"/>
              <a:gd name="connsiteX3" fmla="*/ 283116 w 319148"/>
              <a:gd name="connsiteY3" fmla="*/ 7741 h 319148"/>
              <a:gd name="connsiteX4" fmla="*/ 215051 w 319148"/>
              <a:gd name="connsiteY4" fmla="*/ 0 h 319148"/>
              <a:gd name="connsiteX5" fmla="*/ 146986 w 319148"/>
              <a:gd name="connsiteY5" fmla="*/ 7741 h 319148"/>
              <a:gd name="connsiteX6" fmla="*/ 110954 w 319148"/>
              <a:gd name="connsiteY6" fmla="*/ 37400 h 319148"/>
              <a:gd name="connsiteX7" fmla="*/ 110954 w 319148"/>
              <a:gd name="connsiteY7" fmla="*/ 86159 h 319148"/>
              <a:gd name="connsiteX8" fmla="*/ 0 w 319148"/>
              <a:gd name="connsiteY8" fmla="*/ 202584 h 319148"/>
              <a:gd name="connsiteX9" fmla="*/ 116564 w 319148"/>
              <a:gd name="connsiteY9" fmla="*/ 319148 h 319148"/>
              <a:gd name="connsiteX10" fmla="*/ 153711 w 319148"/>
              <a:gd name="connsiteY10" fmla="*/ 313078 h 319148"/>
              <a:gd name="connsiteX11" fmla="*/ 215051 w 319148"/>
              <a:gd name="connsiteY11" fmla="*/ 319148 h 319148"/>
              <a:gd name="connsiteX12" fmla="*/ 283116 w 319148"/>
              <a:gd name="connsiteY12" fmla="*/ 311407 h 319148"/>
              <a:gd name="connsiteX13" fmla="*/ 319148 w 319148"/>
              <a:gd name="connsiteY13" fmla="*/ 281748 h 319148"/>
              <a:gd name="connsiteX14" fmla="*/ 319148 w 319148"/>
              <a:gd name="connsiteY14" fmla="*/ 250581 h 319148"/>
              <a:gd name="connsiteX15" fmla="*/ 306681 w 319148"/>
              <a:gd name="connsiteY15" fmla="*/ 238114 h 319148"/>
              <a:gd name="connsiteX16" fmla="*/ 294215 w 319148"/>
              <a:gd name="connsiteY16" fmla="*/ 250581 h 319148"/>
              <a:gd name="connsiteX17" fmla="*/ 294215 w 319148"/>
              <a:gd name="connsiteY17" fmla="*/ 279922 h 319148"/>
              <a:gd name="connsiteX18" fmla="*/ 270586 w 319148"/>
              <a:gd name="connsiteY18" fmla="*/ 288829 h 319148"/>
              <a:gd name="connsiteX19" fmla="*/ 215051 w 319148"/>
              <a:gd name="connsiteY19" fmla="*/ 294215 h 319148"/>
              <a:gd name="connsiteX20" fmla="*/ 189789 w 319148"/>
              <a:gd name="connsiteY20" fmla="*/ 293207 h 319148"/>
              <a:gd name="connsiteX21" fmla="*/ 211683 w 319148"/>
              <a:gd name="connsiteY21" fmla="*/ 269885 h 319148"/>
              <a:gd name="connsiteX22" fmla="*/ 215051 w 319148"/>
              <a:gd name="connsiteY22" fmla="*/ 269904 h 319148"/>
              <a:gd name="connsiteX23" fmla="*/ 258538 w 319148"/>
              <a:gd name="connsiteY23" fmla="*/ 267051 h 319148"/>
              <a:gd name="connsiteX24" fmla="*/ 269162 w 319148"/>
              <a:gd name="connsiteY24" fmla="*/ 252979 h 319148"/>
              <a:gd name="connsiteX25" fmla="*/ 255091 w 319148"/>
              <a:gd name="connsiteY25" fmla="*/ 242356 h 319148"/>
              <a:gd name="connsiteX26" fmla="*/ 225209 w 319148"/>
              <a:gd name="connsiteY26" fmla="*/ 244810 h 319148"/>
              <a:gd name="connsiteX27" fmla="*/ 231581 w 319148"/>
              <a:gd name="connsiteY27" fmla="*/ 221518 h 319148"/>
              <a:gd name="connsiteX28" fmla="*/ 258538 w 319148"/>
              <a:gd name="connsiteY28" fmla="*/ 219054 h 319148"/>
              <a:gd name="connsiteX29" fmla="*/ 269162 w 319148"/>
              <a:gd name="connsiteY29" fmla="*/ 204983 h 319148"/>
              <a:gd name="connsiteX30" fmla="*/ 255093 w 319148"/>
              <a:gd name="connsiteY30" fmla="*/ 194359 h 319148"/>
              <a:gd name="connsiteX31" fmla="*/ 232969 w 319148"/>
              <a:gd name="connsiteY31" fmla="*/ 196473 h 319148"/>
              <a:gd name="connsiteX32" fmla="*/ 229483 w 319148"/>
              <a:gd name="connsiteY32" fmla="*/ 173606 h 319148"/>
              <a:gd name="connsiteX33" fmla="*/ 258538 w 319148"/>
              <a:gd name="connsiteY33" fmla="*/ 171057 h 319148"/>
              <a:gd name="connsiteX34" fmla="*/ 269162 w 319148"/>
              <a:gd name="connsiteY34" fmla="*/ 156986 h 319148"/>
              <a:gd name="connsiteX35" fmla="*/ 255093 w 319148"/>
              <a:gd name="connsiteY35" fmla="*/ 146362 h 319148"/>
              <a:gd name="connsiteX36" fmla="*/ 220028 w 319148"/>
              <a:gd name="connsiteY36" fmla="*/ 148938 h 319148"/>
              <a:gd name="connsiteX37" fmla="*/ 202402 w 319148"/>
              <a:gd name="connsiteY37" fmla="*/ 123810 h 319148"/>
              <a:gd name="connsiteX38" fmla="*/ 215051 w 319148"/>
              <a:gd name="connsiteY38" fmla="*/ 124044 h 319148"/>
              <a:gd name="connsiteX39" fmla="*/ 258538 w 319148"/>
              <a:gd name="connsiteY39" fmla="*/ 121190 h 319148"/>
              <a:gd name="connsiteX40" fmla="*/ 269162 w 319148"/>
              <a:gd name="connsiteY40" fmla="*/ 107119 h 319148"/>
              <a:gd name="connsiteX41" fmla="*/ 255091 w 319148"/>
              <a:gd name="connsiteY41" fmla="*/ 96495 h 319148"/>
              <a:gd name="connsiteX42" fmla="*/ 215051 w 319148"/>
              <a:gd name="connsiteY42" fmla="*/ 99110 h 319148"/>
              <a:gd name="connsiteX43" fmla="*/ 159516 w 319148"/>
              <a:gd name="connsiteY43" fmla="*/ 93724 h 319148"/>
              <a:gd name="connsiteX44" fmla="*/ 155953 w 319148"/>
              <a:gd name="connsiteY44" fmla="*/ 92877 h 319148"/>
              <a:gd name="connsiteX45" fmla="*/ 145150 w 319148"/>
              <a:gd name="connsiteY45" fmla="*/ 89573 h 319148"/>
              <a:gd name="connsiteX46" fmla="*/ 135887 w 319148"/>
              <a:gd name="connsiteY46" fmla="*/ 84818 h 319148"/>
              <a:gd name="connsiteX47" fmla="*/ 135887 w 319148"/>
              <a:gd name="connsiteY47" fmla="*/ 63466 h 319148"/>
              <a:gd name="connsiteX48" fmla="*/ 146986 w 319148"/>
              <a:gd name="connsiteY48" fmla="*/ 67060 h 319148"/>
              <a:gd name="connsiteX49" fmla="*/ 215051 w 319148"/>
              <a:gd name="connsiteY49" fmla="*/ 74800 h 319148"/>
              <a:gd name="connsiteX50" fmla="*/ 258538 w 319148"/>
              <a:gd name="connsiteY50" fmla="*/ 71947 h 319148"/>
              <a:gd name="connsiteX51" fmla="*/ 269162 w 319148"/>
              <a:gd name="connsiteY51" fmla="*/ 57875 h 319148"/>
              <a:gd name="connsiteX52" fmla="*/ 255091 w 319148"/>
              <a:gd name="connsiteY52" fmla="*/ 47252 h 319148"/>
              <a:gd name="connsiteX53" fmla="*/ 215051 w 319148"/>
              <a:gd name="connsiteY53" fmla="*/ 49867 h 319148"/>
              <a:gd name="connsiteX54" fmla="*/ 159516 w 319148"/>
              <a:gd name="connsiteY54" fmla="*/ 44481 h 319148"/>
              <a:gd name="connsiteX55" fmla="*/ 138646 w 319148"/>
              <a:gd name="connsiteY55" fmla="*/ 37400 h 319148"/>
              <a:gd name="connsiteX56" fmla="*/ 159516 w 319148"/>
              <a:gd name="connsiteY56" fmla="*/ 30319 h 319148"/>
              <a:gd name="connsiteX57" fmla="*/ 215051 w 319148"/>
              <a:gd name="connsiteY57" fmla="*/ 24933 h 319148"/>
              <a:gd name="connsiteX58" fmla="*/ 270586 w 319148"/>
              <a:gd name="connsiteY58" fmla="*/ 30319 h 319148"/>
              <a:gd name="connsiteX59" fmla="*/ 294215 w 319148"/>
              <a:gd name="connsiteY59" fmla="*/ 39226 h 319148"/>
              <a:gd name="connsiteX60" fmla="*/ 294215 w 319148"/>
              <a:gd name="connsiteY60" fmla="*/ 192611 h 319148"/>
              <a:gd name="connsiteX61" fmla="*/ 306681 w 319148"/>
              <a:gd name="connsiteY61" fmla="*/ 205078 h 319148"/>
              <a:gd name="connsiteX62" fmla="*/ 208194 w 319148"/>
              <a:gd name="connsiteY62" fmla="*/ 202584 h 319148"/>
              <a:gd name="connsiteX63" fmla="*/ 116564 w 319148"/>
              <a:gd name="connsiteY63" fmla="*/ 294215 h 319148"/>
              <a:gd name="connsiteX64" fmla="*/ 24933 w 319148"/>
              <a:gd name="connsiteY64" fmla="*/ 202584 h 319148"/>
              <a:gd name="connsiteX65" fmla="*/ 116564 w 319148"/>
              <a:gd name="connsiteY65" fmla="*/ 110954 h 319148"/>
              <a:gd name="connsiteX66" fmla="*/ 137986 w 319148"/>
              <a:gd name="connsiteY66" fmla="*/ 113489 h 319148"/>
              <a:gd name="connsiteX67" fmla="*/ 146986 w 319148"/>
              <a:gd name="connsiteY67" fmla="*/ 116303 h 319148"/>
              <a:gd name="connsiteX68" fmla="*/ 148478 w 319148"/>
              <a:gd name="connsiteY68" fmla="*/ 116690 h 319148"/>
              <a:gd name="connsiteX69" fmla="*/ 208194 w 319148"/>
              <a:gd name="connsiteY69" fmla="*/ 202584 h 319148"/>
              <a:gd name="connsiteX70" fmla="*/ 140874 w 319148"/>
              <a:gd name="connsiteY70" fmla="*/ 142744 h 319148"/>
              <a:gd name="connsiteX71" fmla="*/ 153341 w 319148"/>
              <a:gd name="connsiteY71" fmla="*/ 155211 h 319148"/>
              <a:gd name="connsiteX72" fmla="*/ 140874 w 319148"/>
              <a:gd name="connsiteY72" fmla="*/ 167677 h 319148"/>
              <a:gd name="connsiteX73" fmla="*/ 104716 w 319148"/>
              <a:gd name="connsiteY73" fmla="*/ 167677 h 319148"/>
              <a:gd name="connsiteX74" fmla="*/ 104716 w 319148"/>
              <a:gd name="connsiteY74" fmla="*/ 182014 h 319148"/>
              <a:gd name="connsiteX75" fmla="*/ 115312 w 319148"/>
              <a:gd name="connsiteY75" fmla="*/ 182014 h 319148"/>
              <a:gd name="connsiteX76" fmla="*/ 115597 w 319148"/>
              <a:gd name="connsiteY76" fmla="*/ 182017 h 319148"/>
              <a:gd name="connsiteX77" fmla="*/ 134945 w 319148"/>
              <a:gd name="connsiteY77" fmla="*/ 187361 h 319148"/>
              <a:gd name="connsiteX78" fmla="*/ 155206 w 319148"/>
              <a:gd name="connsiteY78" fmla="*/ 223442 h 319148"/>
              <a:gd name="connsiteX79" fmla="*/ 116255 w 319148"/>
              <a:gd name="connsiteY79" fmla="*/ 263508 h 319148"/>
              <a:gd name="connsiteX80" fmla="*/ 114329 w 319148"/>
              <a:gd name="connsiteY80" fmla="*/ 263671 h 319148"/>
              <a:gd name="connsiteX81" fmla="*/ 79770 w 319148"/>
              <a:gd name="connsiteY81" fmla="*/ 244031 h 319148"/>
              <a:gd name="connsiteX82" fmla="*/ 83844 w 319148"/>
              <a:gd name="connsiteY82" fmla="*/ 226877 h 319148"/>
              <a:gd name="connsiteX83" fmla="*/ 100997 w 319148"/>
              <a:gd name="connsiteY83" fmla="*/ 230951 h 319148"/>
              <a:gd name="connsiteX84" fmla="*/ 113564 w 319148"/>
              <a:gd name="connsiteY84" fmla="*/ 238708 h 319148"/>
              <a:gd name="connsiteX85" fmla="*/ 115113 w 319148"/>
              <a:gd name="connsiteY85" fmla="*/ 238604 h 319148"/>
              <a:gd name="connsiteX86" fmla="*/ 130275 w 319148"/>
              <a:gd name="connsiteY86" fmla="*/ 223442 h 319148"/>
              <a:gd name="connsiteX87" fmla="*/ 123630 w 319148"/>
              <a:gd name="connsiteY87" fmla="*/ 209602 h 319148"/>
              <a:gd name="connsiteX88" fmla="*/ 115005 w 319148"/>
              <a:gd name="connsiteY88" fmla="*/ 206948 h 319148"/>
              <a:gd name="connsiteX89" fmla="*/ 92251 w 319148"/>
              <a:gd name="connsiteY89" fmla="*/ 206948 h 319148"/>
              <a:gd name="connsiteX90" fmla="*/ 79785 w 319148"/>
              <a:gd name="connsiteY90" fmla="*/ 194481 h 319148"/>
              <a:gd name="connsiteX91" fmla="*/ 79785 w 319148"/>
              <a:gd name="connsiteY91" fmla="*/ 155211 h 319148"/>
              <a:gd name="connsiteX92" fmla="*/ 92251 w 319148"/>
              <a:gd name="connsiteY92" fmla="*/ 142744 h 31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19148" h="319148">
                <a:moveTo>
                  <a:pt x="306681" y="205078"/>
                </a:moveTo>
                <a:cubicBezTo>
                  <a:pt x="313567" y="205078"/>
                  <a:pt x="319148" y="199497"/>
                  <a:pt x="319148" y="192611"/>
                </a:cubicBezTo>
                <a:lnTo>
                  <a:pt x="319148" y="37400"/>
                </a:lnTo>
                <a:cubicBezTo>
                  <a:pt x="319148" y="24225"/>
                  <a:pt x="307025" y="14247"/>
                  <a:pt x="283116" y="7741"/>
                </a:cubicBezTo>
                <a:cubicBezTo>
                  <a:pt x="264774" y="2749"/>
                  <a:pt x="240600" y="0"/>
                  <a:pt x="215051" y="0"/>
                </a:cubicBezTo>
                <a:cubicBezTo>
                  <a:pt x="189501" y="0"/>
                  <a:pt x="165328" y="2749"/>
                  <a:pt x="146986" y="7741"/>
                </a:cubicBezTo>
                <a:cubicBezTo>
                  <a:pt x="123077" y="14247"/>
                  <a:pt x="110954" y="24225"/>
                  <a:pt x="110954" y="37400"/>
                </a:cubicBezTo>
                <a:lnTo>
                  <a:pt x="110954" y="86159"/>
                </a:lnTo>
                <a:cubicBezTo>
                  <a:pt x="49275" y="89096"/>
                  <a:pt x="0" y="140192"/>
                  <a:pt x="0" y="202584"/>
                </a:cubicBezTo>
                <a:cubicBezTo>
                  <a:pt x="0" y="266858"/>
                  <a:pt x="52290" y="319148"/>
                  <a:pt x="116564" y="319148"/>
                </a:cubicBezTo>
                <a:cubicBezTo>
                  <a:pt x="129544" y="319148"/>
                  <a:pt x="142038" y="317013"/>
                  <a:pt x="153711" y="313078"/>
                </a:cubicBezTo>
                <a:cubicBezTo>
                  <a:pt x="171240" y="317049"/>
                  <a:pt x="192450" y="319148"/>
                  <a:pt x="215051" y="319148"/>
                </a:cubicBezTo>
                <a:cubicBezTo>
                  <a:pt x="240600" y="319148"/>
                  <a:pt x="264774" y="316399"/>
                  <a:pt x="283116" y="311407"/>
                </a:cubicBezTo>
                <a:cubicBezTo>
                  <a:pt x="307025" y="304901"/>
                  <a:pt x="319148" y="294923"/>
                  <a:pt x="319148" y="281748"/>
                </a:cubicBezTo>
                <a:lnTo>
                  <a:pt x="319148" y="250581"/>
                </a:lnTo>
                <a:cubicBezTo>
                  <a:pt x="319148" y="243695"/>
                  <a:pt x="313567" y="238114"/>
                  <a:pt x="306681" y="238114"/>
                </a:cubicBezTo>
                <a:cubicBezTo>
                  <a:pt x="299795" y="238114"/>
                  <a:pt x="294215" y="243695"/>
                  <a:pt x="294215" y="250581"/>
                </a:cubicBezTo>
                <a:lnTo>
                  <a:pt x="294215" y="279922"/>
                </a:lnTo>
                <a:cubicBezTo>
                  <a:pt x="292077" y="281733"/>
                  <a:pt x="285352" y="285515"/>
                  <a:pt x="270586" y="288829"/>
                </a:cubicBezTo>
                <a:cubicBezTo>
                  <a:pt x="255108" y="292301"/>
                  <a:pt x="235385" y="294215"/>
                  <a:pt x="215051" y="294215"/>
                </a:cubicBezTo>
                <a:cubicBezTo>
                  <a:pt x="206422" y="294215"/>
                  <a:pt x="197914" y="293866"/>
                  <a:pt x="189789" y="293207"/>
                </a:cubicBezTo>
                <a:cubicBezTo>
                  <a:pt x="198104" y="286472"/>
                  <a:pt x="205482" y="278626"/>
                  <a:pt x="211683" y="269885"/>
                </a:cubicBezTo>
                <a:cubicBezTo>
                  <a:pt x="212808" y="269897"/>
                  <a:pt x="213931" y="269904"/>
                  <a:pt x="215051" y="269904"/>
                </a:cubicBezTo>
                <a:cubicBezTo>
                  <a:pt x="230337" y="269904"/>
                  <a:pt x="244969" y="268945"/>
                  <a:pt x="258538" y="267051"/>
                </a:cubicBezTo>
                <a:cubicBezTo>
                  <a:pt x="265356" y="266099"/>
                  <a:pt x="270114" y="259800"/>
                  <a:pt x="269162" y="252979"/>
                </a:cubicBezTo>
                <a:cubicBezTo>
                  <a:pt x="268210" y="246162"/>
                  <a:pt x="261908" y="241406"/>
                  <a:pt x="255091" y="242356"/>
                </a:cubicBezTo>
                <a:cubicBezTo>
                  <a:pt x="245823" y="243649"/>
                  <a:pt x="235648" y="244482"/>
                  <a:pt x="225209" y="244810"/>
                </a:cubicBezTo>
                <a:cubicBezTo>
                  <a:pt x="228107" y="237384"/>
                  <a:pt x="230259" y="229590"/>
                  <a:pt x="231581" y="221518"/>
                </a:cubicBezTo>
                <a:cubicBezTo>
                  <a:pt x="240951" y="221072"/>
                  <a:pt x="249985" y="220247"/>
                  <a:pt x="258538" y="219054"/>
                </a:cubicBezTo>
                <a:cubicBezTo>
                  <a:pt x="265359" y="218102"/>
                  <a:pt x="270114" y="211803"/>
                  <a:pt x="269162" y="204983"/>
                </a:cubicBezTo>
                <a:cubicBezTo>
                  <a:pt x="268210" y="198165"/>
                  <a:pt x="261908" y="193409"/>
                  <a:pt x="255093" y="194359"/>
                </a:cubicBezTo>
                <a:cubicBezTo>
                  <a:pt x="248066" y="195340"/>
                  <a:pt x="240656" y="196044"/>
                  <a:pt x="232969" y="196473"/>
                </a:cubicBezTo>
                <a:cubicBezTo>
                  <a:pt x="232560" y="188622"/>
                  <a:pt x="231375" y="180977"/>
                  <a:pt x="229483" y="173606"/>
                </a:cubicBezTo>
                <a:cubicBezTo>
                  <a:pt x="239570" y="173192"/>
                  <a:pt x="249305" y="172345"/>
                  <a:pt x="258538" y="171057"/>
                </a:cubicBezTo>
                <a:cubicBezTo>
                  <a:pt x="265356" y="170105"/>
                  <a:pt x="270114" y="163806"/>
                  <a:pt x="269162" y="156986"/>
                </a:cubicBezTo>
                <a:cubicBezTo>
                  <a:pt x="268210" y="150168"/>
                  <a:pt x="261908" y="145413"/>
                  <a:pt x="255093" y="146362"/>
                </a:cubicBezTo>
                <a:cubicBezTo>
                  <a:pt x="244297" y="147869"/>
                  <a:pt x="232266" y="148751"/>
                  <a:pt x="220028" y="148938"/>
                </a:cubicBezTo>
                <a:cubicBezTo>
                  <a:pt x="215263" y="139788"/>
                  <a:pt x="209322" y="131344"/>
                  <a:pt x="202402" y="123810"/>
                </a:cubicBezTo>
                <a:cubicBezTo>
                  <a:pt x="206568" y="123961"/>
                  <a:pt x="210787" y="124044"/>
                  <a:pt x="215051" y="124044"/>
                </a:cubicBezTo>
                <a:cubicBezTo>
                  <a:pt x="230337" y="124044"/>
                  <a:pt x="244969" y="123085"/>
                  <a:pt x="258538" y="121190"/>
                </a:cubicBezTo>
                <a:cubicBezTo>
                  <a:pt x="265356" y="120238"/>
                  <a:pt x="270114" y="113939"/>
                  <a:pt x="269162" y="107119"/>
                </a:cubicBezTo>
                <a:cubicBezTo>
                  <a:pt x="268210" y="100299"/>
                  <a:pt x="261908" y="95546"/>
                  <a:pt x="255091" y="96495"/>
                </a:cubicBezTo>
                <a:cubicBezTo>
                  <a:pt x="242836" y="98207"/>
                  <a:pt x="228988" y="99110"/>
                  <a:pt x="215051" y="99110"/>
                </a:cubicBezTo>
                <a:cubicBezTo>
                  <a:pt x="194717" y="99110"/>
                  <a:pt x="174994" y="97197"/>
                  <a:pt x="159516" y="93724"/>
                </a:cubicBezTo>
                <a:cubicBezTo>
                  <a:pt x="158271" y="93444"/>
                  <a:pt x="157088" y="93162"/>
                  <a:pt x="155953" y="92877"/>
                </a:cubicBezTo>
                <a:cubicBezTo>
                  <a:pt x="152428" y="91606"/>
                  <a:pt x="148824" y="90501"/>
                  <a:pt x="145150" y="89573"/>
                </a:cubicBezTo>
                <a:cubicBezTo>
                  <a:pt x="139997" y="87635"/>
                  <a:pt x="137144" y="85884"/>
                  <a:pt x="135887" y="84818"/>
                </a:cubicBezTo>
                <a:lnTo>
                  <a:pt x="135887" y="63466"/>
                </a:lnTo>
                <a:cubicBezTo>
                  <a:pt x="139252" y="64761"/>
                  <a:pt x="142946" y="65962"/>
                  <a:pt x="146986" y="67060"/>
                </a:cubicBezTo>
                <a:cubicBezTo>
                  <a:pt x="165328" y="72051"/>
                  <a:pt x="189501" y="74800"/>
                  <a:pt x="215051" y="74800"/>
                </a:cubicBezTo>
                <a:cubicBezTo>
                  <a:pt x="230337" y="74800"/>
                  <a:pt x="244969" y="73841"/>
                  <a:pt x="258538" y="71947"/>
                </a:cubicBezTo>
                <a:cubicBezTo>
                  <a:pt x="265356" y="70995"/>
                  <a:pt x="270114" y="64695"/>
                  <a:pt x="269162" y="57875"/>
                </a:cubicBezTo>
                <a:cubicBezTo>
                  <a:pt x="268210" y="51055"/>
                  <a:pt x="261908" y="46300"/>
                  <a:pt x="255091" y="47252"/>
                </a:cubicBezTo>
                <a:cubicBezTo>
                  <a:pt x="242836" y="48964"/>
                  <a:pt x="228988" y="49867"/>
                  <a:pt x="215051" y="49867"/>
                </a:cubicBezTo>
                <a:cubicBezTo>
                  <a:pt x="194717" y="49867"/>
                  <a:pt x="174994" y="47953"/>
                  <a:pt x="159516" y="44481"/>
                </a:cubicBezTo>
                <a:cubicBezTo>
                  <a:pt x="148692" y="42051"/>
                  <a:pt x="142189" y="39370"/>
                  <a:pt x="138646" y="37400"/>
                </a:cubicBezTo>
                <a:cubicBezTo>
                  <a:pt x="142189" y="35430"/>
                  <a:pt x="148692" y="32749"/>
                  <a:pt x="159516" y="30319"/>
                </a:cubicBezTo>
                <a:cubicBezTo>
                  <a:pt x="174994" y="26847"/>
                  <a:pt x="194717" y="24933"/>
                  <a:pt x="215051" y="24933"/>
                </a:cubicBezTo>
                <a:cubicBezTo>
                  <a:pt x="235385" y="24933"/>
                  <a:pt x="255108" y="26847"/>
                  <a:pt x="270586" y="30319"/>
                </a:cubicBezTo>
                <a:cubicBezTo>
                  <a:pt x="285356" y="33636"/>
                  <a:pt x="292079" y="37417"/>
                  <a:pt x="294215" y="39226"/>
                </a:cubicBezTo>
                <a:lnTo>
                  <a:pt x="294215" y="192611"/>
                </a:lnTo>
                <a:cubicBezTo>
                  <a:pt x="294215" y="199497"/>
                  <a:pt x="299795" y="205078"/>
                  <a:pt x="306681" y="205078"/>
                </a:cubicBezTo>
                <a:close/>
                <a:moveTo>
                  <a:pt x="208194" y="202584"/>
                </a:moveTo>
                <a:cubicBezTo>
                  <a:pt x="208194" y="253108"/>
                  <a:pt x="167088" y="294215"/>
                  <a:pt x="116564" y="294215"/>
                </a:cubicBezTo>
                <a:cubicBezTo>
                  <a:pt x="66040" y="294215"/>
                  <a:pt x="24933" y="253108"/>
                  <a:pt x="24933" y="202584"/>
                </a:cubicBezTo>
                <a:cubicBezTo>
                  <a:pt x="24933" y="152060"/>
                  <a:pt x="66040" y="110954"/>
                  <a:pt x="116564" y="110954"/>
                </a:cubicBezTo>
                <a:cubicBezTo>
                  <a:pt x="123939" y="110954"/>
                  <a:pt x="131112" y="111835"/>
                  <a:pt x="137986" y="113489"/>
                </a:cubicBezTo>
                <a:cubicBezTo>
                  <a:pt x="140774" y="114489"/>
                  <a:pt x="143769" y="115429"/>
                  <a:pt x="146986" y="116303"/>
                </a:cubicBezTo>
                <a:cubicBezTo>
                  <a:pt x="147473" y="116437"/>
                  <a:pt x="147981" y="116561"/>
                  <a:pt x="148478" y="116690"/>
                </a:cubicBezTo>
                <a:cubicBezTo>
                  <a:pt x="183314" y="129676"/>
                  <a:pt x="208194" y="163277"/>
                  <a:pt x="208194" y="202584"/>
                </a:cubicBezTo>
                <a:close/>
                <a:moveTo>
                  <a:pt x="140874" y="142744"/>
                </a:moveTo>
                <a:cubicBezTo>
                  <a:pt x="147760" y="142744"/>
                  <a:pt x="153341" y="148325"/>
                  <a:pt x="153341" y="155211"/>
                </a:cubicBezTo>
                <a:cubicBezTo>
                  <a:pt x="153341" y="162097"/>
                  <a:pt x="147760" y="167677"/>
                  <a:pt x="140874" y="167677"/>
                </a:cubicBezTo>
                <a:lnTo>
                  <a:pt x="104716" y="167677"/>
                </a:lnTo>
                <a:lnTo>
                  <a:pt x="104716" y="182014"/>
                </a:lnTo>
                <a:lnTo>
                  <a:pt x="115312" y="182014"/>
                </a:lnTo>
                <a:cubicBezTo>
                  <a:pt x="115407" y="182014"/>
                  <a:pt x="115502" y="182017"/>
                  <a:pt x="115597" y="182017"/>
                </a:cubicBezTo>
                <a:cubicBezTo>
                  <a:pt x="116605" y="182041"/>
                  <a:pt x="125717" y="182384"/>
                  <a:pt x="134945" y="187361"/>
                </a:cubicBezTo>
                <a:cubicBezTo>
                  <a:pt x="148011" y="194408"/>
                  <a:pt x="155206" y="207223"/>
                  <a:pt x="155206" y="223442"/>
                </a:cubicBezTo>
                <a:cubicBezTo>
                  <a:pt x="155206" y="245166"/>
                  <a:pt x="137835" y="262897"/>
                  <a:pt x="116255" y="263508"/>
                </a:cubicBezTo>
                <a:cubicBezTo>
                  <a:pt x="115626" y="263605"/>
                  <a:pt x="114986" y="263671"/>
                  <a:pt x="114329" y="263671"/>
                </a:cubicBezTo>
                <a:cubicBezTo>
                  <a:pt x="100476" y="263671"/>
                  <a:pt x="87235" y="256145"/>
                  <a:pt x="79770" y="244031"/>
                </a:cubicBezTo>
                <a:cubicBezTo>
                  <a:pt x="76159" y="238170"/>
                  <a:pt x="77983" y="230488"/>
                  <a:pt x="83844" y="226877"/>
                </a:cubicBezTo>
                <a:cubicBezTo>
                  <a:pt x="89704" y="223266"/>
                  <a:pt x="97387" y="225090"/>
                  <a:pt x="100997" y="230951"/>
                </a:cubicBezTo>
                <a:cubicBezTo>
                  <a:pt x="103725" y="235378"/>
                  <a:pt x="108697" y="238416"/>
                  <a:pt x="113564" y="238708"/>
                </a:cubicBezTo>
                <a:cubicBezTo>
                  <a:pt x="114073" y="238645"/>
                  <a:pt x="114587" y="238604"/>
                  <a:pt x="115113" y="238604"/>
                </a:cubicBezTo>
                <a:cubicBezTo>
                  <a:pt x="123472" y="238604"/>
                  <a:pt x="130275" y="231801"/>
                  <a:pt x="130275" y="223442"/>
                </a:cubicBezTo>
                <a:cubicBezTo>
                  <a:pt x="130275" y="214535"/>
                  <a:pt x="126481" y="211277"/>
                  <a:pt x="123630" y="209602"/>
                </a:cubicBezTo>
                <a:cubicBezTo>
                  <a:pt x="119883" y="207398"/>
                  <a:pt x="115746" y="207004"/>
                  <a:pt x="115005" y="206948"/>
                </a:cubicBezTo>
                <a:lnTo>
                  <a:pt x="92251" y="206948"/>
                </a:lnTo>
                <a:cubicBezTo>
                  <a:pt x="85365" y="206948"/>
                  <a:pt x="79785" y="201367"/>
                  <a:pt x="79785" y="194481"/>
                </a:cubicBezTo>
                <a:lnTo>
                  <a:pt x="79785" y="155211"/>
                </a:lnTo>
                <a:cubicBezTo>
                  <a:pt x="79785" y="148325"/>
                  <a:pt x="85365" y="142744"/>
                  <a:pt x="92251" y="142744"/>
                </a:cubicBezTo>
                <a:close/>
              </a:path>
            </a:pathLst>
          </a:custGeom>
          <a:solidFill>
            <a:schemeClr val="bg1"/>
          </a:solidFill>
          <a:ln w="614" cap="flat">
            <a:noFill/>
            <a:prstDash val="solid"/>
            <a:miter/>
          </a:ln>
        </p:spPr>
        <p:txBody>
          <a:bodyPr rtlCol="0" anchor="ctr"/>
          <a:lstStyle/>
          <a:p>
            <a:endParaRPr lang="en-US"/>
          </a:p>
        </p:txBody>
      </p:sp>
      <p:grpSp>
        <p:nvGrpSpPr>
          <p:cNvPr id="40" name="Group 39">
            <a:extLst>
              <a:ext uri="{FF2B5EF4-FFF2-40B4-BE49-F238E27FC236}">
                <a16:creationId xmlns:a16="http://schemas.microsoft.com/office/drawing/2014/main" id="{D9635668-0E2D-412B-B8DC-3F0885B2BC1F}"/>
              </a:ext>
            </a:extLst>
          </p:cNvPr>
          <p:cNvGrpSpPr/>
          <p:nvPr/>
        </p:nvGrpSpPr>
        <p:grpSpPr>
          <a:xfrm>
            <a:off x="9034494" y="3749207"/>
            <a:ext cx="2163360" cy="2314661"/>
            <a:chOff x="1266120" y="4097965"/>
            <a:chExt cx="2163360" cy="2046714"/>
          </a:xfrm>
        </p:grpSpPr>
        <p:sp>
          <p:nvSpPr>
            <p:cNvPr id="41" name="LeftSub">
              <a:extLst>
                <a:ext uri="{FF2B5EF4-FFF2-40B4-BE49-F238E27FC236}">
                  <a16:creationId xmlns:a16="http://schemas.microsoft.com/office/drawing/2014/main" id="{B092E966-E386-4B89-A680-8EC8379389DD}"/>
                </a:ext>
              </a:extLst>
            </p:cNvPr>
            <p:cNvSpPr txBox="1"/>
            <p:nvPr/>
          </p:nvSpPr>
          <p:spPr>
            <a:xfrm>
              <a:off x="2289506" y="5338987"/>
              <a:ext cx="64" cy="215444"/>
            </a:xfrm>
            <a:prstGeom prst="rect">
              <a:avLst/>
            </a:prstGeom>
            <a:noFill/>
          </p:spPr>
          <p:txBody>
            <a:bodyPr wrap="non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nSpc>
                  <a:spcPct val="100000"/>
                </a:lnSpc>
              </a:pPr>
              <a:endParaRPr lang="en-ID" dirty="0">
                <a:solidFill>
                  <a:schemeClr val="bg1"/>
                </a:solidFill>
              </a:endParaRPr>
            </a:p>
          </p:txBody>
        </p:sp>
        <p:sp>
          <p:nvSpPr>
            <p:cNvPr id="42" name="Left Text Body">
              <a:extLst>
                <a:ext uri="{FF2B5EF4-FFF2-40B4-BE49-F238E27FC236}">
                  <a16:creationId xmlns:a16="http://schemas.microsoft.com/office/drawing/2014/main" id="{452A2790-E289-4B03-BEB5-C042CACD6078}"/>
                </a:ext>
              </a:extLst>
            </p:cNvPr>
            <p:cNvSpPr txBox="1"/>
            <p:nvPr/>
          </p:nvSpPr>
          <p:spPr>
            <a:xfrm>
              <a:off x="1266120" y="4097965"/>
              <a:ext cx="2163360" cy="2046714"/>
            </a:xfrm>
            <a:prstGeom prst="rect">
              <a:avLst/>
            </a:prstGeom>
            <a:solidFill>
              <a:schemeClr val="tx1">
                <a:lumMod val="65000"/>
                <a:lumOff val="35000"/>
              </a:schemeClr>
            </a:solidFill>
          </p:spPr>
          <p:txBody>
            <a:bodyPr wrap="square" lIns="0" tIns="0" rIns="0" bIns="0" rtlCol="0">
              <a:spAutoFit/>
            </a:bodyPr>
            <a:lstStyle/>
            <a:p>
              <a:pPr algn="ctr"/>
              <a:endParaRPr lang="en-US" sz="800" b="1" dirty="0" smtClean="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gn="ctr"/>
              <a:r>
                <a:rPr lang="en-US" sz="2400" b="1" dirty="0" smtClean="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Federal Law </a:t>
              </a:r>
            </a:p>
            <a:p>
              <a:pPr algn="ctr"/>
              <a:endParaRPr lang="en-US" sz="2000" b="1" dirty="0" smtClean="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gn="ctr"/>
              <a:r>
                <a:rPr lang="en-US" sz="2000" b="1" dirty="0" smtClean="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Including </a:t>
              </a:r>
              <a:r>
                <a:rPr lang="en-US" sz="2000" b="1"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Family Educational Rights and Privacy Act (FERPA)</a:t>
              </a:r>
            </a:p>
          </p:txBody>
        </p:sp>
      </p:grpSp>
      <p:sp>
        <p:nvSpPr>
          <p:cNvPr id="52" name="Shape">
            <a:extLst>
              <a:ext uri="{FF2B5EF4-FFF2-40B4-BE49-F238E27FC236}">
                <a16:creationId xmlns:a16="http://schemas.microsoft.com/office/drawing/2014/main" id="{6EBD5089-DD1C-4058-997E-012FAAA24DC6}"/>
              </a:ext>
            </a:extLst>
          </p:cNvPr>
          <p:cNvSpPr>
            <a:spLocks noChangeAspect="1"/>
          </p:cNvSpPr>
          <p:nvPr/>
        </p:nvSpPr>
        <p:spPr>
          <a:xfrm>
            <a:off x="6894548" y="2568427"/>
            <a:ext cx="1045172" cy="104516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90" name="Shape">
            <a:extLst>
              <a:ext uri="{FF2B5EF4-FFF2-40B4-BE49-F238E27FC236}">
                <a16:creationId xmlns:a16="http://schemas.microsoft.com/office/drawing/2014/main" id="{12EF6B19-DDD8-4BBF-B01F-128A15DCE7A8}"/>
              </a:ext>
            </a:extLst>
          </p:cNvPr>
          <p:cNvSpPr>
            <a:spLocks noChangeAspect="1"/>
          </p:cNvSpPr>
          <p:nvPr/>
        </p:nvSpPr>
        <p:spPr>
          <a:xfrm>
            <a:off x="7259280" y="2905680"/>
            <a:ext cx="352521" cy="336687"/>
          </a:xfrm>
          <a:custGeom>
            <a:avLst/>
            <a:gdLst>
              <a:gd name="connsiteX0" fmla="*/ 313351 w 319148"/>
              <a:gd name="connsiteY0" fmla="*/ 220649 h 304813"/>
              <a:gd name="connsiteX1" fmla="*/ 251991 w 319148"/>
              <a:gd name="connsiteY1" fmla="*/ 171288 h 304813"/>
              <a:gd name="connsiteX2" fmla="*/ 241893 w 319148"/>
              <a:gd name="connsiteY2" fmla="*/ 167677 h 304813"/>
              <a:gd name="connsiteX3" fmla="*/ 225648 w 319148"/>
              <a:gd name="connsiteY3" fmla="*/ 183760 h 304813"/>
              <a:gd name="connsiteX4" fmla="*/ 225648 w 319148"/>
              <a:gd name="connsiteY4" fmla="*/ 265585 h 304813"/>
              <a:gd name="connsiteX5" fmla="*/ 241370 w 319148"/>
              <a:gd name="connsiteY5" fmla="*/ 281125 h 304813"/>
              <a:gd name="connsiteX6" fmla="*/ 251923 w 319148"/>
              <a:gd name="connsiteY6" fmla="*/ 276927 h 304813"/>
              <a:gd name="connsiteX7" fmla="*/ 266301 w 319148"/>
              <a:gd name="connsiteY7" fmla="*/ 263615 h 304813"/>
              <a:gd name="connsiteX8" fmla="*/ 283014 w 319148"/>
              <a:gd name="connsiteY8" fmla="*/ 297818 h 304813"/>
              <a:gd name="connsiteX9" fmla="*/ 294224 w 319148"/>
              <a:gd name="connsiteY9" fmla="*/ 304814 h 304813"/>
              <a:gd name="connsiteX10" fmla="*/ 299688 w 319148"/>
              <a:gd name="connsiteY10" fmla="*/ 303545 h 304813"/>
              <a:gd name="connsiteX11" fmla="*/ 305415 w 319148"/>
              <a:gd name="connsiteY11" fmla="*/ 286871 h 304813"/>
              <a:gd name="connsiteX12" fmla="*/ 288729 w 319148"/>
              <a:gd name="connsiteY12" fmla="*/ 252724 h 304813"/>
              <a:gd name="connsiteX13" fmla="*/ 290932 w 319148"/>
              <a:gd name="connsiteY13" fmla="*/ 251679 h 304813"/>
              <a:gd name="connsiteX14" fmla="*/ 307190 w 319148"/>
              <a:gd name="connsiteY14" fmla="*/ 247774 h 304813"/>
              <a:gd name="connsiteX15" fmla="*/ 313351 w 319148"/>
              <a:gd name="connsiteY15" fmla="*/ 220649 h 304813"/>
              <a:gd name="connsiteX16" fmla="*/ 250581 w 319148"/>
              <a:gd name="connsiteY16" fmla="*/ 244209 h 304813"/>
              <a:gd name="connsiteX17" fmla="*/ 250581 w 319148"/>
              <a:gd name="connsiteY17" fmla="*/ 202153 h 304813"/>
              <a:gd name="connsiteX18" fmla="*/ 282831 w 319148"/>
              <a:gd name="connsiteY18" fmla="*/ 228097 h 304813"/>
              <a:gd name="connsiteX19" fmla="*/ 280255 w 319148"/>
              <a:gd name="connsiteY19" fmla="*/ 229147 h 304813"/>
              <a:gd name="connsiteX20" fmla="*/ 256206 w 319148"/>
              <a:gd name="connsiteY20" fmla="*/ 240544 h 304813"/>
              <a:gd name="connsiteX21" fmla="*/ 250581 w 319148"/>
              <a:gd name="connsiteY21" fmla="*/ 244209 h 304813"/>
              <a:gd name="connsiteX22" fmla="*/ 281748 w 319148"/>
              <a:gd name="connsiteY22" fmla="*/ 0 h 304813"/>
              <a:gd name="connsiteX23" fmla="*/ 37400 w 319148"/>
              <a:gd name="connsiteY23" fmla="*/ 0 h 304813"/>
              <a:gd name="connsiteX24" fmla="*/ 0 w 319148"/>
              <a:gd name="connsiteY24" fmla="*/ 37400 h 304813"/>
              <a:gd name="connsiteX25" fmla="*/ 0 w 319148"/>
              <a:gd name="connsiteY25" fmla="*/ 244348 h 304813"/>
              <a:gd name="connsiteX26" fmla="*/ 49867 w 319148"/>
              <a:gd name="connsiteY26" fmla="*/ 294215 h 304813"/>
              <a:gd name="connsiteX27" fmla="*/ 187624 w 319148"/>
              <a:gd name="connsiteY27" fmla="*/ 294215 h 304813"/>
              <a:gd name="connsiteX28" fmla="*/ 200091 w 319148"/>
              <a:gd name="connsiteY28" fmla="*/ 281748 h 304813"/>
              <a:gd name="connsiteX29" fmla="*/ 187624 w 319148"/>
              <a:gd name="connsiteY29" fmla="*/ 269281 h 304813"/>
              <a:gd name="connsiteX30" fmla="*/ 49867 w 319148"/>
              <a:gd name="connsiteY30" fmla="*/ 269281 h 304813"/>
              <a:gd name="connsiteX31" fmla="*/ 24933 w 319148"/>
              <a:gd name="connsiteY31" fmla="*/ 244348 h 304813"/>
              <a:gd name="connsiteX32" fmla="*/ 24933 w 319148"/>
              <a:gd name="connsiteY32" fmla="*/ 75424 h 304813"/>
              <a:gd name="connsiteX33" fmla="*/ 294215 w 319148"/>
              <a:gd name="connsiteY33" fmla="*/ 75424 h 304813"/>
              <a:gd name="connsiteX34" fmla="*/ 294215 w 319148"/>
              <a:gd name="connsiteY34" fmla="*/ 168301 h 304813"/>
              <a:gd name="connsiteX35" fmla="*/ 306681 w 319148"/>
              <a:gd name="connsiteY35" fmla="*/ 180767 h 304813"/>
              <a:gd name="connsiteX36" fmla="*/ 319148 w 319148"/>
              <a:gd name="connsiteY36" fmla="*/ 168301 h 304813"/>
              <a:gd name="connsiteX37" fmla="*/ 319148 w 319148"/>
              <a:gd name="connsiteY37" fmla="*/ 37400 h 304813"/>
              <a:gd name="connsiteX38" fmla="*/ 281748 w 319148"/>
              <a:gd name="connsiteY38" fmla="*/ 0 h 304813"/>
              <a:gd name="connsiteX39" fmla="*/ 231258 w 319148"/>
              <a:gd name="connsiteY39" fmla="*/ 24933 h 304813"/>
              <a:gd name="connsiteX40" fmla="*/ 243724 w 319148"/>
              <a:gd name="connsiteY40" fmla="*/ 37400 h 304813"/>
              <a:gd name="connsiteX41" fmla="*/ 231258 w 319148"/>
              <a:gd name="connsiteY41" fmla="*/ 49867 h 304813"/>
              <a:gd name="connsiteX42" fmla="*/ 218791 w 319148"/>
              <a:gd name="connsiteY42" fmla="*/ 37400 h 304813"/>
              <a:gd name="connsiteX43" fmla="*/ 231258 w 319148"/>
              <a:gd name="connsiteY43" fmla="*/ 24933 h 304813"/>
              <a:gd name="connsiteX44" fmla="*/ 293591 w 319148"/>
              <a:gd name="connsiteY44" fmla="*/ 37400 h 304813"/>
              <a:gd name="connsiteX45" fmla="*/ 281125 w 319148"/>
              <a:gd name="connsiteY45" fmla="*/ 49867 h 304813"/>
              <a:gd name="connsiteX46" fmla="*/ 268658 w 319148"/>
              <a:gd name="connsiteY46" fmla="*/ 37400 h 304813"/>
              <a:gd name="connsiteX47" fmla="*/ 281125 w 319148"/>
              <a:gd name="connsiteY47" fmla="*/ 24933 h 304813"/>
              <a:gd name="connsiteX48" fmla="*/ 293591 w 319148"/>
              <a:gd name="connsiteY48" fmla="*/ 37400 h 304813"/>
              <a:gd name="connsiteX49" fmla="*/ 24933 w 319148"/>
              <a:gd name="connsiteY49" fmla="*/ 37400 h 304813"/>
              <a:gd name="connsiteX50" fmla="*/ 37400 w 319148"/>
              <a:gd name="connsiteY50" fmla="*/ 24933 h 304813"/>
              <a:gd name="connsiteX51" fmla="*/ 196003 w 319148"/>
              <a:gd name="connsiteY51" fmla="*/ 24933 h 304813"/>
              <a:gd name="connsiteX52" fmla="*/ 193857 w 319148"/>
              <a:gd name="connsiteY52" fmla="*/ 37400 h 304813"/>
              <a:gd name="connsiteX53" fmla="*/ 196227 w 319148"/>
              <a:gd name="connsiteY53" fmla="*/ 50490 h 304813"/>
              <a:gd name="connsiteX54" fmla="*/ 24933 w 319148"/>
              <a:gd name="connsiteY54" fmla="*/ 50490 h 304813"/>
              <a:gd name="connsiteX55" fmla="*/ 202584 w 319148"/>
              <a:gd name="connsiteY55" fmla="*/ 194013 h 304813"/>
              <a:gd name="connsiteX56" fmla="*/ 202584 w 319148"/>
              <a:gd name="connsiteY56" fmla="*/ 199935 h 304813"/>
              <a:gd name="connsiteX57" fmla="*/ 172652 w 319148"/>
              <a:gd name="connsiteY57" fmla="*/ 234012 h 304813"/>
              <a:gd name="connsiteX58" fmla="*/ 172652 w 319148"/>
              <a:gd name="connsiteY58" fmla="*/ 241231 h 304813"/>
              <a:gd name="connsiteX59" fmla="*/ 160185 w 319148"/>
              <a:gd name="connsiteY59" fmla="*/ 253698 h 304813"/>
              <a:gd name="connsiteX60" fmla="*/ 147718 w 319148"/>
              <a:gd name="connsiteY60" fmla="*/ 241231 h 304813"/>
              <a:gd name="connsiteX61" fmla="*/ 147718 w 319148"/>
              <a:gd name="connsiteY61" fmla="*/ 234348 h 304813"/>
              <a:gd name="connsiteX62" fmla="*/ 127000 w 319148"/>
              <a:gd name="connsiteY62" fmla="*/ 225533 h 304813"/>
              <a:gd name="connsiteX63" fmla="*/ 117786 w 319148"/>
              <a:gd name="connsiteY63" fmla="*/ 203590 h 304813"/>
              <a:gd name="connsiteX64" fmla="*/ 130253 w 319148"/>
              <a:gd name="connsiteY64" fmla="*/ 191123 h 304813"/>
              <a:gd name="connsiteX65" fmla="*/ 142720 w 319148"/>
              <a:gd name="connsiteY65" fmla="*/ 203590 h 304813"/>
              <a:gd name="connsiteX66" fmla="*/ 148885 w 319148"/>
              <a:gd name="connsiteY66" fmla="*/ 209441 h 304813"/>
              <a:gd name="connsiteX67" fmla="*/ 167451 w 319148"/>
              <a:gd name="connsiteY67" fmla="*/ 209441 h 304813"/>
              <a:gd name="connsiteX68" fmla="*/ 177651 w 319148"/>
              <a:gd name="connsiteY68" fmla="*/ 199935 h 304813"/>
              <a:gd name="connsiteX69" fmla="*/ 177651 w 319148"/>
              <a:gd name="connsiteY69" fmla="*/ 194013 h 304813"/>
              <a:gd name="connsiteX70" fmla="*/ 167451 w 319148"/>
              <a:gd name="connsiteY70" fmla="*/ 183855 h 304813"/>
              <a:gd name="connsiteX71" fmla="*/ 156026 w 319148"/>
              <a:gd name="connsiteY71" fmla="*/ 183855 h 304813"/>
              <a:gd name="connsiteX72" fmla="*/ 120961 w 319148"/>
              <a:gd name="connsiteY72" fmla="*/ 148610 h 304813"/>
              <a:gd name="connsiteX73" fmla="*/ 120961 w 319148"/>
              <a:gd name="connsiteY73" fmla="*/ 146925 h 304813"/>
              <a:gd name="connsiteX74" fmla="*/ 131312 w 319148"/>
              <a:gd name="connsiteY74" fmla="*/ 122184 h 304813"/>
              <a:gd name="connsiteX75" fmla="*/ 147718 w 319148"/>
              <a:gd name="connsiteY75" fmla="*/ 113167 h 304813"/>
              <a:gd name="connsiteX76" fmla="*/ 147718 w 319148"/>
              <a:gd name="connsiteY76" fmla="*/ 104723 h 304813"/>
              <a:gd name="connsiteX77" fmla="*/ 160185 w 319148"/>
              <a:gd name="connsiteY77" fmla="*/ 92256 h 304813"/>
              <a:gd name="connsiteX78" fmla="*/ 172652 w 319148"/>
              <a:gd name="connsiteY78" fmla="*/ 104723 h 304813"/>
              <a:gd name="connsiteX79" fmla="*/ 172652 w 319148"/>
              <a:gd name="connsiteY79" fmla="*/ 112739 h 304813"/>
              <a:gd name="connsiteX80" fmla="*/ 198221 w 319148"/>
              <a:gd name="connsiteY80" fmla="*/ 142817 h 304813"/>
              <a:gd name="connsiteX81" fmla="*/ 185754 w 319148"/>
              <a:gd name="connsiteY81" fmla="*/ 155284 h 304813"/>
              <a:gd name="connsiteX82" fmla="*/ 173287 w 319148"/>
              <a:gd name="connsiteY82" fmla="*/ 142817 h 304813"/>
              <a:gd name="connsiteX83" fmla="*/ 166828 w 319148"/>
              <a:gd name="connsiteY83" fmla="*/ 137134 h 304813"/>
              <a:gd name="connsiteX84" fmla="*/ 156026 w 319148"/>
              <a:gd name="connsiteY84" fmla="*/ 137134 h 304813"/>
              <a:gd name="connsiteX85" fmla="*/ 145895 w 319148"/>
              <a:gd name="connsiteY85" fmla="*/ 146925 h 304813"/>
              <a:gd name="connsiteX86" fmla="*/ 145895 w 319148"/>
              <a:gd name="connsiteY86" fmla="*/ 148607 h 304813"/>
              <a:gd name="connsiteX87" fmla="*/ 156026 w 319148"/>
              <a:gd name="connsiteY87" fmla="*/ 158921 h 304813"/>
              <a:gd name="connsiteX88" fmla="*/ 167451 w 319148"/>
              <a:gd name="connsiteY88" fmla="*/ 158921 h 304813"/>
              <a:gd name="connsiteX89" fmla="*/ 202584 w 319148"/>
              <a:gd name="connsiteY89" fmla="*/ 194013 h 30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9148" h="304813">
                <a:moveTo>
                  <a:pt x="313351" y="220649"/>
                </a:moveTo>
                <a:lnTo>
                  <a:pt x="251991" y="171288"/>
                </a:lnTo>
                <a:cubicBezTo>
                  <a:pt x="248896" y="168797"/>
                  <a:pt x="245353" y="167677"/>
                  <a:pt x="241893" y="167677"/>
                </a:cubicBezTo>
                <a:cubicBezTo>
                  <a:pt x="233534" y="167677"/>
                  <a:pt x="225648" y="174208"/>
                  <a:pt x="225648" y="183760"/>
                </a:cubicBezTo>
                <a:lnTo>
                  <a:pt x="225648" y="265585"/>
                </a:lnTo>
                <a:cubicBezTo>
                  <a:pt x="225648" y="274894"/>
                  <a:pt x="233325" y="281125"/>
                  <a:pt x="241370" y="281125"/>
                </a:cubicBezTo>
                <a:cubicBezTo>
                  <a:pt x="245042" y="281125"/>
                  <a:pt x="248791" y="279827"/>
                  <a:pt x="251923" y="276927"/>
                </a:cubicBezTo>
                <a:lnTo>
                  <a:pt x="266301" y="263615"/>
                </a:lnTo>
                <a:lnTo>
                  <a:pt x="283014" y="297818"/>
                </a:lnTo>
                <a:cubicBezTo>
                  <a:pt x="285176" y="302242"/>
                  <a:pt x="289610" y="304814"/>
                  <a:pt x="294224" y="304814"/>
                </a:cubicBezTo>
                <a:cubicBezTo>
                  <a:pt x="296060" y="304814"/>
                  <a:pt x="297925" y="304407"/>
                  <a:pt x="299688" y="303545"/>
                </a:cubicBezTo>
                <a:cubicBezTo>
                  <a:pt x="305873" y="300523"/>
                  <a:pt x="308437" y="293058"/>
                  <a:pt x="305415" y="286871"/>
                </a:cubicBezTo>
                <a:lnTo>
                  <a:pt x="288729" y="252724"/>
                </a:lnTo>
                <a:lnTo>
                  <a:pt x="290932" y="251679"/>
                </a:lnTo>
                <a:lnTo>
                  <a:pt x="307190" y="247774"/>
                </a:lnTo>
                <a:cubicBezTo>
                  <a:pt x="319764" y="244754"/>
                  <a:pt x="323404" y="228735"/>
                  <a:pt x="313351" y="220649"/>
                </a:cubicBezTo>
                <a:close/>
                <a:moveTo>
                  <a:pt x="250581" y="244209"/>
                </a:moveTo>
                <a:lnTo>
                  <a:pt x="250581" y="202153"/>
                </a:lnTo>
                <a:lnTo>
                  <a:pt x="282831" y="228097"/>
                </a:lnTo>
                <a:cubicBezTo>
                  <a:pt x="281955" y="228399"/>
                  <a:pt x="281095" y="228750"/>
                  <a:pt x="280255" y="229147"/>
                </a:cubicBezTo>
                <a:lnTo>
                  <a:pt x="256206" y="240544"/>
                </a:lnTo>
                <a:cubicBezTo>
                  <a:pt x="254173" y="241509"/>
                  <a:pt x="252281" y="242741"/>
                  <a:pt x="250581" y="244209"/>
                </a:cubicBezTo>
                <a:close/>
                <a:moveTo>
                  <a:pt x="281748" y="0"/>
                </a:moveTo>
                <a:lnTo>
                  <a:pt x="37400" y="0"/>
                </a:lnTo>
                <a:cubicBezTo>
                  <a:pt x="16777" y="0"/>
                  <a:pt x="0" y="16777"/>
                  <a:pt x="0" y="37400"/>
                </a:cubicBezTo>
                <a:lnTo>
                  <a:pt x="0" y="244348"/>
                </a:lnTo>
                <a:cubicBezTo>
                  <a:pt x="0" y="271845"/>
                  <a:pt x="22369" y="294215"/>
                  <a:pt x="49867" y="294215"/>
                </a:cubicBezTo>
                <a:lnTo>
                  <a:pt x="187624" y="294215"/>
                </a:lnTo>
                <a:cubicBezTo>
                  <a:pt x="194510" y="294215"/>
                  <a:pt x="200091" y="288634"/>
                  <a:pt x="200091" y="281748"/>
                </a:cubicBezTo>
                <a:cubicBezTo>
                  <a:pt x="200091" y="274862"/>
                  <a:pt x="194510" y="269281"/>
                  <a:pt x="187624" y="269281"/>
                </a:cubicBezTo>
                <a:lnTo>
                  <a:pt x="49867" y="269281"/>
                </a:lnTo>
                <a:cubicBezTo>
                  <a:pt x="36119" y="269281"/>
                  <a:pt x="24933" y="258095"/>
                  <a:pt x="24933" y="244348"/>
                </a:cubicBezTo>
                <a:lnTo>
                  <a:pt x="24933" y="75424"/>
                </a:lnTo>
                <a:lnTo>
                  <a:pt x="294215" y="75424"/>
                </a:lnTo>
                <a:lnTo>
                  <a:pt x="294215" y="168301"/>
                </a:lnTo>
                <a:cubicBezTo>
                  <a:pt x="294215" y="175187"/>
                  <a:pt x="299795" y="180767"/>
                  <a:pt x="306681" y="180767"/>
                </a:cubicBezTo>
                <a:cubicBezTo>
                  <a:pt x="313567" y="180767"/>
                  <a:pt x="319148" y="175187"/>
                  <a:pt x="319148" y="168301"/>
                </a:cubicBezTo>
                <a:lnTo>
                  <a:pt x="319148" y="37400"/>
                </a:lnTo>
                <a:cubicBezTo>
                  <a:pt x="319148" y="16777"/>
                  <a:pt x="302372" y="0"/>
                  <a:pt x="281748" y="0"/>
                </a:cubicBezTo>
                <a:close/>
                <a:moveTo>
                  <a:pt x="231258" y="24933"/>
                </a:moveTo>
                <a:cubicBezTo>
                  <a:pt x="238131" y="24933"/>
                  <a:pt x="243724" y="30526"/>
                  <a:pt x="243724" y="37400"/>
                </a:cubicBezTo>
                <a:cubicBezTo>
                  <a:pt x="243724" y="44274"/>
                  <a:pt x="238131" y="49867"/>
                  <a:pt x="231258" y="49867"/>
                </a:cubicBezTo>
                <a:cubicBezTo>
                  <a:pt x="224384" y="49867"/>
                  <a:pt x="218791" y="44274"/>
                  <a:pt x="218791" y="37400"/>
                </a:cubicBezTo>
                <a:cubicBezTo>
                  <a:pt x="218791" y="30526"/>
                  <a:pt x="224384" y="24933"/>
                  <a:pt x="231258" y="24933"/>
                </a:cubicBezTo>
                <a:close/>
                <a:moveTo>
                  <a:pt x="293591" y="37400"/>
                </a:moveTo>
                <a:cubicBezTo>
                  <a:pt x="293591" y="44274"/>
                  <a:pt x="287998" y="49867"/>
                  <a:pt x="281125" y="49867"/>
                </a:cubicBezTo>
                <a:cubicBezTo>
                  <a:pt x="274251" y="49867"/>
                  <a:pt x="268658" y="44274"/>
                  <a:pt x="268658" y="37400"/>
                </a:cubicBezTo>
                <a:cubicBezTo>
                  <a:pt x="268658" y="30526"/>
                  <a:pt x="274251" y="24933"/>
                  <a:pt x="281125" y="24933"/>
                </a:cubicBezTo>
                <a:cubicBezTo>
                  <a:pt x="287998" y="24933"/>
                  <a:pt x="293591" y="30526"/>
                  <a:pt x="293591" y="37400"/>
                </a:cubicBezTo>
                <a:close/>
                <a:moveTo>
                  <a:pt x="24933" y="37400"/>
                </a:moveTo>
                <a:cubicBezTo>
                  <a:pt x="24933" y="30526"/>
                  <a:pt x="30526" y="24933"/>
                  <a:pt x="37400" y="24933"/>
                </a:cubicBezTo>
                <a:lnTo>
                  <a:pt x="196003" y="24933"/>
                </a:lnTo>
                <a:cubicBezTo>
                  <a:pt x="194617" y="28837"/>
                  <a:pt x="193857" y="33030"/>
                  <a:pt x="193857" y="37400"/>
                </a:cubicBezTo>
                <a:cubicBezTo>
                  <a:pt x="193857" y="42005"/>
                  <a:pt x="194698" y="46414"/>
                  <a:pt x="196227" y="50490"/>
                </a:cubicBezTo>
                <a:lnTo>
                  <a:pt x="24933" y="50490"/>
                </a:lnTo>
                <a:close/>
                <a:moveTo>
                  <a:pt x="202584" y="194013"/>
                </a:moveTo>
                <a:lnTo>
                  <a:pt x="202584" y="199935"/>
                </a:lnTo>
                <a:cubicBezTo>
                  <a:pt x="202584" y="217510"/>
                  <a:pt x="189801" y="231616"/>
                  <a:pt x="172652" y="234012"/>
                </a:cubicBezTo>
                <a:lnTo>
                  <a:pt x="172652" y="241231"/>
                </a:lnTo>
                <a:cubicBezTo>
                  <a:pt x="172652" y="248117"/>
                  <a:pt x="167071" y="253698"/>
                  <a:pt x="160185" y="253698"/>
                </a:cubicBezTo>
                <a:cubicBezTo>
                  <a:pt x="153299" y="253698"/>
                  <a:pt x="147718" y="248117"/>
                  <a:pt x="147718" y="241231"/>
                </a:cubicBezTo>
                <a:lnTo>
                  <a:pt x="147718" y="234348"/>
                </a:lnTo>
                <a:cubicBezTo>
                  <a:pt x="139885" y="234068"/>
                  <a:pt x="132566" y="230965"/>
                  <a:pt x="127000" y="225533"/>
                </a:cubicBezTo>
                <a:cubicBezTo>
                  <a:pt x="121059" y="219731"/>
                  <a:pt x="117786" y="211939"/>
                  <a:pt x="117786" y="203590"/>
                </a:cubicBezTo>
                <a:cubicBezTo>
                  <a:pt x="117786" y="196704"/>
                  <a:pt x="123367" y="191123"/>
                  <a:pt x="130253" y="191123"/>
                </a:cubicBezTo>
                <a:cubicBezTo>
                  <a:pt x="137139" y="191123"/>
                  <a:pt x="142720" y="196704"/>
                  <a:pt x="142720" y="203590"/>
                </a:cubicBezTo>
                <a:cubicBezTo>
                  <a:pt x="142720" y="206926"/>
                  <a:pt x="145369" y="209441"/>
                  <a:pt x="148885" y="209441"/>
                </a:cubicBezTo>
                <a:lnTo>
                  <a:pt x="167451" y="209441"/>
                </a:lnTo>
                <a:cubicBezTo>
                  <a:pt x="173265" y="209441"/>
                  <a:pt x="177651" y="205355"/>
                  <a:pt x="177651" y="199935"/>
                </a:cubicBezTo>
                <a:lnTo>
                  <a:pt x="177651" y="194013"/>
                </a:lnTo>
                <a:cubicBezTo>
                  <a:pt x="177651" y="188413"/>
                  <a:pt x="173073" y="183855"/>
                  <a:pt x="167451" y="183855"/>
                </a:cubicBezTo>
                <a:lnTo>
                  <a:pt x="156026" y="183855"/>
                </a:lnTo>
                <a:cubicBezTo>
                  <a:pt x="136691" y="183855"/>
                  <a:pt x="120961" y="168045"/>
                  <a:pt x="120961" y="148610"/>
                </a:cubicBezTo>
                <a:lnTo>
                  <a:pt x="120961" y="146925"/>
                </a:lnTo>
                <a:cubicBezTo>
                  <a:pt x="120961" y="137504"/>
                  <a:pt x="124636" y="128716"/>
                  <a:pt x="131312" y="122184"/>
                </a:cubicBezTo>
                <a:cubicBezTo>
                  <a:pt x="135897" y="117698"/>
                  <a:pt x="141548" y="114623"/>
                  <a:pt x="147718" y="113167"/>
                </a:cubicBezTo>
                <a:lnTo>
                  <a:pt x="147718" y="104723"/>
                </a:lnTo>
                <a:cubicBezTo>
                  <a:pt x="147718" y="97837"/>
                  <a:pt x="153299" y="92256"/>
                  <a:pt x="160185" y="92256"/>
                </a:cubicBezTo>
                <a:cubicBezTo>
                  <a:pt x="167071" y="92256"/>
                  <a:pt x="172652" y="97837"/>
                  <a:pt x="172652" y="104723"/>
                </a:cubicBezTo>
                <a:lnTo>
                  <a:pt x="172652" y="112739"/>
                </a:lnTo>
                <a:cubicBezTo>
                  <a:pt x="187188" y="115407"/>
                  <a:pt x="198221" y="127876"/>
                  <a:pt x="198221" y="142817"/>
                </a:cubicBezTo>
                <a:cubicBezTo>
                  <a:pt x="198221" y="149700"/>
                  <a:pt x="192640" y="155284"/>
                  <a:pt x="185754" y="155284"/>
                </a:cubicBezTo>
                <a:cubicBezTo>
                  <a:pt x="178868" y="155284"/>
                  <a:pt x="173287" y="149700"/>
                  <a:pt x="173287" y="142817"/>
                </a:cubicBezTo>
                <a:cubicBezTo>
                  <a:pt x="173287" y="139260"/>
                  <a:pt x="170003" y="137134"/>
                  <a:pt x="166828" y="137134"/>
                </a:cubicBezTo>
                <a:lnTo>
                  <a:pt x="156026" y="137134"/>
                </a:lnTo>
                <a:cubicBezTo>
                  <a:pt x="150248" y="137134"/>
                  <a:pt x="145895" y="141344"/>
                  <a:pt x="145895" y="146925"/>
                </a:cubicBezTo>
                <a:lnTo>
                  <a:pt x="145895" y="148607"/>
                </a:lnTo>
                <a:cubicBezTo>
                  <a:pt x="145895" y="154295"/>
                  <a:pt x="150438" y="158921"/>
                  <a:pt x="156026" y="158921"/>
                </a:cubicBezTo>
                <a:lnTo>
                  <a:pt x="167451" y="158921"/>
                </a:lnTo>
                <a:cubicBezTo>
                  <a:pt x="186823" y="158921"/>
                  <a:pt x="202584" y="174663"/>
                  <a:pt x="202584" y="194013"/>
                </a:cubicBezTo>
                <a:close/>
              </a:path>
            </a:pathLst>
          </a:custGeom>
          <a:solidFill>
            <a:schemeClr val="bg1"/>
          </a:solidFill>
          <a:ln w="614" cap="flat">
            <a:noFill/>
            <a:prstDash val="solid"/>
            <a:miter/>
          </a:ln>
        </p:spPr>
        <p:txBody>
          <a:bodyPr rtlCol="0" anchor="ctr"/>
          <a:lstStyle/>
          <a:p>
            <a:endParaRPr lang="en-US"/>
          </a:p>
        </p:txBody>
      </p:sp>
      <p:grpSp>
        <p:nvGrpSpPr>
          <p:cNvPr id="49" name="Group 48">
            <a:extLst>
              <a:ext uri="{FF2B5EF4-FFF2-40B4-BE49-F238E27FC236}">
                <a16:creationId xmlns:a16="http://schemas.microsoft.com/office/drawing/2014/main" id="{1327D5F7-21A6-448A-8B9F-289FC308345C}"/>
              </a:ext>
            </a:extLst>
          </p:cNvPr>
          <p:cNvGrpSpPr/>
          <p:nvPr/>
        </p:nvGrpSpPr>
        <p:grpSpPr>
          <a:xfrm>
            <a:off x="6300687" y="3693989"/>
            <a:ext cx="2163360" cy="2369880"/>
            <a:chOff x="1173056" y="4075459"/>
            <a:chExt cx="2163360" cy="2369880"/>
          </a:xfrm>
        </p:grpSpPr>
        <p:sp>
          <p:nvSpPr>
            <p:cNvPr id="50" name="LeftSub">
              <a:extLst>
                <a:ext uri="{FF2B5EF4-FFF2-40B4-BE49-F238E27FC236}">
                  <a16:creationId xmlns:a16="http://schemas.microsoft.com/office/drawing/2014/main" id="{A66B1CAB-FD86-4525-A5BD-6E25F9639729}"/>
                </a:ext>
              </a:extLst>
            </p:cNvPr>
            <p:cNvSpPr txBox="1"/>
            <p:nvPr/>
          </p:nvSpPr>
          <p:spPr>
            <a:xfrm>
              <a:off x="2289503" y="5338987"/>
              <a:ext cx="64" cy="215444"/>
            </a:xfrm>
            <a:prstGeom prst="rect">
              <a:avLst/>
            </a:prstGeom>
            <a:noFill/>
          </p:spPr>
          <p:txBody>
            <a:bodyPr wrap="non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nSpc>
                  <a:spcPct val="100000"/>
                </a:lnSpc>
              </a:pPr>
              <a:endParaRPr lang="en-ID" dirty="0">
                <a:solidFill>
                  <a:schemeClr val="bg1"/>
                </a:solidFill>
              </a:endParaRPr>
            </a:p>
          </p:txBody>
        </p:sp>
        <p:sp>
          <p:nvSpPr>
            <p:cNvPr id="51" name="Left Text Body">
              <a:extLst>
                <a:ext uri="{FF2B5EF4-FFF2-40B4-BE49-F238E27FC236}">
                  <a16:creationId xmlns:a16="http://schemas.microsoft.com/office/drawing/2014/main" id="{4B518EB4-CB78-4AEB-98C7-4245A8E1BA72}"/>
                </a:ext>
              </a:extLst>
            </p:cNvPr>
            <p:cNvSpPr txBox="1"/>
            <p:nvPr/>
          </p:nvSpPr>
          <p:spPr>
            <a:xfrm>
              <a:off x="1173056" y="4075459"/>
              <a:ext cx="2163360" cy="2369880"/>
            </a:xfrm>
            <a:prstGeom prst="rect">
              <a:avLst/>
            </a:prstGeom>
            <a:solidFill>
              <a:schemeClr val="tx1">
                <a:lumMod val="65000"/>
                <a:lumOff val="35000"/>
              </a:schemeClr>
            </a:solidFill>
          </p:spPr>
          <p:txBody>
            <a:bodyPr wrap="square" lIns="0" tIns="0" rIns="0" bIns="0" rtlCol="0">
              <a:spAutoFit/>
            </a:bodyPr>
            <a:lstStyle/>
            <a:p>
              <a:pPr algn="ctr">
                <a:lnSpc>
                  <a:spcPct val="150000"/>
                </a:lnSpc>
              </a:pPr>
              <a:r>
                <a:rPr lang="en-US" sz="2400" b="1" dirty="0" smtClean="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State Law</a:t>
              </a:r>
            </a:p>
            <a:p>
              <a:pPr algn="ctr"/>
              <a:r>
                <a:rPr lang="en-US" sz="2000" dirty="0" smtClean="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 </a:t>
              </a:r>
            </a:p>
            <a:p>
              <a:pPr algn="ctr"/>
              <a:r>
                <a:rPr lang="en-US" sz="2000" b="1" dirty="0" smtClean="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Official </a:t>
              </a:r>
              <a:r>
                <a:rPr lang="en-US" sz="2000" b="1"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Code of Georgia (O.C.G.A), including Mandated Reporter Law </a:t>
              </a:r>
            </a:p>
            <a:p>
              <a:pPr algn="ctr">
                <a:lnSpc>
                  <a:spcPct val="150000"/>
                </a:lnSpc>
              </a:pPr>
              <a:endParaRPr lang="en-ID" sz="1200" dirty="0">
                <a:solidFill>
                  <a:schemeClr val="bg1"/>
                </a:solidFill>
              </a:endParaRPr>
            </a:p>
          </p:txBody>
        </p:sp>
      </p:grpSp>
      <p:sp>
        <p:nvSpPr>
          <p:cNvPr id="59" name="Shape">
            <a:extLst>
              <a:ext uri="{FF2B5EF4-FFF2-40B4-BE49-F238E27FC236}">
                <a16:creationId xmlns:a16="http://schemas.microsoft.com/office/drawing/2014/main" id="{1DA78EFF-B3C8-45B0-8845-06B79AA27D5A}"/>
              </a:ext>
            </a:extLst>
          </p:cNvPr>
          <p:cNvSpPr>
            <a:spLocks noChangeAspect="1"/>
          </p:cNvSpPr>
          <p:nvPr/>
        </p:nvSpPr>
        <p:spPr>
          <a:xfrm>
            <a:off x="4263450" y="2518078"/>
            <a:ext cx="1045172" cy="104516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89" name="Shape">
            <a:extLst>
              <a:ext uri="{FF2B5EF4-FFF2-40B4-BE49-F238E27FC236}">
                <a16:creationId xmlns:a16="http://schemas.microsoft.com/office/drawing/2014/main" id="{9D2C4173-405A-48F8-B995-6ABD94737F92}"/>
              </a:ext>
            </a:extLst>
          </p:cNvPr>
          <p:cNvSpPr>
            <a:spLocks noChangeAspect="1"/>
          </p:cNvSpPr>
          <p:nvPr/>
        </p:nvSpPr>
        <p:spPr>
          <a:xfrm>
            <a:off x="4609776" y="2891348"/>
            <a:ext cx="352520" cy="352521"/>
          </a:xfrm>
          <a:custGeom>
            <a:avLst/>
            <a:gdLst>
              <a:gd name="connsiteX0" fmla="*/ 306681 w 319147"/>
              <a:gd name="connsiteY0" fmla="*/ 256814 h 319148"/>
              <a:gd name="connsiteX1" fmla="*/ 319147 w 319147"/>
              <a:gd name="connsiteY1" fmla="*/ 244348 h 319148"/>
              <a:gd name="connsiteX2" fmla="*/ 319147 w 319147"/>
              <a:gd name="connsiteY2" fmla="*/ 231331 h 319148"/>
              <a:gd name="connsiteX3" fmla="*/ 265463 w 319147"/>
              <a:gd name="connsiteY3" fmla="*/ 177651 h 319148"/>
              <a:gd name="connsiteX4" fmla="*/ 257586 w 319147"/>
              <a:gd name="connsiteY4" fmla="*/ 177651 h 319148"/>
              <a:gd name="connsiteX5" fmla="*/ 264294 w 319147"/>
              <a:gd name="connsiteY5" fmla="*/ 152717 h 319148"/>
              <a:gd name="connsiteX6" fmla="*/ 264294 w 319147"/>
              <a:gd name="connsiteY6" fmla="*/ 66074 h 319148"/>
              <a:gd name="connsiteX7" fmla="*/ 251827 w 319147"/>
              <a:gd name="connsiteY7" fmla="*/ 53607 h 319148"/>
              <a:gd name="connsiteX8" fmla="*/ 210064 w 319147"/>
              <a:gd name="connsiteY8" fmla="*/ 53607 h 319148"/>
              <a:gd name="connsiteX9" fmla="*/ 210064 w 319147"/>
              <a:gd name="connsiteY9" fmla="*/ 48620 h 319148"/>
              <a:gd name="connsiteX10" fmla="*/ 161443 w 319147"/>
              <a:gd name="connsiteY10" fmla="*/ 0 h 319148"/>
              <a:gd name="connsiteX11" fmla="*/ 112823 w 319147"/>
              <a:gd name="connsiteY11" fmla="*/ 48620 h 319148"/>
              <a:gd name="connsiteX12" fmla="*/ 112823 w 319147"/>
              <a:gd name="connsiteY12" fmla="*/ 53607 h 319148"/>
              <a:gd name="connsiteX13" fmla="*/ 67320 w 319147"/>
              <a:gd name="connsiteY13" fmla="*/ 53607 h 319148"/>
              <a:gd name="connsiteX14" fmla="*/ 54853 w 319147"/>
              <a:gd name="connsiteY14" fmla="*/ 66074 h 319148"/>
              <a:gd name="connsiteX15" fmla="*/ 54853 w 319147"/>
              <a:gd name="connsiteY15" fmla="*/ 150173 h 319148"/>
              <a:gd name="connsiteX16" fmla="*/ 37049 w 319147"/>
              <a:gd name="connsiteY16" fmla="*/ 145863 h 319148"/>
              <a:gd name="connsiteX17" fmla="*/ 10706 w 319147"/>
              <a:gd name="connsiteY17" fmla="*/ 157066 h 319148"/>
              <a:gd name="connsiteX18" fmla="*/ 2 w 319147"/>
              <a:gd name="connsiteY18" fmla="*/ 183614 h 319148"/>
              <a:gd name="connsiteX19" fmla="*/ 11205 w 319147"/>
              <a:gd name="connsiteY19" fmla="*/ 209955 h 319148"/>
              <a:gd name="connsiteX20" fmla="*/ 11465 w 319147"/>
              <a:gd name="connsiteY20" fmla="*/ 210205 h 319148"/>
              <a:gd name="connsiteX21" fmla="*/ 74958 w 319147"/>
              <a:gd name="connsiteY21" fmla="*/ 268989 h 319148"/>
              <a:gd name="connsiteX22" fmla="*/ 132042 w 319147"/>
              <a:gd name="connsiteY22" fmla="*/ 306107 h 319148"/>
              <a:gd name="connsiteX23" fmla="*/ 199016 w 319147"/>
              <a:gd name="connsiteY23" fmla="*/ 319148 h 319148"/>
              <a:gd name="connsiteX24" fmla="*/ 306681 w 319147"/>
              <a:gd name="connsiteY24" fmla="*/ 319148 h 319148"/>
              <a:gd name="connsiteX25" fmla="*/ 319147 w 319147"/>
              <a:gd name="connsiteY25" fmla="*/ 306681 h 319148"/>
              <a:gd name="connsiteX26" fmla="*/ 306681 w 319147"/>
              <a:gd name="connsiteY26" fmla="*/ 294215 h 319148"/>
              <a:gd name="connsiteX27" fmla="*/ 199016 w 319147"/>
              <a:gd name="connsiteY27" fmla="*/ 294215 h 319148"/>
              <a:gd name="connsiteX28" fmla="*/ 92197 w 319147"/>
              <a:gd name="connsiteY28" fmla="*/ 250978 h 319148"/>
              <a:gd name="connsiteX29" fmla="*/ 91995 w 319147"/>
              <a:gd name="connsiteY29" fmla="*/ 250786 h 319148"/>
              <a:gd name="connsiteX30" fmla="*/ 28561 w 319147"/>
              <a:gd name="connsiteY30" fmla="*/ 192051 h 319148"/>
              <a:gd name="connsiteX31" fmla="*/ 24933 w 319147"/>
              <a:gd name="connsiteY31" fmla="*/ 183378 h 319148"/>
              <a:gd name="connsiteX32" fmla="*/ 28502 w 319147"/>
              <a:gd name="connsiteY32" fmla="*/ 174529 h 319148"/>
              <a:gd name="connsiteX33" fmla="*/ 37283 w 319147"/>
              <a:gd name="connsiteY33" fmla="*/ 170794 h 319148"/>
              <a:gd name="connsiteX34" fmla="*/ 37402 w 319147"/>
              <a:gd name="connsiteY34" fmla="*/ 170794 h 319148"/>
              <a:gd name="connsiteX35" fmla="*/ 46131 w 319147"/>
              <a:gd name="connsiteY35" fmla="*/ 174364 h 319148"/>
              <a:gd name="connsiteX36" fmla="*/ 46452 w 319147"/>
              <a:gd name="connsiteY36" fmla="*/ 174668 h 319148"/>
              <a:gd name="connsiteX37" fmla="*/ 118414 w 319147"/>
              <a:gd name="connsiteY37" fmla="*/ 240423 h 319148"/>
              <a:gd name="connsiteX38" fmla="*/ 145860 w 319147"/>
              <a:gd name="connsiteY38" fmla="*/ 252451 h 319148"/>
              <a:gd name="connsiteX39" fmla="*/ 208194 w 319147"/>
              <a:gd name="connsiteY39" fmla="*/ 252451 h 319148"/>
              <a:gd name="connsiteX40" fmla="*/ 220660 w 319147"/>
              <a:gd name="connsiteY40" fmla="*/ 239984 h 319148"/>
              <a:gd name="connsiteX41" fmla="*/ 208194 w 319147"/>
              <a:gd name="connsiteY41" fmla="*/ 227518 h 319148"/>
              <a:gd name="connsiteX42" fmla="*/ 145860 w 319147"/>
              <a:gd name="connsiteY42" fmla="*/ 227518 h 319148"/>
              <a:gd name="connsiteX43" fmla="*/ 138903 w 319147"/>
              <a:gd name="connsiteY43" fmla="*/ 225392 h 319148"/>
              <a:gd name="connsiteX44" fmla="*/ 138684 w 319147"/>
              <a:gd name="connsiteY44" fmla="*/ 225170 h 319148"/>
              <a:gd name="connsiteX45" fmla="*/ 136154 w 319147"/>
              <a:gd name="connsiteY45" fmla="*/ 222860 h 319148"/>
              <a:gd name="connsiteX46" fmla="*/ 133393 w 319147"/>
              <a:gd name="connsiteY46" fmla="*/ 215051 h 319148"/>
              <a:gd name="connsiteX47" fmla="*/ 145860 w 319147"/>
              <a:gd name="connsiteY47" fmla="*/ 202584 h 319148"/>
              <a:gd name="connsiteX48" fmla="*/ 265463 w 319147"/>
              <a:gd name="connsiteY48" fmla="*/ 202584 h 319148"/>
              <a:gd name="connsiteX49" fmla="*/ 294214 w 319147"/>
              <a:gd name="connsiteY49" fmla="*/ 231331 h 319148"/>
              <a:gd name="connsiteX50" fmla="*/ 294214 w 319147"/>
              <a:gd name="connsiteY50" fmla="*/ 244348 h 319148"/>
              <a:gd name="connsiteX51" fmla="*/ 306681 w 319147"/>
              <a:gd name="connsiteY51" fmla="*/ 256814 h 319148"/>
              <a:gd name="connsiteX52" fmla="*/ 137757 w 319147"/>
              <a:gd name="connsiteY52" fmla="*/ 48620 h 319148"/>
              <a:gd name="connsiteX53" fmla="*/ 161443 w 319147"/>
              <a:gd name="connsiteY53" fmla="*/ 24933 h 319148"/>
              <a:gd name="connsiteX54" fmla="*/ 185130 w 319147"/>
              <a:gd name="connsiteY54" fmla="*/ 48620 h 319148"/>
              <a:gd name="connsiteX55" fmla="*/ 185130 w 319147"/>
              <a:gd name="connsiteY55" fmla="*/ 53607 h 319148"/>
              <a:gd name="connsiteX56" fmla="*/ 137757 w 319147"/>
              <a:gd name="connsiteY56" fmla="*/ 53607 h 319148"/>
              <a:gd name="connsiteX57" fmla="*/ 79786 w 319147"/>
              <a:gd name="connsiteY57" fmla="*/ 78540 h 319148"/>
              <a:gd name="connsiteX58" fmla="*/ 112823 w 319147"/>
              <a:gd name="connsiteY58" fmla="*/ 78540 h 319148"/>
              <a:gd name="connsiteX59" fmla="*/ 112823 w 319147"/>
              <a:gd name="connsiteY59" fmla="*/ 91630 h 319148"/>
              <a:gd name="connsiteX60" fmla="*/ 125290 w 319147"/>
              <a:gd name="connsiteY60" fmla="*/ 104097 h 319148"/>
              <a:gd name="connsiteX61" fmla="*/ 137757 w 319147"/>
              <a:gd name="connsiteY61" fmla="*/ 91630 h 319148"/>
              <a:gd name="connsiteX62" fmla="*/ 137757 w 319147"/>
              <a:gd name="connsiteY62" fmla="*/ 78540 h 319148"/>
              <a:gd name="connsiteX63" fmla="*/ 185130 w 319147"/>
              <a:gd name="connsiteY63" fmla="*/ 78540 h 319148"/>
              <a:gd name="connsiteX64" fmla="*/ 185130 w 319147"/>
              <a:gd name="connsiteY64" fmla="*/ 91630 h 319148"/>
              <a:gd name="connsiteX65" fmla="*/ 197597 w 319147"/>
              <a:gd name="connsiteY65" fmla="*/ 104097 h 319148"/>
              <a:gd name="connsiteX66" fmla="*/ 210064 w 319147"/>
              <a:gd name="connsiteY66" fmla="*/ 91630 h 319148"/>
              <a:gd name="connsiteX67" fmla="*/ 210064 w 319147"/>
              <a:gd name="connsiteY67" fmla="*/ 78540 h 319148"/>
              <a:gd name="connsiteX68" fmla="*/ 239360 w 319147"/>
              <a:gd name="connsiteY68" fmla="*/ 78540 h 319148"/>
              <a:gd name="connsiteX69" fmla="*/ 239360 w 319147"/>
              <a:gd name="connsiteY69" fmla="*/ 152717 h 319148"/>
              <a:gd name="connsiteX70" fmla="*/ 214427 w 319147"/>
              <a:gd name="connsiteY70" fmla="*/ 177651 h 319148"/>
              <a:gd name="connsiteX71" fmla="*/ 104720 w 319147"/>
              <a:gd name="connsiteY71" fmla="*/ 177651 h 319148"/>
              <a:gd name="connsiteX72" fmla="*/ 79786 w 319147"/>
              <a:gd name="connsiteY72" fmla="*/ 154587 h 31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19147" h="319148">
                <a:moveTo>
                  <a:pt x="306681" y="256814"/>
                </a:moveTo>
                <a:cubicBezTo>
                  <a:pt x="313567" y="256814"/>
                  <a:pt x="319147" y="251234"/>
                  <a:pt x="319147" y="244348"/>
                </a:cubicBezTo>
                <a:lnTo>
                  <a:pt x="319147" y="231331"/>
                </a:lnTo>
                <a:cubicBezTo>
                  <a:pt x="319147" y="201732"/>
                  <a:pt x="295064" y="177651"/>
                  <a:pt x="265463" y="177651"/>
                </a:cubicBezTo>
                <a:lnTo>
                  <a:pt x="257586" y="177651"/>
                </a:lnTo>
                <a:cubicBezTo>
                  <a:pt x="261842" y="170310"/>
                  <a:pt x="264294" y="161797"/>
                  <a:pt x="264294" y="152717"/>
                </a:cubicBezTo>
                <a:lnTo>
                  <a:pt x="264294" y="66074"/>
                </a:lnTo>
                <a:cubicBezTo>
                  <a:pt x="264294" y="59188"/>
                  <a:pt x="258713" y="53607"/>
                  <a:pt x="251827" y="53607"/>
                </a:cubicBezTo>
                <a:lnTo>
                  <a:pt x="210064" y="53607"/>
                </a:lnTo>
                <a:lnTo>
                  <a:pt x="210064" y="48620"/>
                </a:lnTo>
                <a:cubicBezTo>
                  <a:pt x="210064" y="21809"/>
                  <a:pt x="188252" y="0"/>
                  <a:pt x="161443" y="0"/>
                </a:cubicBezTo>
                <a:cubicBezTo>
                  <a:pt x="134635" y="0"/>
                  <a:pt x="112823" y="21809"/>
                  <a:pt x="112823" y="48620"/>
                </a:cubicBezTo>
                <a:lnTo>
                  <a:pt x="112823" y="53607"/>
                </a:lnTo>
                <a:lnTo>
                  <a:pt x="67320" y="53607"/>
                </a:lnTo>
                <a:cubicBezTo>
                  <a:pt x="60434" y="53607"/>
                  <a:pt x="54853" y="59188"/>
                  <a:pt x="54853" y="66074"/>
                </a:cubicBezTo>
                <a:lnTo>
                  <a:pt x="54853" y="150173"/>
                </a:lnTo>
                <a:cubicBezTo>
                  <a:pt x="49428" y="147302"/>
                  <a:pt x="43345" y="145802"/>
                  <a:pt x="37049" y="145863"/>
                </a:cubicBezTo>
                <a:cubicBezTo>
                  <a:pt x="27058" y="145956"/>
                  <a:pt x="17704" y="149934"/>
                  <a:pt x="10706" y="157066"/>
                </a:cubicBezTo>
                <a:cubicBezTo>
                  <a:pt x="3710" y="164195"/>
                  <a:pt x="-93" y="173623"/>
                  <a:pt x="2" y="183614"/>
                </a:cubicBezTo>
                <a:cubicBezTo>
                  <a:pt x="94" y="193602"/>
                  <a:pt x="4073" y="202957"/>
                  <a:pt x="11205" y="209955"/>
                </a:cubicBezTo>
                <a:cubicBezTo>
                  <a:pt x="11290" y="210040"/>
                  <a:pt x="11378" y="210123"/>
                  <a:pt x="11465" y="210205"/>
                </a:cubicBezTo>
                <a:lnTo>
                  <a:pt x="74958" y="268989"/>
                </a:lnTo>
                <a:cubicBezTo>
                  <a:pt x="91503" y="284984"/>
                  <a:pt x="110710" y="297472"/>
                  <a:pt x="132042" y="306107"/>
                </a:cubicBezTo>
                <a:cubicBezTo>
                  <a:pt x="153420" y="314760"/>
                  <a:pt x="175955" y="319148"/>
                  <a:pt x="199016" y="319148"/>
                </a:cubicBezTo>
                <a:lnTo>
                  <a:pt x="306681" y="319148"/>
                </a:lnTo>
                <a:cubicBezTo>
                  <a:pt x="313567" y="319148"/>
                  <a:pt x="319147" y="313567"/>
                  <a:pt x="319147" y="306681"/>
                </a:cubicBezTo>
                <a:cubicBezTo>
                  <a:pt x="319147" y="299795"/>
                  <a:pt x="313567" y="294215"/>
                  <a:pt x="306681" y="294215"/>
                </a:cubicBezTo>
                <a:lnTo>
                  <a:pt x="199016" y="294215"/>
                </a:lnTo>
                <a:cubicBezTo>
                  <a:pt x="158930" y="294215"/>
                  <a:pt x="120995" y="278860"/>
                  <a:pt x="92197" y="250978"/>
                </a:cubicBezTo>
                <a:cubicBezTo>
                  <a:pt x="92131" y="250912"/>
                  <a:pt x="92063" y="250849"/>
                  <a:pt x="91995" y="250786"/>
                </a:cubicBezTo>
                <a:lnTo>
                  <a:pt x="28561" y="192051"/>
                </a:lnTo>
                <a:cubicBezTo>
                  <a:pt x="26250" y="189730"/>
                  <a:pt x="24964" y="186657"/>
                  <a:pt x="24933" y="183378"/>
                </a:cubicBezTo>
                <a:cubicBezTo>
                  <a:pt x="24901" y="180049"/>
                  <a:pt x="26170" y="176906"/>
                  <a:pt x="28502" y="174529"/>
                </a:cubicBezTo>
                <a:cubicBezTo>
                  <a:pt x="30835" y="172153"/>
                  <a:pt x="33952" y="170826"/>
                  <a:pt x="37283" y="170794"/>
                </a:cubicBezTo>
                <a:lnTo>
                  <a:pt x="37402" y="170794"/>
                </a:lnTo>
                <a:cubicBezTo>
                  <a:pt x="40687" y="170794"/>
                  <a:pt x="43781" y="172058"/>
                  <a:pt x="46131" y="174364"/>
                </a:cubicBezTo>
                <a:cubicBezTo>
                  <a:pt x="46236" y="174466"/>
                  <a:pt x="46343" y="174568"/>
                  <a:pt x="46452" y="174668"/>
                </a:cubicBezTo>
                <a:lnTo>
                  <a:pt x="118414" y="240423"/>
                </a:lnTo>
                <a:cubicBezTo>
                  <a:pt x="125248" y="247813"/>
                  <a:pt x="135022" y="252451"/>
                  <a:pt x="145860" y="252451"/>
                </a:cubicBezTo>
                <a:lnTo>
                  <a:pt x="208194" y="252451"/>
                </a:lnTo>
                <a:cubicBezTo>
                  <a:pt x="215077" y="252451"/>
                  <a:pt x="220660" y="246870"/>
                  <a:pt x="220660" y="239984"/>
                </a:cubicBezTo>
                <a:cubicBezTo>
                  <a:pt x="220660" y="233098"/>
                  <a:pt x="215077" y="227518"/>
                  <a:pt x="208194" y="227518"/>
                </a:cubicBezTo>
                <a:lnTo>
                  <a:pt x="145860" y="227518"/>
                </a:lnTo>
                <a:cubicBezTo>
                  <a:pt x="143286" y="227518"/>
                  <a:pt x="140893" y="226734"/>
                  <a:pt x="138903" y="225392"/>
                </a:cubicBezTo>
                <a:cubicBezTo>
                  <a:pt x="138828" y="225319"/>
                  <a:pt x="138762" y="225241"/>
                  <a:pt x="138684" y="225170"/>
                </a:cubicBezTo>
                <a:lnTo>
                  <a:pt x="136154" y="222860"/>
                </a:lnTo>
                <a:cubicBezTo>
                  <a:pt x="134430" y="220719"/>
                  <a:pt x="133393" y="218007"/>
                  <a:pt x="133393" y="215051"/>
                </a:cubicBezTo>
                <a:cubicBezTo>
                  <a:pt x="133393" y="208177"/>
                  <a:pt x="138986" y="202584"/>
                  <a:pt x="145860" y="202584"/>
                </a:cubicBezTo>
                <a:lnTo>
                  <a:pt x="265463" y="202584"/>
                </a:lnTo>
                <a:cubicBezTo>
                  <a:pt x="281316" y="202584"/>
                  <a:pt x="294214" y="215479"/>
                  <a:pt x="294214" y="231331"/>
                </a:cubicBezTo>
                <a:lnTo>
                  <a:pt x="294214" y="244348"/>
                </a:lnTo>
                <a:cubicBezTo>
                  <a:pt x="294214" y="251234"/>
                  <a:pt x="299795" y="256814"/>
                  <a:pt x="306681" y="256814"/>
                </a:cubicBezTo>
                <a:close/>
                <a:moveTo>
                  <a:pt x="137757" y="48620"/>
                </a:moveTo>
                <a:cubicBezTo>
                  <a:pt x="137757" y="35559"/>
                  <a:pt x="148382" y="24933"/>
                  <a:pt x="161443" y="24933"/>
                </a:cubicBezTo>
                <a:cubicBezTo>
                  <a:pt x="174504" y="24933"/>
                  <a:pt x="185130" y="35559"/>
                  <a:pt x="185130" y="48620"/>
                </a:cubicBezTo>
                <a:lnTo>
                  <a:pt x="185130" y="53607"/>
                </a:lnTo>
                <a:lnTo>
                  <a:pt x="137757" y="53607"/>
                </a:lnTo>
                <a:close/>
                <a:moveTo>
                  <a:pt x="79786" y="78540"/>
                </a:moveTo>
                <a:lnTo>
                  <a:pt x="112823" y="78540"/>
                </a:lnTo>
                <a:lnTo>
                  <a:pt x="112823" y="91630"/>
                </a:lnTo>
                <a:cubicBezTo>
                  <a:pt x="112823" y="98516"/>
                  <a:pt x="118404" y="104097"/>
                  <a:pt x="125290" y="104097"/>
                </a:cubicBezTo>
                <a:cubicBezTo>
                  <a:pt x="132176" y="104097"/>
                  <a:pt x="137757" y="98516"/>
                  <a:pt x="137757" y="91630"/>
                </a:cubicBezTo>
                <a:lnTo>
                  <a:pt x="137757" y="78540"/>
                </a:lnTo>
                <a:lnTo>
                  <a:pt x="185130" y="78540"/>
                </a:lnTo>
                <a:lnTo>
                  <a:pt x="185130" y="91630"/>
                </a:lnTo>
                <a:cubicBezTo>
                  <a:pt x="185130" y="98516"/>
                  <a:pt x="190711" y="104097"/>
                  <a:pt x="197597" y="104097"/>
                </a:cubicBezTo>
                <a:cubicBezTo>
                  <a:pt x="204483" y="104097"/>
                  <a:pt x="210064" y="98516"/>
                  <a:pt x="210064" y="91630"/>
                </a:cubicBezTo>
                <a:lnTo>
                  <a:pt x="210064" y="78540"/>
                </a:lnTo>
                <a:lnTo>
                  <a:pt x="239360" y="78540"/>
                </a:lnTo>
                <a:lnTo>
                  <a:pt x="239360" y="152717"/>
                </a:lnTo>
                <a:cubicBezTo>
                  <a:pt x="239360" y="166465"/>
                  <a:pt x="228174" y="177651"/>
                  <a:pt x="214427" y="177651"/>
                </a:cubicBezTo>
                <a:lnTo>
                  <a:pt x="104720" y="177651"/>
                </a:lnTo>
                <a:cubicBezTo>
                  <a:pt x="90505" y="177651"/>
                  <a:pt x="79786" y="167736"/>
                  <a:pt x="79786" y="154587"/>
                </a:cubicBezTo>
                <a:close/>
              </a:path>
            </a:pathLst>
          </a:custGeom>
          <a:solidFill>
            <a:schemeClr val="bg1"/>
          </a:solidFill>
          <a:ln w="614" cap="flat">
            <a:noFill/>
            <a:prstDash val="solid"/>
            <a:miter/>
          </a:ln>
        </p:spPr>
        <p:txBody>
          <a:bodyPr rtlCol="0" anchor="ctr"/>
          <a:lstStyle/>
          <a:p>
            <a:endParaRPr lang="en-US"/>
          </a:p>
        </p:txBody>
      </p:sp>
      <p:sp>
        <p:nvSpPr>
          <p:cNvPr id="57" name="LeftSub">
            <a:extLst>
              <a:ext uri="{FF2B5EF4-FFF2-40B4-BE49-F238E27FC236}">
                <a16:creationId xmlns:a16="http://schemas.microsoft.com/office/drawing/2014/main" id="{D1CC91E8-FA5A-465A-902C-71E2E4D5BBAC}"/>
              </a:ext>
            </a:extLst>
          </p:cNvPr>
          <p:cNvSpPr txBox="1"/>
          <p:nvPr/>
        </p:nvSpPr>
        <p:spPr>
          <a:xfrm>
            <a:off x="3672969" y="3704148"/>
            <a:ext cx="2057271" cy="2231380"/>
          </a:xfrm>
          <a:prstGeom prst="rect">
            <a:avLst/>
          </a:prstGeom>
          <a:solidFill>
            <a:schemeClr val="tx1">
              <a:lumMod val="65000"/>
              <a:lumOff val="35000"/>
            </a:schemeClr>
          </a:solidFill>
        </p:spPr>
        <p:txBody>
          <a:bodyPr wrap="squar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nSpc>
                <a:spcPct val="100000"/>
              </a:lnSpc>
            </a:pPr>
            <a:endParaRPr lang="en-US" sz="900" dirty="0" smtClean="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00000"/>
              </a:lnSpc>
            </a:pPr>
            <a:r>
              <a:rPr lang="en-US" sz="2400" dirty="0" smtClean="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State Policy</a:t>
            </a:r>
          </a:p>
          <a:p>
            <a:pPr>
              <a:lnSpc>
                <a:spcPct val="100000"/>
              </a:lnSpc>
            </a:pPr>
            <a:endParaRPr lang="en-US" sz="2400" dirty="0" smtClean="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00000"/>
              </a:lnSpc>
            </a:pPr>
            <a:r>
              <a:rPr lang="en-US" sz="2000" dirty="0" smtClean="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Georgia Code of </a:t>
            </a:r>
          </a:p>
          <a:p>
            <a:pPr>
              <a:lnSpc>
                <a:spcPct val="100000"/>
              </a:lnSpc>
            </a:pPr>
            <a:r>
              <a:rPr lang="en-US" sz="2000" dirty="0" smtClean="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Ethics for Educators</a:t>
            </a:r>
          </a:p>
          <a:p>
            <a:pPr>
              <a:lnSpc>
                <a:spcPct val="100000"/>
              </a:lnSpc>
            </a:pPr>
            <a:endParaRPr lang="en-ID" sz="2800"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66" name="Shape">
            <a:extLst>
              <a:ext uri="{FF2B5EF4-FFF2-40B4-BE49-F238E27FC236}">
                <a16:creationId xmlns:a16="http://schemas.microsoft.com/office/drawing/2014/main" id="{E5EEE455-4925-4466-90B2-5FC427D382DF}"/>
              </a:ext>
            </a:extLst>
          </p:cNvPr>
          <p:cNvSpPr>
            <a:spLocks noChangeAspect="1"/>
          </p:cNvSpPr>
          <p:nvPr/>
        </p:nvSpPr>
        <p:spPr>
          <a:xfrm>
            <a:off x="1559082" y="2507249"/>
            <a:ext cx="1045172" cy="104516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88" name="Shape">
            <a:extLst>
              <a:ext uri="{FF2B5EF4-FFF2-40B4-BE49-F238E27FC236}">
                <a16:creationId xmlns:a16="http://schemas.microsoft.com/office/drawing/2014/main" id="{3EAD479A-A0D6-483C-BE5F-5178C11F1BCF}"/>
              </a:ext>
            </a:extLst>
          </p:cNvPr>
          <p:cNvSpPr>
            <a:spLocks noChangeAspect="1"/>
          </p:cNvSpPr>
          <p:nvPr/>
        </p:nvSpPr>
        <p:spPr>
          <a:xfrm>
            <a:off x="1914214" y="2874410"/>
            <a:ext cx="352520" cy="352521"/>
          </a:xfrm>
          <a:custGeom>
            <a:avLst/>
            <a:gdLst>
              <a:gd name="connsiteX0" fmla="*/ 319147 w 319147"/>
              <a:gd name="connsiteY0" fmla="*/ 130901 h 319148"/>
              <a:gd name="connsiteX1" fmla="*/ 302023 w 319147"/>
              <a:gd name="connsiteY1" fmla="*/ 195671 h 319148"/>
              <a:gd name="connsiteX2" fmla="*/ 285017 w 319147"/>
              <a:gd name="connsiteY2" fmla="*/ 200322 h 319148"/>
              <a:gd name="connsiteX3" fmla="*/ 280364 w 319147"/>
              <a:gd name="connsiteY3" fmla="*/ 183317 h 319148"/>
              <a:gd name="connsiteX4" fmla="*/ 294214 w 319147"/>
              <a:gd name="connsiteY4" fmla="*/ 130901 h 319148"/>
              <a:gd name="connsiteX5" fmla="*/ 188247 w 319147"/>
              <a:gd name="connsiteY5" fmla="*/ 24933 h 319148"/>
              <a:gd name="connsiteX6" fmla="*/ 82280 w 319147"/>
              <a:gd name="connsiteY6" fmla="*/ 130901 h 319148"/>
              <a:gd name="connsiteX7" fmla="*/ 188247 w 319147"/>
              <a:gd name="connsiteY7" fmla="*/ 236868 h 319148"/>
              <a:gd name="connsiteX8" fmla="*/ 240106 w 319147"/>
              <a:gd name="connsiteY8" fmla="*/ 223334 h 319148"/>
              <a:gd name="connsiteX9" fmla="*/ 257082 w 319147"/>
              <a:gd name="connsiteY9" fmla="*/ 228090 h 319148"/>
              <a:gd name="connsiteX10" fmla="*/ 252326 w 319147"/>
              <a:gd name="connsiteY10" fmla="*/ 245066 h 319148"/>
              <a:gd name="connsiteX11" fmla="*/ 188247 w 319147"/>
              <a:gd name="connsiteY11" fmla="*/ 261801 h 319148"/>
              <a:gd name="connsiteX12" fmla="*/ 105278 w 319147"/>
              <a:gd name="connsiteY12" fmla="*/ 232071 h 319148"/>
              <a:gd name="connsiteX13" fmla="*/ 21251 w 319147"/>
              <a:gd name="connsiteY13" fmla="*/ 315527 h 319148"/>
              <a:gd name="connsiteX14" fmla="*/ 12466 w 319147"/>
              <a:gd name="connsiteY14" fmla="*/ 319148 h 319148"/>
              <a:gd name="connsiteX15" fmla="*/ 3620 w 319147"/>
              <a:gd name="connsiteY15" fmla="*/ 315466 h 319148"/>
              <a:gd name="connsiteX16" fmla="*/ 3681 w 319147"/>
              <a:gd name="connsiteY16" fmla="*/ 297835 h 319148"/>
              <a:gd name="connsiteX17" fmla="*/ 87595 w 319147"/>
              <a:gd name="connsiteY17" fmla="*/ 214493 h 319148"/>
              <a:gd name="connsiteX18" fmla="*/ 57346 w 319147"/>
              <a:gd name="connsiteY18" fmla="*/ 130901 h 319148"/>
              <a:gd name="connsiteX19" fmla="*/ 188247 w 319147"/>
              <a:gd name="connsiteY19" fmla="*/ 0 h 319148"/>
              <a:gd name="connsiteX20" fmla="*/ 319147 w 319147"/>
              <a:gd name="connsiteY20" fmla="*/ 130901 h 319148"/>
              <a:gd name="connsiteX21" fmla="*/ 234795 w 319147"/>
              <a:gd name="connsiteY21" fmla="*/ 83839 h 319148"/>
              <a:gd name="connsiteX22" fmla="*/ 183341 w 319147"/>
              <a:gd name="connsiteY22" fmla="*/ 156513 h 319148"/>
              <a:gd name="connsiteX23" fmla="*/ 178449 w 319147"/>
              <a:gd name="connsiteY23" fmla="*/ 158934 h 319148"/>
              <a:gd name="connsiteX24" fmla="*/ 173068 w 319147"/>
              <a:gd name="connsiteY24" fmla="*/ 156988 h 319148"/>
              <a:gd name="connsiteX25" fmla="*/ 172880 w 319147"/>
              <a:gd name="connsiteY25" fmla="*/ 156813 h 319148"/>
              <a:gd name="connsiteX26" fmla="*/ 139931 w 319147"/>
              <a:gd name="connsiteY26" fmla="*/ 126717 h 319148"/>
              <a:gd name="connsiteX27" fmla="*/ 122317 w 319147"/>
              <a:gd name="connsiteY27" fmla="*/ 127514 h 319148"/>
              <a:gd name="connsiteX28" fmla="*/ 123116 w 319147"/>
              <a:gd name="connsiteY28" fmla="*/ 145125 h 319148"/>
              <a:gd name="connsiteX29" fmla="*/ 155982 w 319147"/>
              <a:gd name="connsiteY29" fmla="*/ 175145 h 319148"/>
              <a:gd name="connsiteX30" fmla="*/ 177994 w 319147"/>
              <a:gd name="connsiteY30" fmla="*/ 183882 h 319148"/>
              <a:gd name="connsiteX31" fmla="*/ 180107 w 319147"/>
              <a:gd name="connsiteY31" fmla="*/ 183813 h 319148"/>
              <a:gd name="connsiteX32" fmla="*/ 202963 w 319147"/>
              <a:gd name="connsiteY32" fmla="*/ 171909 h 319148"/>
              <a:gd name="connsiteX33" fmla="*/ 203419 w 319147"/>
              <a:gd name="connsiteY33" fmla="*/ 171303 h 319148"/>
              <a:gd name="connsiteX34" fmla="*/ 255146 w 319147"/>
              <a:gd name="connsiteY34" fmla="*/ 98244 h 319148"/>
              <a:gd name="connsiteX35" fmla="*/ 252173 w 319147"/>
              <a:gd name="connsiteY35" fmla="*/ 80866 h 319148"/>
              <a:gd name="connsiteX36" fmla="*/ 234795 w 319147"/>
              <a:gd name="connsiteY36" fmla="*/ 83839 h 31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19147" h="319148">
                <a:moveTo>
                  <a:pt x="319147" y="130901"/>
                </a:moveTo>
                <a:cubicBezTo>
                  <a:pt x="319147" y="153635"/>
                  <a:pt x="313226" y="176032"/>
                  <a:pt x="302023" y="195671"/>
                </a:cubicBezTo>
                <a:cubicBezTo>
                  <a:pt x="298611" y="201652"/>
                  <a:pt x="290998" y="203736"/>
                  <a:pt x="285017" y="200322"/>
                </a:cubicBezTo>
                <a:cubicBezTo>
                  <a:pt x="279037" y="196911"/>
                  <a:pt x="276953" y="189297"/>
                  <a:pt x="280364" y="183317"/>
                </a:cubicBezTo>
                <a:cubicBezTo>
                  <a:pt x="289425" y="167434"/>
                  <a:pt x="294214" y="149308"/>
                  <a:pt x="294214" y="130901"/>
                </a:cubicBezTo>
                <a:cubicBezTo>
                  <a:pt x="294214" y="72470"/>
                  <a:pt x="246677" y="24933"/>
                  <a:pt x="188247" y="24933"/>
                </a:cubicBezTo>
                <a:cubicBezTo>
                  <a:pt x="129816" y="24933"/>
                  <a:pt x="82280" y="72470"/>
                  <a:pt x="82280" y="130901"/>
                </a:cubicBezTo>
                <a:cubicBezTo>
                  <a:pt x="82280" y="189331"/>
                  <a:pt x="129816" y="236868"/>
                  <a:pt x="188247" y="236868"/>
                </a:cubicBezTo>
                <a:cubicBezTo>
                  <a:pt x="206431" y="236868"/>
                  <a:pt x="224364" y="232188"/>
                  <a:pt x="240106" y="223334"/>
                </a:cubicBezTo>
                <a:cubicBezTo>
                  <a:pt x="246108" y="219957"/>
                  <a:pt x="253707" y="222090"/>
                  <a:pt x="257082" y="228090"/>
                </a:cubicBezTo>
                <a:cubicBezTo>
                  <a:pt x="260456" y="234092"/>
                  <a:pt x="258328" y="241691"/>
                  <a:pt x="252326" y="245066"/>
                </a:cubicBezTo>
                <a:cubicBezTo>
                  <a:pt x="232862" y="256016"/>
                  <a:pt x="210704" y="261801"/>
                  <a:pt x="188247" y="261801"/>
                </a:cubicBezTo>
                <a:cubicBezTo>
                  <a:pt x="156783" y="261801"/>
                  <a:pt x="127878" y="250639"/>
                  <a:pt x="105278" y="232071"/>
                </a:cubicBezTo>
                <a:lnTo>
                  <a:pt x="21251" y="315527"/>
                </a:lnTo>
                <a:cubicBezTo>
                  <a:pt x="18819" y="317943"/>
                  <a:pt x="15641" y="319148"/>
                  <a:pt x="12466" y="319148"/>
                </a:cubicBezTo>
                <a:cubicBezTo>
                  <a:pt x="9262" y="319148"/>
                  <a:pt x="6058" y="317921"/>
                  <a:pt x="3620" y="315466"/>
                </a:cubicBezTo>
                <a:cubicBezTo>
                  <a:pt x="-1230" y="310582"/>
                  <a:pt x="-1203" y="302688"/>
                  <a:pt x="3681" y="297835"/>
                </a:cubicBezTo>
                <a:lnTo>
                  <a:pt x="87595" y="214493"/>
                </a:lnTo>
                <a:cubicBezTo>
                  <a:pt x="68715" y="191802"/>
                  <a:pt x="57346" y="162657"/>
                  <a:pt x="57346" y="130901"/>
                </a:cubicBezTo>
                <a:cubicBezTo>
                  <a:pt x="57346" y="58723"/>
                  <a:pt x="116069" y="0"/>
                  <a:pt x="188247" y="0"/>
                </a:cubicBezTo>
                <a:cubicBezTo>
                  <a:pt x="260425" y="0"/>
                  <a:pt x="319147" y="58723"/>
                  <a:pt x="319147" y="130901"/>
                </a:cubicBezTo>
                <a:close/>
                <a:moveTo>
                  <a:pt x="234795" y="83839"/>
                </a:moveTo>
                <a:lnTo>
                  <a:pt x="183341" y="156513"/>
                </a:lnTo>
                <a:cubicBezTo>
                  <a:pt x="181665" y="158442"/>
                  <a:pt x="179574" y="158861"/>
                  <a:pt x="178449" y="158934"/>
                </a:cubicBezTo>
                <a:cubicBezTo>
                  <a:pt x="177285" y="159012"/>
                  <a:pt x="175038" y="158863"/>
                  <a:pt x="173068" y="156988"/>
                </a:cubicBezTo>
                <a:cubicBezTo>
                  <a:pt x="173004" y="156927"/>
                  <a:pt x="172944" y="156869"/>
                  <a:pt x="172880" y="156813"/>
                </a:cubicBezTo>
                <a:lnTo>
                  <a:pt x="139931" y="126717"/>
                </a:lnTo>
                <a:cubicBezTo>
                  <a:pt x="134847" y="122074"/>
                  <a:pt x="126960" y="122430"/>
                  <a:pt x="122317" y="127514"/>
                </a:cubicBezTo>
                <a:cubicBezTo>
                  <a:pt x="117674" y="132598"/>
                  <a:pt x="118032" y="140482"/>
                  <a:pt x="123116" y="145125"/>
                </a:cubicBezTo>
                <a:lnTo>
                  <a:pt x="155982" y="175145"/>
                </a:lnTo>
                <a:cubicBezTo>
                  <a:pt x="161935" y="180760"/>
                  <a:pt x="169851" y="183884"/>
                  <a:pt x="177994" y="183882"/>
                </a:cubicBezTo>
                <a:cubicBezTo>
                  <a:pt x="178697" y="183882"/>
                  <a:pt x="179401" y="183860"/>
                  <a:pt x="180107" y="183813"/>
                </a:cubicBezTo>
                <a:cubicBezTo>
                  <a:pt x="189031" y="183217"/>
                  <a:pt x="197361" y="178878"/>
                  <a:pt x="202963" y="171909"/>
                </a:cubicBezTo>
                <a:cubicBezTo>
                  <a:pt x="203122" y="171712"/>
                  <a:pt x="203275" y="171510"/>
                  <a:pt x="203419" y="171303"/>
                </a:cubicBezTo>
                <a:lnTo>
                  <a:pt x="255146" y="98244"/>
                </a:lnTo>
                <a:cubicBezTo>
                  <a:pt x="259125" y="92626"/>
                  <a:pt x="257793" y="84844"/>
                  <a:pt x="252173" y="80866"/>
                </a:cubicBezTo>
                <a:cubicBezTo>
                  <a:pt x="246553" y="76889"/>
                  <a:pt x="238774" y="78219"/>
                  <a:pt x="234795" y="83839"/>
                </a:cubicBezTo>
                <a:close/>
              </a:path>
            </a:pathLst>
          </a:custGeom>
          <a:solidFill>
            <a:schemeClr val="bg1"/>
          </a:solidFill>
          <a:ln w="614" cap="flat">
            <a:noFill/>
            <a:prstDash val="solid"/>
            <a:miter/>
          </a:ln>
        </p:spPr>
        <p:txBody>
          <a:bodyPr rtlCol="0" anchor="ctr"/>
          <a:lstStyle/>
          <a:p>
            <a:endParaRPr lang="en-US"/>
          </a:p>
        </p:txBody>
      </p:sp>
      <p:sp>
        <p:nvSpPr>
          <p:cNvPr id="65" name="Left Text Body">
            <a:extLst>
              <a:ext uri="{FF2B5EF4-FFF2-40B4-BE49-F238E27FC236}">
                <a16:creationId xmlns:a16="http://schemas.microsoft.com/office/drawing/2014/main" id="{F404D364-CA72-4AC0-9EBE-C3D802D6FC04}"/>
              </a:ext>
            </a:extLst>
          </p:cNvPr>
          <p:cNvSpPr txBox="1"/>
          <p:nvPr/>
        </p:nvSpPr>
        <p:spPr>
          <a:xfrm>
            <a:off x="934721" y="3680244"/>
            <a:ext cx="2167800" cy="2400657"/>
          </a:xfrm>
          <a:prstGeom prst="rect">
            <a:avLst/>
          </a:prstGeom>
          <a:solidFill>
            <a:schemeClr val="tx1">
              <a:lumMod val="65000"/>
              <a:lumOff val="35000"/>
            </a:schemeClr>
          </a:solidFill>
        </p:spPr>
        <p:txBody>
          <a:bodyPr wrap="square" lIns="0" tIns="0" rIns="0" bIns="0" rtlCol="0">
            <a:spAutoFit/>
          </a:bodyPr>
          <a:lstStyle/>
          <a:p>
            <a:pPr algn="ctr">
              <a:lnSpc>
                <a:spcPct val="150000"/>
              </a:lnSpc>
            </a:pPr>
            <a:r>
              <a:rPr lang="en-US" sz="2400" b="1"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Local </a:t>
            </a:r>
            <a:r>
              <a:rPr lang="en-US" sz="2400" b="1" dirty="0" smtClean="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Level </a:t>
            </a:r>
          </a:p>
          <a:p>
            <a:pPr algn="ctr"/>
            <a:endParaRPr lang="en-US" sz="2400" b="1"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gn="ctr"/>
            <a:r>
              <a:rPr lang="en-US" sz="2000" b="1" dirty="0" smtClean="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District </a:t>
            </a:r>
            <a:r>
              <a:rPr lang="en-US" sz="2000" b="1"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or School Guidance and Policy  </a:t>
            </a:r>
            <a:endParaRPr lang="en-ID" sz="2000" b="1"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gn="ctr">
              <a:lnSpc>
                <a:spcPct val="150000"/>
              </a:lnSpc>
            </a:pPr>
            <a:endParaRPr lang="en-US" sz="2400" b="1"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21" name="Up Arrow 20"/>
          <p:cNvSpPr/>
          <p:nvPr/>
        </p:nvSpPr>
        <p:spPr>
          <a:xfrm>
            <a:off x="4259052" y="5553890"/>
            <a:ext cx="790535" cy="1220487"/>
          </a:xfrm>
          <a:prstGeom prst="upArrow">
            <a:avLst/>
          </a:prstGeom>
          <a:solidFill>
            <a:srgbClr val="FFC000">
              <a:alpha val="67000"/>
            </a:srgbClr>
          </a:solidFill>
          <a:ln w="12700" cap="flat" cmpd="sng" algn="ctr">
            <a:solidFill>
              <a:srgbClr val="1D397A">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59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91" grpId="0" animBg="1"/>
      <p:bldP spid="52" grpId="0" animBg="1"/>
      <p:bldP spid="90" grpId="0" animBg="1"/>
      <p:bldP spid="59" grpId="0" animBg="1"/>
      <p:bldP spid="89" grpId="0" animBg="1"/>
      <p:bldP spid="57" grpId="0" animBg="1"/>
      <p:bldP spid="66" grpId="0" animBg="1"/>
      <p:bldP spid="88" grpId="0" animBg="1"/>
      <p:bldP spid="65" grpId="0" animBg="1"/>
      <p:bldP spid="21"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977360" y="405877"/>
            <a:ext cx="10729087" cy="5924206"/>
          </a:xfrm>
          <a:prstGeom prst="rect">
            <a:avLst/>
          </a:prstGeom>
          <a:noFill/>
          <a:ln>
            <a:noFill/>
          </a:ln>
        </p:spPr>
        <p:txBody>
          <a:bodyPr spcFirstLastPara="1" wrap="square" lIns="0" tIns="45700" rIns="0" bIns="45700" anchor="t" anchorCtr="0">
            <a:noAutofit/>
          </a:bodyPr>
          <a:lstStyle/>
          <a:p>
            <a:pPr marL="0" indent="0" defTabSz="457223">
              <a:lnSpc>
                <a:spcPct val="100000"/>
              </a:lnSpc>
              <a:spcBef>
                <a:spcPts val="0"/>
              </a:spcBef>
              <a:buClr>
                <a:srgbClr val="000000"/>
              </a:buClr>
              <a:buSzPts val="2000"/>
              <a:buNone/>
              <a:defRPr/>
            </a:pPr>
            <a:r>
              <a:rPr lang="en-US" sz="4734" b="1" dirty="0">
                <a:solidFill>
                  <a:srgbClr val="002060"/>
                </a:solidFill>
                <a:latin typeface="Footlight MT Light" panose="0204060206030A020304" pitchFamily="18" charset="0"/>
                <a:cs typeface="Arial" panose="020B0604020202020204" pitchFamily="34" charset="0"/>
                <a:sym typeface="Georgia"/>
              </a:rPr>
              <a:t>Filing Complaints</a:t>
            </a:r>
          </a:p>
          <a:p>
            <a:pPr marL="0" indent="0" defTabSz="457223">
              <a:lnSpc>
                <a:spcPct val="100000"/>
              </a:lnSpc>
              <a:spcBef>
                <a:spcPts val="0"/>
              </a:spcBef>
              <a:defRPr/>
            </a:pPr>
            <a:endParaRPr lang="en-US" sz="2600" dirty="0">
              <a:solidFill>
                <a:prstClr val="black">
                  <a:lumMod val="95000"/>
                  <a:lumOff val="5000"/>
                </a:prst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lvl="0" defTabSz="457223">
              <a:lnSpc>
                <a:spcPct val="100000"/>
              </a:lnSpc>
              <a:spcBef>
                <a:spcPts val="0"/>
              </a:spcBef>
              <a:buClr>
                <a:srgbClr val="000000"/>
              </a:buClr>
              <a:buSzPct val="100000"/>
              <a:buFont typeface="Courier New" panose="02070309020205020404" pitchFamily="49" charset="0"/>
              <a:buChar char="o"/>
              <a:defRPr/>
            </a:pP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Any </a:t>
            </a: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Georgia citizen can file an ethics complaint as long as it is signed. </a:t>
            </a:r>
            <a:endPar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031" lvl="1" indent="0" defTabSz="457223">
              <a:lnSpc>
                <a:spcPct val="100000"/>
              </a:lnSpc>
              <a:spcBef>
                <a:spcPts val="0"/>
              </a:spcBef>
              <a:buClr>
                <a:srgbClr val="000000"/>
              </a:buClr>
              <a:buSzPct val="100000"/>
              <a:buNone/>
              <a:defRPr/>
            </a:pP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The General Complaint Form can be found here:  </a:t>
            </a: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hlinkClick r:id="rId3"/>
              </a:rPr>
              <a:t>https</a:t>
            </a: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hlinkClick r:id="rId3"/>
              </a:rPr>
              <a:t>://</a:t>
            </a: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hlinkClick r:id="rId3"/>
              </a:rPr>
              <a:t>www.gapsc.com/Ethics/Downloads/General%20Complaint%20Form_1-17-23.pdf</a:t>
            </a: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endPar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defTabSz="457223">
              <a:lnSpc>
                <a:spcPct val="100000"/>
              </a:lnSpc>
              <a:spcBef>
                <a:spcPts val="0"/>
              </a:spcBef>
              <a:buFont typeface="Courier New" panose="02070309020205020404" pitchFamily="49" charset="0"/>
              <a:buChar char="o"/>
              <a:defRPr/>
            </a:pPr>
            <a:endParaRPr lang="en-US" sz="2600" dirty="0">
              <a:solidFill>
                <a:prstClr val="black">
                  <a:lumMod val="95000"/>
                  <a:lumOff val="5000"/>
                </a:prst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gn="just" defTabSz="457223">
              <a:lnSpc>
                <a:spcPct val="100000"/>
              </a:lnSpc>
              <a:spcBef>
                <a:spcPts val="0"/>
              </a:spcBef>
              <a:buClr>
                <a:srgbClr val="000000"/>
              </a:buClr>
              <a:buSzPct val="100000"/>
              <a:buFont typeface="Courier New" panose="02070309020205020404" pitchFamily="49" charset="0"/>
              <a:buChar char="o"/>
              <a:defRPr/>
            </a:pP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Know </a:t>
            </a: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the protocol of the school district for reporting alleged violations</a:t>
            </a: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t>
            </a:r>
          </a:p>
          <a:p>
            <a:pPr marL="0" indent="0" algn="just" defTabSz="457223">
              <a:lnSpc>
                <a:spcPct val="100000"/>
              </a:lnSpc>
              <a:spcBef>
                <a:spcPts val="0"/>
              </a:spcBef>
              <a:buClr>
                <a:srgbClr val="000000"/>
              </a:buClr>
              <a:buSzPct val="100000"/>
              <a:buNone/>
              <a:defRPr/>
            </a:pP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which </a:t>
            </a: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may be to report the allegation to your immediate supervisor.</a:t>
            </a:r>
          </a:p>
          <a:p>
            <a:pPr algn="just" defTabSz="457223">
              <a:lnSpc>
                <a:spcPct val="100000"/>
              </a:lnSpc>
              <a:spcBef>
                <a:spcPts val="0"/>
              </a:spcBef>
              <a:buClr>
                <a:srgbClr val="000000"/>
              </a:buClr>
              <a:buSzPct val="100000"/>
              <a:buFont typeface="Courier New" panose="02070309020205020404" pitchFamily="49" charset="0"/>
              <a:buChar char="o"/>
              <a:defRPr/>
            </a:pPr>
            <a:endPar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gn="just" defTabSz="457223">
              <a:lnSpc>
                <a:spcPct val="100000"/>
              </a:lnSpc>
              <a:spcBef>
                <a:spcPts val="0"/>
              </a:spcBef>
              <a:buClr>
                <a:srgbClr val="000000"/>
              </a:buClr>
              <a:buSzPct val="100000"/>
              <a:buFont typeface="Courier New" panose="02070309020205020404" pitchFamily="49" charset="0"/>
              <a:buChar char="o"/>
              <a:defRPr/>
            </a:pP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Submit </a:t>
            </a: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in writing, even if a verbal report was made to the employer.</a:t>
            </a:r>
          </a:p>
          <a:p>
            <a:pPr algn="just" defTabSz="457223">
              <a:lnSpc>
                <a:spcPct val="100000"/>
              </a:lnSpc>
              <a:spcBef>
                <a:spcPts val="0"/>
              </a:spcBef>
              <a:buClr>
                <a:srgbClr val="000000"/>
              </a:buClr>
              <a:buSzPct val="100000"/>
              <a:buFont typeface="Courier New" panose="02070309020205020404" pitchFamily="49" charset="0"/>
              <a:buChar char="o"/>
              <a:defRPr/>
            </a:pPr>
            <a:endPar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gn="just" defTabSz="457223">
              <a:lnSpc>
                <a:spcPct val="100000"/>
              </a:lnSpc>
              <a:spcBef>
                <a:spcPts val="0"/>
              </a:spcBef>
              <a:buClr>
                <a:srgbClr val="000000"/>
              </a:buClr>
              <a:buSzPct val="100000"/>
              <a:buFont typeface="Courier New" panose="02070309020205020404" pitchFamily="49" charset="0"/>
              <a:buChar char="o"/>
              <a:defRPr/>
            </a:pP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Non-employees </a:t>
            </a: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should contact the district superintendent’s office </a:t>
            </a: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if</a:t>
            </a:r>
          </a:p>
          <a:p>
            <a:pPr marL="0" indent="0" algn="just" defTabSz="457223">
              <a:lnSpc>
                <a:spcPct val="100000"/>
              </a:lnSpc>
              <a:spcBef>
                <a:spcPts val="0"/>
              </a:spcBef>
              <a:buClr>
                <a:srgbClr val="000000"/>
              </a:buClr>
              <a:buSzPct val="100000"/>
              <a:buNone/>
              <a:defRPr/>
            </a:pP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applicable.</a:t>
            </a:r>
          </a:p>
          <a:p>
            <a:pPr marL="0" indent="0" defTabSz="457223">
              <a:lnSpc>
                <a:spcPct val="100000"/>
              </a:lnSpc>
              <a:spcBef>
                <a:spcPts val="0"/>
              </a:spcBef>
              <a:buNone/>
              <a:defRPr/>
            </a:pPr>
            <a:endParaRPr lang="en-US" sz="2400" dirty="0">
              <a:solidFill>
                <a:prstClr val="black">
                  <a:lumMod val="95000"/>
                  <a:lumOff val="5000"/>
                </a:prstClr>
              </a:solidFill>
            </a:endParaRPr>
          </a:p>
          <a:p>
            <a:pPr marL="0" indent="0" defTabSz="457223">
              <a:lnSpc>
                <a:spcPct val="100000"/>
              </a:lnSpc>
              <a:spcBef>
                <a:spcPts val="0"/>
              </a:spcBef>
              <a:defRPr/>
            </a:pPr>
            <a:endParaRPr lang="en-US" sz="2400" dirty="0">
              <a:solidFill>
                <a:prstClr val="black">
                  <a:lumMod val="95000"/>
                  <a:lumOff val="5000"/>
                </a:prstClr>
              </a:solidFill>
              <a:latin typeface="Trebuchet MS" panose="020B0603020202020204"/>
            </a:endParaRPr>
          </a:p>
          <a:p>
            <a:pPr marL="0" indent="0" defTabSz="457223">
              <a:lnSpc>
                <a:spcPct val="100000"/>
              </a:lnSpc>
              <a:spcBef>
                <a:spcPts val="0"/>
              </a:spcBef>
              <a:defRPr/>
            </a:pPr>
            <a:endParaRPr lang="en-US" sz="2400" dirty="0">
              <a:solidFill>
                <a:prstClr val="black">
                  <a:lumMod val="95000"/>
                  <a:lumOff val="5000"/>
                </a:prstClr>
              </a:solidFill>
              <a:latin typeface="Trebuchet MS" panose="020B0603020202020204"/>
            </a:endParaRPr>
          </a:p>
          <a:p>
            <a:pPr marL="0" indent="0" defTabSz="457223">
              <a:lnSpc>
                <a:spcPct val="100000"/>
              </a:lnSpc>
              <a:spcBef>
                <a:spcPts val="0"/>
              </a:spcBef>
              <a:defRPr/>
            </a:pPr>
            <a:endParaRPr lang="en-US" sz="2400" dirty="0">
              <a:solidFill>
                <a:prstClr val="black">
                  <a:lumMod val="95000"/>
                  <a:lumOff val="5000"/>
                </a:prstClr>
              </a:solidFill>
              <a:latin typeface="Trebuchet MS" panose="020B0603020202020204"/>
            </a:endParaRPr>
          </a:p>
          <a:p>
            <a:pPr marL="0" indent="0" defTabSz="457223">
              <a:lnSpc>
                <a:spcPct val="100000"/>
              </a:lnSpc>
              <a:spcBef>
                <a:spcPts val="0"/>
              </a:spcBef>
              <a:defRPr/>
            </a:pPr>
            <a:endParaRPr lang="en-US" sz="2400" dirty="0">
              <a:solidFill>
                <a:prstClr val="black">
                  <a:lumMod val="95000"/>
                  <a:lumOff val="5000"/>
                </a:prstClr>
              </a:solidFill>
              <a:latin typeface="Calibri" panose="020F0502020204030204" pitchFamily="34" charset="0"/>
              <a:cs typeface="Calibri" panose="020F0502020204030204" pitchFamily="34" charset="0"/>
            </a:endParaRPr>
          </a:p>
          <a:p>
            <a:pPr marL="0" indent="0" defTabSz="457223">
              <a:lnSpc>
                <a:spcPct val="100000"/>
              </a:lnSpc>
              <a:spcBef>
                <a:spcPts val="0"/>
              </a:spcBef>
              <a:defRPr/>
            </a:pPr>
            <a:endParaRPr lang="en-US" sz="2400" dirty="0">
              <a:solidFill>
                <a:prstClr val="black">
                  <a:lumMod val="95000"/>
                  <a:lumOff val="5000"/>
                </a:prstClr>
              </a:solidFill>
              <a:latin typeface="Calibri" panose="020F0502020204030204" pitchFamily="34" charset="0"/>
              <a:cs typeface="Calibri" panose="020F0502020204030204" pitchFamily="34" charset="0"/>
            </a:endParaRPr>
          </a:p>
          <a:p>
            <a:pPr defTabSz="457223">
              <a:defRPr/>
            </a:pPr>
            <a:endParaRPr lang="en-US" sz="2400" dirty="0">
              <a:solidFill>
                <a:prstClr val="black">
                  <a:lumMod val="95000"/>
                  <a:lumOff val="5000"/>
                </a:prstClr>
              </a:solidFill>
              <a:latin typeface="Calibri" panose="020F0502020204030204" pitchFamily="34" charset="0"/>
              <a:cs typeface="Calibri" panose="020F0502020204030204" pitchFamily="34" charset="0"/>
            </a:endParaRPr>
          </a:p>
        </p:txBody>
      </p:sp>
      <p:sp>
        <p:nvSpPr>
          <p:cNvPr id="5" name="Rectangle 4"/>
          <p:cNvSpPr/>
          <p:nvPr/>
        </p:nvSpPr>
        <p:spPr>
          <a:xfrm>
            <a:off x="2553586" y="4543313"/>
            <a:ext cx="6096000" cy="276999"/>
          </a:xfrm>
          <a:prstGeom prst="rect">
            <a:avLst/>
          </a:prstGeom>
        </p:spPr>
        <p:txBody>
          <a:bodyPr>
            <a:spAutoFit/>
          </a:bodyPr>
          <a:lstStyle/>
          <a:p>
            <a:pPr defTabSz="304815">
              <a:defRPr/>
            </a:pPr>
            <a:endParaRPr lang="en-US" sz="1200" dirty="0">
              <a:solidFill>
                <a:srgbClr val="000000"/>
              </a:solidFill>
              <a:latin typeface="Arial"/>
            </a:endParaRPr>
          </a:p>
        </p:txBody>
      </p:sp>
      <p:sp>
        <p:nvSpPr>
          <p:cNvPr id="3" name="Rectangle 2"/>
          <p:cNvSpPr/>
          <p:nvPr/>
        </p:nvSpPr>
        <p:spPr>
          <a:xfrm>
            <a:off x="1829594" y="2305987"/>
            <a:ext cx="6096000" cy="258532"/>
          </a:xfrm>
          <a:prstGeom prst="rect">
            <a:avLst/>
          </a:prstGeom>
        </p:spPr>
        <p:txBody>
          <a:bodyPr>
            <a:spAutoFit/>
          </a:bodyPr>
          <a:lstStyle/>
          <a:p>
            <a:pPr defTabSz="304815">
              <a:lnSpc>
                <a:spcPct val="90000"/>
              </a:lnSpc>
              <a:defRPr/>
            </a:pPr>
            <a:r>
              <a:rPr lang="en-US" sz="1200" b="1" dirty="0">
                <a:solidFill>
                  <a:srgbClr val="000000"/>
                </a:solidFill>
                <a:latin typeface="Calibri" panose="020F0502020204030204" pitchFamily="34" charset="0"/>
                <a:ea typeface="Calibri" panose="020F0502020204030204" pitchFamily="34" charset="0"/>
              </a:rPr>
              <a:t> </a:t>
            </a:r>
            <a:endParaRPr lang="en-US" sz="1067" dirty="0">
              <a:solidFill>
                <a:srgbClr val="000000"/>
              </a:solidFill>
              <a:latin typeface="Arial" panose="020B0604020202020204" pitchFamily="34" charset="0"/>
              <a:ea typeface="Arial" panose="020B0604020202020204" pitchFamily="34" charset="0"/>
            </a:endParaRPr>
          </a:p>
        </p:txBody>
      </p:sp>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bwMode="auto">
          <a:xfrm>
            <a:off x="9119040" y="163562"/>
            <a:ext cx="2672909" cy="1449019"/>
          </a:xfrm>
          <a:prstGeom prst="rect">
            <a:avLst/>
          </a:prstGeom>
          <a:ln>
            <a:noFill/>
          </a:ln>
          <a:scene3d>
            <a:camera prst="orthographicFront"/>
            <a:lightRig rig="threePt" dir="t"/>
          </a:scene3d>
          <a:sp3d>
            <a:bevelT prst="slope"/>
          </a:sp3d>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732299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anim calcmode="lin" valueType="num">
                                      <p:cBhvr additive="base">
                                        <p:cTn id="1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anim calcmode="lin" valueType="num">
                                      <p:cBhvr additive="base">
                                        <p:cTn id="1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anim calcmode="lin" valueType="num">
                                      <p:cBhvr additive="base">
                                        <p:cTn id="2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 calcmode="lin" valueType="num">
                                      <p:cBhvr additive="base">
                                        <p:cTn id="27"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xEl>
                                              <p:pRg st="10" end="10"/>
                                            </p:txEl>
                                          </p:spTgt>
                                        </p:tgtEl>
                                        <p:attrNameLst>
                                          <p:attrName>style.visibility</p:attrName>
                                        </p:attrNameLst>
                                      </p:cBhvr>
                                      <p:to>
                                        <p:strVal val="visible"/>
                                      </p:to>
                                    </p:set>
                                    <p:anim calcmode="lin" valueType="num">
                                      <p:cBhvr additive="base">
                                        <p:cTn id="33"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xEl>
                                              <p:pRg st="11" end="11"/>
                                            </p:txEl>
                                          </p:spTgt>
                                        </p:tgtEl>
                                        <p:attrNameLst>
                                          <p:attrName>style.visibility</p:attrName>
                                        </p:attrNameLst>
                                      </p:cBhvr>
                                      <p:to>
                                        <p:strVal val="visible"/>
                                      </p:to>
                                    </p:set>
                                    <p:anim calcmode="lin" valueType="num">
                                      <p:cBhvr additive="base">
                                        <p:cTn id="37"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964643" y="1"/>
            <a:ext cx="10501192" cy="5350943"/>
          </a:xfrm>
          <a:prstGeom prst="rect">
            <a:avLst/>
          </a:prstGeom>
          <a:noFill/>
          <a:ln>
            <a:noFill/>
          </a:ln>
        </p:spPr>
        <p:txBody>
          <a:bodyPr spcFirstLastPara="1" wrap="square" lIns="0" tIns="45700" rIns="0" bIns="45700" anchor="t" anchorCtr="0">
            <a:noAutofit/>
          </a:bodyPr>
          <a:lstStyle/>
          <a:p>
            <a:pPr marL="0" indent="0" defTabSz="457223">
              <a:lnSpc>
                <a:spcPct val="100000"/>
              </a:lnSpc>
              <a:spcBef>
                <a:spcPts val="0"/>
              </a:spcBef>
              <a:buClr>
                <a:srgbClr val="000000"/>
              </a:buClr>
              <a:buSzPts val="2000"/>
              <a:buNone/>
              <a:defRPr/>
            </a:pPr>
            <a:r>
              <a:rPr lang="en-US" sz="4734" b="1" dirty="0">
                <a:solidFill>
                  <a:srgbClr val="002060"/>
                </a:solidFill>
                <a:latin typeface="Footlight MT Light" panose="0204060206030A020304" pitchFamily="18" charset="0"/>
                <a:cs typeface="Arial" panose="020B0604020202020204" pitchFamily="34" charset="0"/>
                <a:sym typeface="Georgia"/>
              </a:rPr>
              <a:t>Potential Sanctions</a:t>
            </a:r>
          </a:p>
          <a:p>
            <a:pPr marL="0" indent="0" defTabSz="457223">
              <a:lnSpc>
                <a:spcPct val="100000"/>
              </a:lnSpc>
              <a:spcBef>
                <a:spcPts val="0"/>
              </a:spcBef>
              <a:defRPr/>
            </a:pPr>
            <a:endParaRPr lang="en-US" sz="2400" dirty="0">
              <a:solidFill>
                <a:srgbClr val="000000"/>
              </a:solidFill>
              <a:latin typeface="Calibri" panose="020F0502020204030204" pitchFamily="34" charset="0"/>
              <a:cs typeface="Calibri" panose="020F0502020204030204" pitchFamily="34" charset="0"/>
            </a:endParaRPr>
          </a:p>
          <a:p>
            <a:pPr algn="just" defTabSz="457223">
              <a:lnSpc>
                <a:spcPct val="100000"/>
              </a:lnSpc>
              <a:spcBef>
                <a:spcPts val="0"/>
              </a:spcBef>
              <a:buClr>
                <a:srgbClr val="000000"/>
              </a:buClr>
              <a:buSzPct val="100000"/>
              <a:buFont typeface="Courier New" panose="02070309020205020404" pitchFamily="49" charset="0"/>
              <a:buChar char="o"/>
              <a:defRPr/>
            </a:pPr>
            <a:r>
              <a:rPr lang="en-US"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Warning</a:t>
            </a:r>
            <a:endPar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gn="just" defTabSz="457223">
              <a:lnSpc>
                <a:spcPct val="100000"/>
              </a:lnSpc>
              <a:spcBef>
                <a:spcPts val="0"/>
              </a:spcBef>
              <a:buClr>
                <a:srgbClr val="000000"/>
              </a:buClr>
              <a:buSzPct val="100000"/>
              <a:buFont typeface="Courier New" panose="02070309020205020404" pitchFamily="49" charset="0"/>
              <a:buChar char="o"/>
              <a:defRPr/>
            </a:pPr>
            <a:endPar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gn="just" defTabSz="457223">
              <a:lnSpc>
                <a:spcPct val="100000"/>
              </a:lnSpc>
              <a:spcBef>
                <a:spcPts val="0"/>
              </a:spcBef>
              <a:buClr>
                <a:srgbClr val="000000"/>
              </a:buClr>
              <a:buSzPct val="100000"/>
              <a:buFont typeface="Courier New" panose="02070309020205020404" pitchFamily="49" charset="0"/>
              <a:buChar char="o"/>
              <a:defRPr/>
            </a:pPr>
            <a:r>
              <a:rPr lang="en-US"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Reprimand</a:t>
            </a:r>
            <a:endPar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gn="just" defTabSz="457223">
              <a:lnSpc>
                <a:spcPct val="100000"/>
              </a:lnSpc>
              <a:spcBef>
                <a:spcPts val="0"/>
              </a:spcBef>
              <a:buClr>
                <a:srgbClr val="000000"/>
              </a:buClr>
              <a:buSzPct val="100000"/>
              <a:buFont typeface="Courier New" panose="02070309020205020404" pitchFamily="49" charset="0"/>
              <a:buChar char="o"/>
              <a:defRPr/>
            </a:pPr>
            <a:endPar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gn="just" defTabSz="457223">
              <a:lnSpc>
                <a:spcPct val="100000"/>
              </a:lnSpc>
              <a:spcBef>
                <a:spcPts val="0"/>
              </a:spcBef>
              <a:buClr>
                <a:srgbClr val="000000"/>
              </a:buClr>
              <a:buSzPct val="100000"/>
              <a:buFont typeface="Courier New" panose="02070309020205020404" pitchFamily="49" charset="0"/>
              <a:buChar char="o"/>
              <a:defRPr/>
            </a:pPr>
            <a:r>
              <a:rPr lang="en-US"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Suspension-1 </a:t>
            </a:r>
            <a:r>
              <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day to 3 years</a:t>
            </a:r>
          </a:p>
          <a:p>
            <a:pPr algn="just" defTabSz="457223">
              <a:lnSpc>
                <a:spcPct val="100000"/>
              </a:lnSpc>
              <a:spcBef>
                <a:spcPts val="0"/>
              </a:spcBef>
              <a:buClr>
                <a:srgbClr val="000000"/>
              </a:buClr>
              <a:buSzPct val="100000"/>
              <a:buFont typeface="Courier New" panose="02070309020205020404" pitchFamily="49" charset="0"/>
              <a:buChar char="o"/>
              <a:defRPr/>
            </a:pPr>
            <a:endPar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gn="just" defTabSz="457223">
              <a:lnSpc>
                <a:spcPct val="100000"/>
              </a:lnSpc>
              <a:spcBef>
                <a:spcPts val="0"/>
              </a:spcBef>
              <a:buClr>
                <a:srgbClr val="000000"/>
              </a:buClr>
              <a:buSzPct val="100000"/>
              <a:buFont typeface="Courier New" panose="02070309020205020404" pitchFamily="49" charset="0"/>
              <a:buChar char="o"/>
              <a:defRPr/>
            </a:pPr>
            <a:r>
              <a:rPr lang="en-US"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Revocation</a:t>
            </a:r>
            <a:endPar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gn="just" defTabSz="457223">
              <a:lnSpc>
                <a:spcPct val="100000"/>
              </a:lnSpc>
              <a:spcBef>
                <a:spcPts val="0"/>
              </a:spcBef>
              <a:buClr>
                <a:srgbClr val="000000"/>
              </a:buClr>
              <a:buSzPct val="100000"/>
              <a:buFont typeface="Courier New" panose="02070309020205020404" pitchFamily="49" charset="0"/>
              <a:buChar char="o"/>
              <a:defRPr/>
            </a:pPr>
            <a:endPar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gn="just" defTabSz="457223">
              <a:lnSpc>
                <a:spcPct val="100000"/>
              </a:lnSpc>
              <a:spcBef>
                <a:spcPts val="0"/>
              </a:spcBef>
              <a:buClr>
                <a:srgbClr val="000000"/>
              </a:buClr>
              <a:buSzPct val="100000"/>
              <a:buFont typeface="Courier New" panose="02070309020205020404" pitchFamily="49" charset="0"/>
              <a:buChar char="o"/>
              <a:defRPr/>
            </a:pPr>
            <a:r>
              <a:rPr lang="en-US"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Denial</a:t>
            </a:r>
            <a:endPar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gn="just" defTabSz="457223">
              <a:lnSpc>
                <a:spcPct val="100000"/>
              </a:lnSpc>
              <a:spcBef>
                <a:spcPts val="0"/>
              </a:spcBef>
              <a:buClr>
                <a:srgbClr val="000000"/>
              </a:buClr>
              <a:buSzPct val="100000"/>
              <a:buFont typeface="Courier New" panose="02070309020205020404" pitchFamily="49" charset="0"/>
              <a:buChar char="o"/>
              <a:defRPr/>
            </a:pPr>
            <a:endPar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gn="just" defTabSz="457223">
              <a:lnSpc>
                <a:spcPct val="100000"/>
              </a:lnSpc>
              <a:spcBef>
                <a:spcPts val="0"/>
              </a:spcBef>
              <a:buClr>
                <a:srgbClr val="000000"/>
              </a:buClr>
              <a:buSzPct val="100000"/>
              <a:buFont typeface="Courier New" panose="02070309020205020404" pitchFamily="49" charset="0"/>
              <a:buChar char="o"/>
              <a:defRPr/>
            </a:pPr>
            <a:r>
              <a:rPr lang="en-US"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Sanctions </a:t>
            </a:r>
            <a:r>
              <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are permanent and remain on the certificate</a:t>
            </a:r>
          </a:p>
          <a:p>
            <a:pPr algn="just" defTabSz="457223">
              <a:lnSpc>
                <a:spcPct val="100000"/>
              </a:lnSpc>
              <a:spcBef>
                <a:spcPts val="0"/>
              </a:spcBef>
              <a:buClr>
                <a:srgbClr val="000000"/>
              </a:buClr>
              <a:buSzPct val="100000"/>
              <a:buFont typeface="Courier New" panose="02070309020205020404" pitchFamily="49" charset="0"/>
              <a:buChar char="o"/>
              <a:defRPr/>
            </a:pPr>
            <a:endPar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gn="just" defTabSz="457223">
              <a:lnSpc>
                <a:spcPct val="100000"/>
              </a:lnSpc>
              <a:spcBef>
                <a:spcPts val="0"/>
              </a:spcBef>
              <a:buClr>
                <a:srgbClr val="000000"/>
              </a:buClr>
              <a:buSzPct val="100000"/>
              <a:buFont typeface="Courier New" panose="02070309020205020404" pitchFamily="49" charset="0"/>
              <a:buChar char="o"/>
              <a:defRPr/>
            </a:pPr>
            <a:r>
              <a:rPr lang="en-US"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Suspensions </a:t>
            </a:r>
            <a:r>
              <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and higher are reported to national database </a:t>
            </a:r>
          </a:p>
        </p:txBody>
      </p:sp>
      <p:sp>
        <p:nvSpPr>
          <p:cNvPr id="5" name="Rectangle 4"/>
          <p:cNvSpPr/>
          <p:nvPr/>
        </p:nvSpPr>
        <p:spPr>
          <a:xfrm>
            <a:off x="2553586" y="4543313"/>
            <a:ext cx="6096000" cy="276999"/>
          </a:xfrm>
          <a:prstGeom prst="rect">
            <a:avLst/>
          </a:prstGeom>
        </p:spPr>
        <p:txBody>
          <a:bodyPr>
            <a:spAutoFit/>
          </a:bodyPr>
          <a:lstStyle/>
          <a:p>
            <a:pPr defTabSz="304815">
              <a:defRPr/>
            </a:pPr>
            <a:endParaRPr lang="en-US" sz="1200" dirty="0">
              <a:solidFill>
                <a:srgbClr val="000000"/>
              </a:solidFill>
              <a:latin typeface="Arial"/>
            </a:endParaRPr>
          </a:p>
        </p:txBody>
      </p:sp>
      <p:sp>
        <p:nvSpPr>
          <p:cNvPr id="3" name="Rectangle 2"/>
          <p:cNvSpPr/>
          <p:nvPr/>
        </p:nvSpPr>
        <p:spPr>
          <a:xfrm>
            <a:off x="1829594" y="2305987"/>
            <a:ext cx="6096000" cy="258532"/>
          </a:xfrm>
          <a:prstGeom prst="rect">
            <a:avLst/>
          </a:prstGeom>
        </p:spPr>
        <p:txBody>
          <a:bodyPr>
            <a:spAutoFit/>
          </a:bodyPr>
          <a:lstStyle/>
          <a:p>
            <a:pPr defTabSz="304815">
              <a:lnSpc>
                <a:spcPct val="90000"/>
              </a:lnSpc>
              <a:defRPr/>
            </a:pPr>
            <a:r>
              <a:rPr lang="en-US" sz="1200" b="1" dirty="0">
                <a:solidFill>
                  <a:srgbClr val="000000"/>
                </a:solidFill>
                <a:latin typeface="Calibri" panose="020F0502020204030204" pitchFamily="34" charset="0"/>
                <a:ea typeface="Calibri" panose="020F0502020204030204" pitchFamily="34" charset="0"/>
              </a:rPr>
              <a:t> </a:t>
            </a:r>
            <a:endParaRPr lang="en-US" sz="1067" dirty="0">
              <a:solidFill>
                <a:srgbClr val="000000"/>
              </a:solidFill>
              <a:latin typeface="Arial" panose="020B0604020202020204" pitchFamily="34" charset="0"/>
              <a:ea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2502" y="2921266"/>
            <a:ext cx="3883526" cy="191846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9104" y="394134"/>
            <a:ext cx="3197901" cy="2133000"/>
          </a:xfrm>
          <a:prstGeom prst="rect">
            <a:avLst/>
          </a:prstGeom>
        </p:spPr>
      </p:pic>
      <p:sp>
        <p:nvSpPr>
          <p:cNvPr id="8" name="Rectangle 7">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496925922"/>
      </p:ext>
    </p:extLst>
  </p:cSld>
  <p:clrMapOvr>
    <a:masterClrMapping/>
  </p:clrMapOvr>
  <p:transition spd="slow">
    <p:push dir="u"/>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8210" y="-297"/>
            <a:ext cx="10395378" cy="6858594"/>
          </a:xfrm>
          <a:prstGeom prst="rect">
            <a:avLst/>
          </a:prstGeom>
        </p:spPr>
      </p:pic>
      <p:sp>
        <p:nvSpPr>
          <p:cNvPr id="4" name="Oval 3">
            <a:extLst>
              <a:ext uri="{FF2B5EF4-FFF2-40B4-BE49-F238E27FC236}">
                <a16:creationId xmlns:a16="http://schemas.microsoft.com/office/drawing/2014/main" id="{BBACE386-5135-45D2-9E90-D12A39ACA462}"/>
              </a:ext>
            </a:extLst>
          </p:cNvPr>
          <p:cNvSpPr/>
          <p:nvPr/>
        </p:nvSpPr>
        <p:spPr>
          <a:xfrm>
            <a:off x="2793776" y="2228880"/>
            <a:ext cx="2625192" cy="25338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id-ID" sz="1013">
              <a:solidFill>
                <a:srgbClr val="FFFFFF"/>
              </a:solidFill>
              <a:latin typeface="Roboto"/>
            </a:endParaRPr>
          </a:p>
        </p:txBody>
      </p:sp>
      <p:sp>
        <p:nvSpPr>
          <p:cNvPr id="30" name="Freeform 24">
            <a:extLst>
              <a:ext uri="{FF2B5EF4-FFF2-40B4-BE49-F238E27FC236}">
                <a16:creationId xmlns:a16="http://schemas.microsoft.com/office/drawing/2014/main" id="{79BD663D-7474-4087-8A5B-CC53057993B1}"/>
              </a:ext>
            </a:extLst>
          </p:cNvPr>
          <p:cNvSpPr/>
          <p:nvPr/>
        </p:nvSpPr>
        <p:spPr>
          <a:xfrm>
            <a:off x="3879786" y="0"/>
            <a:ext cx="6813946" cy="6858000"/>
          </a:xfrm>
          <a:custGeom>
            <a:avLst/>
            <a:gdLst>
              <a:gd name="connsiteX0" fmla="*/ 872050 w 7611077"/>
              <a:gd name="connsiteY0" fmla="*/ 4992403 h 6858000"/>
              <a:gd name="connsiteX1" fmla="*/ 914923 w 7611077"/>
              <a:gd name="connsiteY1" fmla="*/ 5291539 h 6858000"/>
              <a:gd name="connsiteX2" fmla="*/ 1068117 w 7611077"/>
              <a:gd name="connsiteY2" fmla="*/ 6360383 h 6858000"/>
              <a:gd name="connsiteX3" fmla="*/ 1139438 w 7611077"/>
              <a:gd name="connsiteY3" fmla="*/ 6858000 h 6858000"/>
              <a:gd name="connsiteX4" fmla="*/ 942770 w 7611077"/>
              <a:gd name="connsiteY4" fmla="*/ 6858000 h 6858000"/>
              <a:gd name="connsiteX5" fmla="*/ 768761 w 7611077"/>
              <a:gd name="connsiteY5" fmla="*/ 5592193 h 6858000"/>
              <a:gd name="connsiteX6" fmla="*/ 739642 w 7611077"/>
              <a:gd name="connsiteY6" fmla="*/ 5380395 h 6858000"/>
              <a:gd name="connsiteX7" fmla="*/ 839556 w 7611077"/>
              <a:gd name="connsiteY7" fmla="*/ 5025850 h 6858000"/>
              <a:gd name="connsiteX8" fmla="*/ 0 w 7611077"/>
              <a:gd name="connsiteY8" fmla="*/ 0 h 6858000"/>
              <a:gd name="connsiteX9" fmla="*/ 7611077 w 7611077"/>
              <a:gd name="connsiteY9" fmla="*/ 0 h 6858000"/>
              <a:gd name="connsiteX10" fmla="*/ 7611077 w 7611077"/>
              <a:gd name="connsiteY10" fmla="*/ 6858000 h 6858000"/>
              <a:gd name="connsiteX11" fmla="*/ 1139439 w 7611077"/>
              <a:gd name="connsiteY11" fmla="*/ 6858000 h 6858000"/>
              <a:gd name="connsiteX12" fmla="*/ 1068119 w 7611077"/>
              <a:gd name="connsiteY12" fmla="*/ 6360385 h 6858000"/>
              <a:gd name="connsiteX13" fmla="*/ 914924 w 7611077"/>
              <a:gd name="connsiteY13" fmla="*/ 5291541 h 6858000"/>
              <a:gd name="connsiteX14" fmla="*/ 872051 w 7611077"/>
              <a:gd name="connsiteY14" fmla="*/ 4992405 h 6858000"/>
              <a:gd name="connsiteX15" fmla="*/ 891923 w 7611077"/>
              <a:gd name="connsiteY15" fmla="*/ 4971950 h 6858000"/>
              <a:gd name="connsiteX16" fmla="*/ 1023075 w 7611077"/>
              <a:gd name="connsiteY16" fmla="*/ 4892451 h 6858000"/>
              <a:gd name="connsiteX17" fmla="*/ 1930905 w 7611077"/>
              <a:gd name="connsiteY17" fmla="*/ 3337248 h 6858000"/>
              <a:gd name="connsiteX18" fmla="*/ 637092 w 7611077"/>
              <a:gd name="connsiteY18" fmla="*/ 2084704 h 6858000"/>
              <a:gd name="connsiteX19" fmla="*/ 489353 w 7611077"/>
              <a:gd name="connsiteY19" fmla="*/ 2043544 h 6858000"/>
              <a:gd name="connsiteX20" fmla="*/ 445769 w 7611077"/>
              <a:gd name="connsiteY20" fmla="*/ 2018203 h 6858000"/>
              <a:gd name="connsiteX21" fmla="*/ 397655 w 7611077"/>
              <a:gd name="connsiteY21" fmla="*/ 1682515 h 6858000"/>
              <a:gd name="connsiteX22" fmla="*/ 191713 w 7611077"/>
              <a:gd name="connsiteY22" fmla="*/ 245644 h 6858000"/>
              <a:gd name="connsiteX23" fmla="*/ 190291 w 7611077"/>
              <a:gd name="connsiteY23" fmla="*/ 235726 h 6858000"/>
              <a:gd name="connsiteX24" fmla="*/ 190290 w 7611077"/>
              <a:gd name="connsiteY24" fmla="*/ 235726 h 6858000"/>
              <a:gd name="connsiteX25" fmla="*/ 191713 w 7611077"/>
              <a:gd name="connsiteY25" fmla="*/ 245644 h 6858000"/>
              <a:gd name="connsiteX26" fmla="*/ 397654 w 7611077"/>
              <a:gd name="connsiteY26" fmla="*/ 1682515 h 6858000"/>
              <a:gd name="connsiteX27" fmla="*/ 445769 w 7611077"/>
              <a:gd name="connsiteY27" fmla="*/ 2018203 h 6858000"/>
              <a:gd name="connsiteX28" fmla="*/ 424387 w 7611077"/>
              <a:gd name="connsiteY28" fmla="*/ 2005771 h 6858000"/>
              <a:gd name="connsiteX29" fmla="*/ 232508 w 7611077"/>
              <a:gd name="connsiteY29" fmla="*/ 1691339 h 6858000"/>
              <a:gd name="connsiteX30" fmla="*/ 203392 w 7611077"/>
              <a:gd name="connsiteY30" fmla="*/ 14795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11077" h="6858000">
                <a:moveTo>
                  <a:pt x="872050" y="4992403"/>
                </a:moveTo>
                <a:lnTo>
                  <a:pt x="914923" y="5291539"/>
                </a:lnTo>
                <a:cubicBezTo>
                  <a:pt x="964324" y="5636204"/>
                  <a:pt x="1015370" y="5992357"/>
                  <a:pt x="1068117" y="6360383"/>
                </a:cubicBezTo>
                <a:lnTo>
                  <a:pt x="1139438" y="6858000"/>
                </a:lnTo>
                <a:lnTo>
                  <a:pt x="942770" y="6858000"/>
                </a:lnTo>
                <a:lnTo>
                  <a:pt x="768761" y="5592193"/>
                </a:lnTo>
                <a:lnTo>
                  <a:pt x="739642" y="5380395"/>
                </a:lnTo>
                <a:cubicBezTo>
                  <a:pt x="721768" y="5250370"/>
                  <a:pt x="760244" y="5122376"/>
                  <a:pt x="839556" y="5025850"/>
                </a:cubicBezTo>
                <a:close/>
                <a:moveTo>
                  <a:pt x="0" y="0"/>
                </a:moveTo>
                <a:lnTo>
                  <a:pt x="7611077" y="0"/>
                </a:lnTo>
                <a:lnTo>
                  <a:pt x="7611077" y="6858000"/>
                </a:lnTo>
                <a:lnTo>
                  <a:pt x="1139439" y="6858000"/>
                </a:lnTo>
                <a:lnTo>
                  <a:pt x="1068119" y="6360385"/>
                </a:lnTo>
                <a:cubicBezTo>
                  <a:pt x="1015371" y="5992360"/>
                  <a:pt x="964325" y="5636206"/>
                  <a:pt x="914924" y="5291541"/>
                </a:cubicBezTo>
                <a:lnTo>
                  <a:pt x="872051" y="4992405"/>
                </a:lnTo>
                <a:lnTo>
                  <a:pt x="891923" y="4971950"/>
                </a:lnTo>
                <a:cubicBezTo>
                  <a:pt x="929933" y="4938846"/>
                  <a:pt x="973982" y="4911718"/>
                  <a:pt x="1023075" y="4892451"/>
                </a:cubicBezTo>
                <a:cubicBezTo>
                  <a:pt x="1634222" y="4651543"/>
                  <a:pt x="2024360" y="4017070"/>
                  <a:pt x="1930905" y="3337248"/>
                </a:cubicBezTo>
                <a:cubicBezTo>
                  <a:pt x="1837450" y="2657426"/>
                  <a:pt x="1290577" y="2151763"/>
                  <a:pt x="637092" y="2084704"/>
                </a:cubicBezTo>
                <a:cubicBezTo>
                  <a:pt x="584622" y="2079399"/>
                  <a:pt x="534888" y="2065164"/>
                  <a:pt x="489353" y="2043544"/>
                </a:cubicBezTo>
                <a:lnTo>
                  <a:pt x="445769" y="2018203"/>
                </a:lnTo>
                <a:lnTo>
                  <a:pt x="397655" y="1682515"/>
                </a:lnTo>
                <a:cubicBezTo>
                  <a:pt x="323446" y="1164751"/>
                  <a:pt x="254945" y="686816"/>
                  <a:pt x="191713" y="245644"/>
                </a:cubicBezTo>
                <a:lnTo>
                  <a:pt x="190291" y="235726"/>
                </a:lnTo>
                <a:lnTo>
                  <a:pt x="190290" y="235726"/>
                </a:lnTo>
                <a:lnTo>
                  <a:pt x="191713" y="245644"/>
                </a:lnTo>
                <a:cubicBezTo>
                  <a:pt x="254945" y="686816"/>
                  <a:pt x="323444" y="1164751"/>
                  <a:pt x="397654" y="1682515"/>
                </a:cubicBezTo>
                <a:lnTo>
                  <a:pt x="445769" y="2018203"/>
                </a:lnTo>
                <a:lnTo>
                  <a:pt x="424387" y="2005771"/>
                </a:lnTo>
                <a:cubicBezTo>
                  <a:pt x="321970" y="1934228"/>
                  <a:pt x="250382" y="1821365"/>
                  <a:pt x="232508" y="1691339"/>
                </a:cubicBezTo>
                <a:lnTo>
                  <a:pt x="203392" y="1479540"/>
                </a:lnTo>
                <a:close/>
              </a:path>
            </a:pathLst>
          </a:custGeom>
          <a:solidFill>
            <a:schemeClr val="tx2">
              <a:lumMod val="60000"/>
              <a:lumOff val="40000"/>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anchor="ctr"/>
          <a:lstStyle/>
          <a:p>
            <a:pPr algn="ctr" defTabSz="342900">
              <a:defRPr/>
            </a:pPr>
            <a:endParaRPr lang="en-US" sz="1050" dirty="0">
              <a:solidFill>
                <a:srgbClr val="FFC000"/>
              </a:solidFill>
              <a:latin typeface="Georgia" panose="02040502050405020303" pitchFamily="18" charset="0"/>
            </a:endParaRPr>
          </a:p>
        </p:txBody>
      </p:sp>
      <p:pic>
        <p:nvPicPr>
          <p:cNvPr id="3" name="Picture 2"/>
          <p:cNvPicPr>
            <a:picLocks noChangeAspect="1"/>
          </p:cNvPicPr>
          <p:nvPr/>
        </p:nvPicPr>
        <p:blipFill>
          <a:blip r:embed="rId3"/>
          <a:stretch>
            <a:fillRect/>
          </a:stretch>
        </p:blipFill>
        <p:spPr>
          <a:xfrm>
            <a:off x="2568873" y="2343166"/>
            <a:ext cx="2627604" cy="2530059"/>
          </a:xfrm>
          <a:prstGeom prst="rect">
            <a:avLst/>
          </a:prstGeom>
        </p:spPr>
      </p:pic>
      <p:pic>
        <p:nvPicPr>
          <p:cNvPr id="13" name="Picture 6"/>
          <p:cNvPicPr>
            <a:picLocks noChangeAspect="1" noChangeArrowheads="1"/>
          </p:cNvPicPr>
          <p:nvPr/>
        </p:nvPicPr>
        <p:blipFill>
          <a:blip r:embed="rId4"/>
          <a:srcRect/>
          <a:stretch>
            <a:fillRect/>
          </a:stretch>
        </p:blipFill>
        <p:spPr bwMode="auto">
          <a:xfrm>
            <a:off x="3247502" y="2666834"/>
            <a:ext cx="1214693" cy="1988336"/>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872694" y="1363287"/>
            <a:ext cx="5208171" cy="4401205"/>
          </a:xfrm>
          <a:prstGeom prst="rect">
            <a:avLst/>
          </a:prstGeom>
          <a:noFill/>
        </p:spPr>
        <p:txBody>
          <a:bodyPr wrap="square" lIns="0" tIns="0" rIns="0" bIns="0" rtlCol="0">
            <a:spAutoFit/>
          </a:bodyPr>
          <a:lstStyle/>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nSpc>
                <a:spcPct val="150000"/>
              </a:lnSpc>
            </a:pPr>
            <a:r>
              <a:rPr lang="en-US" sz="3200" b="1" dirty="0" smtClean="0">
                <a:solidFill>
                  <a:srgbClr val="002060"/>
                </a:solidFill>
                <a:latin typeface="Footlight MT Light" panose="0204060206030A020304" pitchFamily="18" charset="0"/>
              </a:rPr>
              <a:t>Reminders and Resources</a:t>
            </a: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rPr>
              <a:t> </a:t>
            </a:r>
          </a:p>
        </p:txBody>
      </p:sp>
    </p:spTree>
    <p:extLst>
      <p:ext uri="{BB962C8B-B14F-4D97-AF65-F5344CB8AC3E}">
        <p14:creationId xmlns:p14="http://schemas.microsoft.com/office/powerpoint/2010/main" val="3830190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764" r="4764"/>
          <a:stretch>
            <a:fillRect/>
          </a:stretch>
        </p:blipFill>
        <p:spPr>
          <a:xfrm>
            <a:off x="8132763" y="3709988"/>
            <a:ext cx="2954337" cy="2214562"/>
          </a:xfrm>
        </p:spPr>
      </p:pic>
      <p:pic>
        <p:nvPicPr>
          <p:cNvPr id="37" name="Mockup">
            <a:extLst>
              <a:ext uri="{FF2B5EF4-FFF2-40B4-BE49-F238E27FC236}">
                <a16:creationId xmlns:a16="http://schemas.microsoft.com/office/drawing/2014/main" id="{256A775B-DE8F-44BF-A248-2275DFA589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6200000">
            <a:off x="8997375" y="2373074"/>
            <a:ext cx="2755468" cy="4713648"/>
          </a:xfrm>
          <a:custGeom>
            <a:avLst/>
            <a:gdLst>
              <a:gd name="connsiteX0" fmla="*/ 0 w 3835819"/>
              <a:gd name="connsiteY0" fmla="*/ 0 h 6560525"/>
              <a:gd name="connsiteX1" fmla="*/ 3835819 w 3835819"/>
              <a:gd name="connsiteY1" fmla="*/ 0 h 6560525"/>
              <a:gd name="connsiteX2" fmla="*/ 3835819 w 3835819"/>
              <a:gd name="connsiteY2" fmla="*/ 4957172 h 6560525"/>
              <a:gd name="connsiteX3" fmla="*/ 3453652 w 3835819"/>
              <a:gd name="connsiteY3" fmla="*/ 4957172 h 6560525"/>
              <a:gd name="connsiteX4" fmla="*/ 3453652 w 3835819"/>
              <a:gd name="connsiteY4" fmla="*/ 6560525 h 6560525"/>
              <a:gd name="connsiteX5" fmla="*/ 438784 w 3835819"/>
              <a:gd name="connsiteY5" fmla="*/ 6560525 h 6560525"/>
              <a:gd name="connsiteX6" fmla="*/ 438784 w 3835819"/>
              <a:gd name="connsiteY6" fmla="*/ 4957172 h 6560525"/>
              <a:gd name="connsiteX7" fmla="*/ 0 w 3835819"/>
              <a:gd name="connsiteY7" fmla="*/ 4957172 h 656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5819" h="6560525">
                <a:moveTo>
                  <a:pt x="0" y="0"/>
                </a:moveTo>
                <a:lnTo>
                  <a:pt x="3835819" y="0"/>
                </a:lnTo>
                <a:lnTo>
                  <a:pt x="3835819" y="4957172"/>
                </a:lnTo>
                <a:lnTo>
                  <a:pt x="3453652" y="4957172"/>
                </a:lnTo>
                <a:lnTo>
                  <a:pt x="3453652" y="6560525"/>
                </a:lnTo>
                <a:lnTo>
                  <a:pt x="438784" y="6560525"/>
                </a:lnTo>
                <a:lnTo>
                  <a:pt x="438784" y="4957172"/>
                </a:lnTo>
                <a:lnTo>
                  <a:pt x="0" y="4957172"/>
                </a:lnTo>
                <a:close/>
              </a:path>
            </a:pathLst>
          </a:custGeom>
        </p:spPr>
      </p:pic>
      <p:grpSp>
        <p:nvGrpSpPr>
          <p:cNvPr id="60" name="Group 59">
            <a:extLst>
              <a:ext uri="{FF2B5EF4-FFF2-40B4-BE49-F238E27FC236}">
                <a16:creationId xmlns:a16="http://schemas.microsoft.com/office/drawing/2014/main" id="{13ECC934-E4AF-4BD3-8B8B-6351818A8F0C}"/>
              </a:ext>
            </a:extLst>
          </p:cNvPr>
          <p:cNvGrpSpPr/>
          <p:nvPr/>
        </p:nvGrpSpPr>
        <p:grpSpPr>
          <a:xfrm>
            <a:off x="545004" y="500482"/>
            <a:ext cx="5043485" cy="1579419"/>
            <a:chOff x="6454153" y="1913463"/>
            <a:chExt cx="5043485" cy="1512917"/>
          </a:xfrm>
        </p:grpSpPr>
        <p:sp>
          <p:nvSpPr>
            <p:cNvPr id="53" name="TextBox 52">
              <a:extLst>
                <a:ext uri="{FF2B5EF4-FFF2-40B4-BE49-F238E27FC236}">
                  <a16:creationId xmlns:a16="http://schemas.microsoft.com/office/drawing/2014/main" id="{17940723-9C32-4610-B96B-E64247E20491}"/>
                </a:ext>
              </a:extLst>
            </p:cNvPr>
            <p:cNvSpPr txBox="1"/>
            <p:nvPr/>
          </p:nvSpPr>
          <p:spPr>
            <a:xfrm>
              <a:off x="6454153" y="1913463"/>
              <a:ext cx="2488951" cy="707562"/>
            </a:xfrm>
            <a:prstGeom prst="rect">
              <a:avLst/>
            </a:prstGeom>
            <a:noFill/>
          </p:spPr>
          <p:txBody>
            <a:bodyPr wrap="none" lIns="0" tIns="0" rIns="0" bIns="0" rtlCol="0">
              <a:spAutoFit/>
            </a:bodyPr>
            <a:lstStyle/>
            <a:p>
              <a:r>
                <a:rPr lang="en-US" sz="4800" b="1" dirty="0" smtClean="0">
                  <a:solidFill>
                    <a:srgbClr val="002060"/>
                  </a:solidFill>
                  <a:latin typeface="Footlight MT Light" panose="0204060206030A020304" pitchFamily="18" charset="0"/>
                </a:rPr>
                <a:t>Resources</a:t>
              </a:r>
              <a:endParaRPr lang="en-US" sz="4800" b="1" dirty="0">
                <a:solidFill>
                  <a:srgbClr val="002060"/>
                </a:solidFill>
                <a:latin typeface="Footlight MT Light" panose="0204060206030A020304" pitchFamily="18" charset="0"/>
              </a:endParaRPr>
            </a:p>
          </p:txBody>
        </p:sp>
        <p:sp>
          <p:nvSpPr>
            <p:cNvPr id="54" name="Justify Text Body">
              <a:extLst>
                <a:ext uri="{FF2B5EF4-FFF2-40B4-BE49-F238E27FC236}">
                  <a16:creationId xmlns:a16="http://schemas.microsoft.com/office/drawing/2014/main" id="{72850C6F-F3A1-47F7-8BB1-93B486AFE408}"/>
                </a:ext>
              </a:extLst>
            </p:cNvPr>
            <p:cNvSpPr txBox="1"/>
            <p:nvPr/>
          </p:nvSpPr>
          <p:spPr>
            <a:xfrm flipH="1">
              <a:off x="6454153" y="3143161"/>
              <a:ext cx="5043485" cy="283219"/>
            </a:xfrm>
            <a:prstGeom prst="rect">
              <a:avLst/>
            </a:prstGeom>
            <a:noFill/>
          </p:spPr>
          <p:txBody>
            <a:bodyPr wrap="square" lIns="0" tIns="0" rIns="0" bIns="0" rtlCol="0">
              <a:spAutoFit/>
            </a:bodyPr>
            <a:lstStyle/>
            <a:p>
              <a:pPr>
                <a:lnSpc>
                  <a:spcPct val="150000"/>
                </a:lnSpc>
              </a:pPr>
              <a:endParaRPr lang="en-ID" sz="1400" dirty="0">
                <a:solidFill>
                  <a:schemeClr val="tx1">
                    <a:lumMod val="50000"/>
                    <a:lumOff val="50000"/>
                  </a:schemeClr>
                </a:solidFill>
              </a:endParaRPr>
            </a:p>
          </p:txBody>
        </p:sp>
      </p:grpSp>
      <p:sp>
        <p:nvSpPr>
          <p:cNvPr id="2" name="Rectangle 1"/>
          <p:cNvSpPr/>
          <p:nvPr/>
        </p:nvSpPr>
        <p:spPr>
          <a:xfrm>
            <a:off x="371170" y="1707668"/>
            <a:ext cx="9763430" cy="4893647"/>
          </a:xfrm>
          <a:prstGeom prst="rect">
            <a:avLst/>
          </a:prstGeom>
        </p:spPr>
        <p:txBody>
          <a:bodyPr wrap="square">
            <a:spAutoFit/>
          </a:bodyPr>
          <a:lstStyle/>
          <a:p>
            <a:pPr marL="342900" indent="-342900">
              <a:buFont typeface="Courier New" panose="02070309020205020404" pitchFamily="49" charset="0"/>
              <a:buChar char="o"/>
            </a:pPr>
            <a:r>
              <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rPr>
              <a:t>The Georgia Code of Ethics for Educators (505-6-.01)</a:t>
            </a:r>
          </a:p>
          <a:p>
            <a:pPr marL="342900" indent="-342900">
              <a:buFont typeface="Courier New" panose="02070309020205020404" pitchFamily="49" charset="0"/>
              <a:buChar char="o"/>
            </a:pPr>
            <a:endPar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buFont typeface="Courier New" panose="02070309020205020404" pitchFamily="49" charset="0"/>
              <a:buChar char="o"/>
            </a:pPr>
            <a:r>
              <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rPr>
              <a:t>The Georgia Code of Ethics for Educators PowerPoint (</a:t>
            </a:r>
            <a:r>
              <a:rPr lang="en-US" sz="2400" dirty="0" smtClean="0">
                <a:latin typeface="Nirmala UI Semilight" panose="020B0402040204020203" pitchFamily="34" charset="0"/>
                <a:ea typeface="Nirmala UI Semilight" panose="020B0402040204020203" pitchFamily="34" charset="0"/>
                <a:cs typeface="Nirmala UI Semilight" panose="020B0402040204020203" pitchFamily="34" charset="0"/>
              </a:rPr>
              <a:t>2023-2024)</a:t>
            </a:r>
            <a:endPar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buFont typeface="Courier New" panose="02070309020205020404" pitchFamily="49" charset="0"/>
              <a:buChar char="o"/>
            </a:pPr>
            <a:endPar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buFont typeface="Courier New" panose="02070309020205020404" pitchFamily="49" charset="0"/>
              <a:buChar char="o"/>
            </a:pPr>
            <a:r>
              <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rPr>
              <a:t>Suggested Guidelines for Ethical Use of Social Media and Ethical Remote Learning</a:t>
            </a:r>
          </a:p>
          <a:p>
            <a:pPr marL="342900" indent="-342900">
              <a:buFont typeface="Courier New" panose="02070309020205020404" pitchFamily="49" charset="0"/>
              <a:buChar char="o"/>
            </a:pPr>
            <a:endPar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buFont typeface="Courier New" panose="02070309020205020404" pitchFamily="49" charset="0"/>
              <a:buChar char="o"/>
            </a:pPr>
            <a:r>
              <a:rPr lang="en-US" sz="2400" dirty="0" err="1">
                <a:latin typeface="Nirmala UI Semilight" panose="020B0402040204020203" pitchFamily="34" charset="0"/>
                <a:ea typeface="Nirmala UI Semilight" panose="020B0402040204020203" pitchFamily="34" charset="0"/>
                <a:cs typeface="Nirmala UI Semilight" panose="020B0402040204020203" pitchFamily="34" charset="0"/>
              </a:rPr>
              <a:t>GaPSC</a:t>
            </a:r>
            <a:r>
              <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400" dirty="0" smtClean="0">
                <a:latin typeface="Nirmala UI Semilight" panose="020B0402040204020203" pitchFamily="34" charset="0"/>
                <a:ea typeface="Nirmala UI Semilight" panose="020B0402040204020203" pitchFamily="34" charset="0"/>
                <a:cs typeface="Nirmala UI Semilight" panose="020B0402040204020203" pitchFamily="34" charset="0"/>
              </a:rPr>
              <a:t>Webinar Series </a:t>
            </a:r>
            <a:endPar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800100" lvl="1" indent="-342900">
              <a:buFont typeface="Courier New" panose="02070309020205020404" pitchFamily="49" charset="0"/>
              <a:buChar char="o"/>
            </a:pPr>
            <a:r>
              <a:rPr lang="en-US" sz="2400" dirty="0" smtClean="0">
                <a:latin typeface="Nirmala UI Semilight" panose="020B0402040204020203" pitchFamily="34" charset="0"/>
                <a:ea typeface="Nirmala UI Semilight" panose="020B0402040204020203" pitchFamily="34" charset="0"/>
                <a:cs typeface="Nirmala UI Semilight" panose="020B0402040204020203" pitchFamily="34" charset="0"/>
              </a:rPr>
              <a:t>Ethics Reporting Process and New Documentation</a:t>
            </a:r>
          </a:p>
          <a:p>
            <a:pPr marL="800100" lvl="1" indent="-342900">
              <a:buFont typeface="Courier New" panose="02070309020205020404" pitchFamily="49" charset="0"/>
              <a:buChar char="o"/>
            </a:pPr>
            <a:r>
              <a:rPr lang="en-US" sz="2400" dirty="0" smtClean="0">
                <a:latin typeface="Nirmala UI Semilight" panose="020B0402040204020203" pitchFamily="34" charset="0"/>
                <a:ea typeface="Nirmala UI Semilight" panose="020B0402040204020203" pitchFamily="34" charset="0"/>
                <a:cs typeface="Nirmala UI Semilight" panose="020B0402040204020203" pitchFamily="34" charset="0"/>
              </a:rPr>
              <a:t>Ensuring Effective Ethics Investigations</a:t>
            </a:r>
          </a:p>
          <a:p>
            <a:pPr marL="800100" lvl="1" indent="-342900">
              <a:buFont typeface="Courier New" panose="02070309020205020404" pitchFamily="49" charset="0"/>
              <a:buChar char="o"/>
            </a:pPr>
            <a:r>
              <a:rPr lang="en-US" sz="2400" dirty="0" smtClean="0">
                <a:latin typeface="Nirmala UI Semilight" panose="020B0402040204020203" pitchFamily="34" charset="0"/>
                <a:ea typeface="Nirmala UI Semilight" panose="020B0402040204020203" pitchFamily="34" charset="0"/>
                <a:cs typeface="Nirmala UI Semilight" panose="020B0402040204020203" pitchFamily="34" charset="0"/>
              </a:rPr>
              <a:t>Hot Topics: Social Media, Part 1 &amp; 2</a:t>
            </a:r>
            <a:endPar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buFont typeface="Courier New" panose="02070309020205020404" pitchFamily="49" charset="0"/>
              <a:buChar char="o"/>
            </a:pPr>
            <a:endPar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buFont typeface="Courier New" panose="02070309020205020404" pitchFamily="49" charset="0"/>
              <a:buChar char="o"/>
            </a:pPr>
            <a:r>
              <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rPr>
              <a:t>Available </a:t>
            </a:r>
            <a:r>
              <a:rPr lang="en-US" sz="2400" dirty="0" smtClean="0">
                <a:latin typeface="Nirmala UI Semilight" panose="020B0402040204020203" pitchFamily="34" charset="0"/>
                <a:ea typeface="Nirmala UI Semilight" panose="020B0402040204020203" pitchFamily="34" charset="0"/>
                <a:cs typeface="Nirmala UI Semilight" panose="020B0402040204020203" pitchFamily="34" charset="0"/>
              </a:rPr>
              <a:t>at: </a:t>
            </a:r>
            <a:r>
              <a:rPr lang="en-US" sz="2400" dirty="0" smtClean="0">
                <a:latin typeface="Nirmala UI Semilight" panose="020B0402040204020203" pitchFamily="34" charset="0"/>
                <a:ea typeface="Nirmala UI Semilight" panose="020B0402040204020203" pitchFamily="34" charset="0"/>
                <a:cs typeface="Nirmala UI Semilight" panose="020B0402040204020203" pitchFamily="34" charset="0"/>
                <a:hlinkClick r:id="rId4"/>
              </a:rPr>
              <a:t>https</a:t>
            </a:r>
            <a:r>
              <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4"/>
              </a:rPr>
              <a:t>://</a:t>
            </a:r>
            <a:r>
              <a:rPr lang="en-US" sz="2400" dirty="0" smtClean="0">
                <a:latin typeface="Nirmala UI Semilight" panose="020B0402040204020203" pitchFamily="34" charset="0"/>
                <a:ea typeface="Nirmala UI Semilight" panose="020B0402040204020203" pitchFamily="34" charset="0"/>
                <a:cs typeface="Nirmala UI Semilight" panose="020B0402040204020203" pitchFamily="34" charset="0"/>
                <a:hlinkClick r:id="rId4"/>
              </a:rPr>
              <a:t>www.gapsc.com/Ethics/Ethics_Resources.aspx</a:t>
            </a:r>
            <a:r>
              <a:rPr lang="en-US" sz="2400" dirty="0" smtClean="0">
                <a:latin typeface="Nirmala UI Semilight" panose="020B0402040204020203" pitchFamily="34" charset="0"/>
                <a:ea typeface="Nirmala UI Semilight" panose="020B0402040204020203" pitchFamily="34" charset="0"/>
                <a:cs typeface="Nirmala UI Semilight" panose="020B0402040204020203" pitchFamily="34" charset="0"/>
              </a:rPr>
              <a:t> </a:t>
            </a:r>
            <a:endPar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102469865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Justify Text Body">
            <a:extLst>
              <a:ext uri="{FF2B5EF4-FFF2-40B4-BE49-F238E27FC236}">
                <a16:creationId xmlns:a16="http://schemas.microsoft.com/office/drawing/2014/main" id="{72850C6F-F3A1-47F7-8BB1-93B486AFE408}"/>
              </a:ext>
            </a:extLst>
          </p:cNvPr>
          <p:cNvSpPr txBox="1"/>
          <p:nvPr/>
        </p:nvSpPr>
        <p:spPr>
          <a:xfrm flipH="1">
            <a:off x="545004" y="1784230"/>
            <a:ext cx="5043485" cy="295668"/>
          </a:xfrm>
          <a:prstGeom prst="rect">
            <a:avLst/>
          </a:prstGeom>
          <a:noFill/>
        </p:spPr>
        <p:txBody>
          <a:bodyPr wrap="square" lIns="0" tIns="0" rIns="0" bIns="0"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ID" sz="1400" b="0" i="0" u="none" strike="noStrike" kern="1200" cap="none" spc="0" normalizeH="0" baseline="0" noProof="0" dirty="0">
              <a:ln>
                <a:noFill/>
              </a:ln>
              <a:solidFill>
                <a:srgbClr val="000000">
                  <a:lumMod val="50000"/>
                  <a:lumOff val="50000"/>
                </a:srgbClr>
              </a:solidFill>
              <a:effectLst/>
              <a:uLnTx/>
              <a:uFillTx/>
              <a:latin typeface="Roboto"/>
              <a:ea typeface="+mn-ea"/>
              <a:cs typeface="+mn-cs"/>
            </a:endParaRPr>
          </a:p>
        </p:txBody>
      </p:sp>
      <p:pic>
        <p:nvPicPr>
          <p:cNvPr id="9" name="Picture 8"/>
          <p:cNvPicPr/>
          <p:nvPr/>
        </p:nvPicPr>
        <p:blipFill rotWithShape="1">
          <a:blip r:embed="rId2"/>
          <a:srcRect l="10143" t="37628" r="64673" b="26644"/>
          <a:stretch/>
        </p:blipFill>
        <p:spPr bwMode="auto">
          <a:xfrm>
            <a:off x="752559" y="2093876"/>
            <a:ext cx="4405746" cy="4240390"/>
          </a:xfrm>
          <a:prstGeom prst="rect">
            <a:avLst/>
          </a:prstGeom>
          <a:ln>
            <a:solidFill>
              <a:srgbClr val="740000"/>
            </a:solidFill>
          </a:ln>
          <a:extLst>
            <a:ext uri="{53640926-AAD7-44D8-BBD7-CCE9431645EC}">
              <a14:shadowObscured xmlns:a14="http://schemas.microsoft.com/office/drawing/2010/main"/>
            </a:ext>
          </a:extLst>
        </p:spPr>
      </p:pic>
      <p:sp>
        <p:nvSpPr>
          <p:cNvPr id="5" name="Rectangle 4"/>
          <p:cNvSpPr/>
          <p:nvPr/>
        </p:nvSpPr>
        <p:spPr>
          <a:xfrm>
            <a:off x="5823098" y="2383769"/>
            <a:ext cx="5596270" cy="3416320"/>
          </a:xfrm>
          <a:prstGeom prst="rect">
            <a:avLst/>
          </a:prstGeom>
        </p:spPr>
        <p:txBody>
          <a:bodyPr wrap="square">
            <a:spAutoFit/>
          </a:bodyPr>
          <a:lstStyle/>
          <a:p>
            <a:pPr marL="342900" lvl="0" indent="-342900">
              <a:buFont typeface="Courier New" panose="02070309020205020404" pitchFamily="49" charset="0"/>
              <a:buChar char="o"/>
              <a:defRPr/>
            </a:pPr>
            <a:r>
              <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rPr>
              <a:t>Eight instructional videos are currently posted, focusing on:</a:t>
            </a:r>
          </a:p>
          <a:p>
            <a:pPr marL="800100" lvl="2" indent="-342900">
              <a:buSzPct val="60000"/>
              <a:buFont typeface="Arial" panose="020B0604020202020204" pitchFamily="34" charset="0"/>
              <a:buChar char="•"/>
              <a:defRPr/>
            </a:pPr>
            <a:r>
              <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rPr>
              <a:t>Personal Affirmation Questions (PAQs)</a:t>
            </a:r>
          </a:p>
          <a:p>
            <a:pPr marL="800100" lvl="2" indent="-342900">
              <a:buSzPct val="60000"/>
              <a:buFont typeface="Arial" panose="020B0604020202020204" pitchFamily="34" charset="0"/>
              <a:buChar char="•"/>
              <a:defRPr/>
            </a:pPr>
            <a:r>
              <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rPr>
              <a:t>About </a:t>
            </a:r>
            <a:r>
              <a:rPr lang="en-US" sz="2400" dirty="0" err="1">
                <a:latin typeface="Nirmala UI Semilight" panose="020B0402040204020203" pitchFamily="34" charset="0"/>
                <a:ea typeface="Nirmala UI Semilight" panose="020B0402040204020203" pitchFamily="34" charset="0"/>
                <a:cs typeface="Nirmala UI Semilight" panose="020B0402040204020203" pitchFamily="34" charset="0"/>
              </a:rPr>
              <a:t>MyPSC</a:t>
            </a:r>
            <a:r>
              <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rPr>
              <a:t> (registering, resetting passwords, changing names, checking applications)</a:t>
            </a:r>
          </a:p>
          <a:p>
            <a:pPr marL="342900" lvl="1" indent="-342900">
              <a:buSzPct val="50000"/>
              <a:buFont typeface="Courier New" panose="02070309020205020404" pitchFamily="49" charset="0"/>
              <a:buChar char="o"/>
              <a:defRPr/>
            </a:pPr>
            <a:endPar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lvl="0" indent="-342900">
              <a:buSzPct val="100000"/>
              <a:buFont typeface="Courier New" panose="02070309020205020404" pitchFamily="49" charset="0"/>
              <a:buChar char="o"/>
              <a:defRPr/>
            </a:pPr>
            <a:r>
              <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rPr>
              <a:t>Additional videos coming soon!</a:t>
            </a:r>
          </a:p>
        </p:txBody>
      </p:sp>
      <p:sp>
        <p:nvSpPr>
          <p:cNvPr id="6" name="Rectangle 5"/>
          <p:cNvSpPr/>
          <p:nvPr/>
        </p:nvSpPr>
        <p:spPr>
          <a:xfrm>
            <a:off x="2211572" y="152835"/>
            <a:ext cx="7953153" cy="1426031"/>
          </a:xfrm>
          <a:prstGeom prst="rect">
            <a:avLst/>
          </a:prstGeom>
        </p:spPr>
        <p:txBody>
          <a:bodyPr wrap="square">
            <a:spAutoFit/>
          </a:bodyPr>
          <a:lstStyle/>
          <a:p>
            <a:pPr lvl="0" algn="ctr" defTabSz="457223">
              <a:spcAft>
                <a:spcPts val="800"/>
              </a:spcAft>
              <a:buClr>
                <a:srgbClr val="000000"/>
              </a:buClr>
              <a:buSzPts val="2000"/>
              <a:defRPr/>
            </a:pPr>
            <a:r>
              <a:rPr lang="en-US" sz="4000" b="1" dirty="0">
                <a:solidFill>
                  <a:srgbClr val="002060"/>
                </a:solidFill>
                <a:latin typeface="Footlight MT Light" panose="0204060206030A020304" pitchFamily="18" charset="0"/>
                <a:cs typeface="Arial" panose="020B0604020202020204" pitchFamily="34" charset="0"/>
              </a:rPr>
              <a:t>GaPSC Video Series</a:t>
            </a:r>
          </a:p>
          <a:p>
            <a:pPr lvl="0" algn="ctr" defTabSz="457223">
              <a:spcAft>
                <a:spcPts val="800"/>
              </a:spcAft>
              <a:buClr>
                <a:srgbClr val="000000"/>
              </a:buClr>
              <a:buSzPts val="2000"/>
              <a:defRPr/>
            </a:pPr>
            <a:r>
              <a:rPr lang="en-US" sz="4000" b="1" dirty="0">
                <a:solidFill>
                  <a:srgbClr val="002060"/>
                </a:solidFill>
                <a:latin typeface="Footlight MT Light" panose="0204060206030A020304" pitchFamily="18" charset="0"/>
                <a:cs typeface="Arial" panose="020B0604020202020204" pitchFamily="34" charset="0"/>
              </a:rPr>
              <a:t>Available Now at </a:t>
            </a:r>
            <a:r>
              <a:rPr lang="en-US" sz="4000" b="1" dirty="0">
                <a:solidFill>
                  <a:srgbClr val="002060"/>
                </a:solidFill>
                <a:latin typeface="Footlight MT Light" panose="0204060206030A020304" pitchFamily="18" charset="0"/>
                <a:cs typeface="Arial" panose="020B0604020202020204" pitchFamily="34" charset="0"/>
                <a:hlinkClick r:id="rId3"/>
              </a:rPr>
              <a:t>www.gapsc.com</a:t>
            </a:r>
            <a:endParaRPr lang="en-US" sz="4000" b="1" dirty="0">
              <a:solidFill>
                <a:srgbClr val="002060"/>
              </a:solidFill>
              <a:latin typeface="Footlight MT Light" panose="0204060206030A020304" pitchFamily="18" charset="0"/>
              <a:cs typeface="Arial" panose="020B0604020202020204" pitchFamily="34" charset="0"/>
            </a:endParaRPr>
          </a:p>
        </p:txBody>
      </p:sp>
    </p:spTree>
    <p:extLst>
      <p:ext uri="{BB962C8B-B14F-4D97-AF65-F5344CB8AC3E}">
        <p14:creationId xmlns:p14="http://schemas.microsoft.com/office/powerpoint/2010/main" val="259516017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13ECC934-E4AF-4BD3-8B8B-6351818A8F0C}"/>
              </a:ext>
            </a:extLst>
          </p:cNvPr>
          <p:cNvGrpSpPr/>
          <p:nvPr/>
        </p:nvGrpSpPr>
        <p:grpSpPr>
          <a:xfrm>
            <a:off x="545004" y="500482"/>
            <a:ext cx="5282856" cy="1579419"/>
            <a:chOff x="6454153" y="1913463"/>
            <a:chExt cx="5282856" cy="1512917"/>
          </a:xfrm>
        </p:grpSpPr>
        <p:sp>
          <p:nvSpPr>
            <p:cNvPr id="53" name="TextBox 52">
              <a:extLst>
                <a:ext uri="{FF2B5EF4-FFF2-40B4-BE49-F238E27FC236}">
                  <a16:creationId xmlns:a16="http://schemas.microsoft.com/office/drawing/2014/main" id="{17940723-9C32-4610-B96B-E64247E20491}"/>
                </a:ext>
              </a:extLst>
            </p:cNvPr>
            <p:cNvSpPr txBox="1"/>
            <p:nvPr/>
          </p:nvSpPr>
          <p:spPr>
            <a:xfrm>
              <a:off x="6454153" y="1913463"/>
              <a:ext cx="5282856" cy="707562"/>
            </a:xfrm>
            <a:prstGeom prst="rect">
              <a:avLst/>
            </a:prstGeom>
            <a:noFill/>
          </p:spPr>
          <p:txBody>
            <a:bodyPr wrap="none" lIns="0" tIns="0" rIns="0" bIns="0" rtlCol="0">
              <a:spAutoFit/>
            </a:bodyPr>
            <a:lstStyle/>
            <a:p>
              <a:r>
                <a:rPr lang="en-US" sz="4800" b="1" dirty="0" smtClean="0">
                  <a:solidFill>
                    <a:srgbClr val="002060"/>
                  </a:solidFill>
                  <a:latin typeface="Footlight MT Light" panose="0204060206030A020304" pitchFamily="18" charset="0"/>
                </a:rPr>
                <a:t>Contact Information </a:t>
              </a:r>
              <a:endParaRPr lang="en-US" sz="4800" b="1" dirty="0">
                <a:solidFill>
                  <a:srgbClr val="002060"/>
                </a:solidFill>
                <a:latin typeface="Footlight MT Light" panose="0204060206030A020304" pitchFamily="18" charset="0"/>
              </a:endParaRPr>
            </a:p>
          </p:txBody>
        </p:sp>
        <p:sp>
          <p:nvSpPr>
            <p:cNvPr id="54" name="Justify Text Body">
              <a:extLst>
                <a:ext uri="{FF2B5EF4-FFF2-40B4-BE49-F238E27FC236}">
                  <a16:creationId xmlns:a16="http://schemas.microsoft.com/office/drawing/2014/main" id="{72850C6F-F3A1-47F7-8BB1-93B486AFE408}"/>
                </a:ext>
              </a:extLst>
            </p:cNvPr>
            <p:cNvSpPr txBox="1"/>
            <p:nvPr/>
          </p:nvSpPr>
          <p:spPr>
            <a:xfrm flipH="1">
              <a:off x="6454153" y="3143161"/>
              <a:ext cx="5043485" cy="283219"/>
            </a:xfrm>
            <a:prstGeom prst="rect">
              <a:avLst/>
            </a:prstGeom>
            <a:noFill/>
          </p:spPr>
          <p:txBody>
            <a:bodyPr wrap="square" lIns="0" tIns="0" rIns="0" bIns="0" rtlCol="0">
              <a:spAutoFit/>
            </a:bodyPr>
            <a:lstStyle/>
            <a:p>
              <a:pPr>
                <a:lnSpc>
                  <a:spcPct val="150000"/>
                </a:lnSpc>
              </a:pPr>
              <a:endParaRPr lang="en-ID" sz="1400" dirty="0">
                <a:solidFill>
                  <a:schemeClr val="tx1">
                    <a:lumMod val="50000"/>
                    <a:lumOff val="50000"/>
                  </a:schemeClr>
                </a:solidFill>
              </a:endParaRPr>
            </a:p>
          </p:txBody>
        </p:sp>
      </p:grpSp>
      <p:sp>
        <p:nvSpPr>
          <p:cNvPr id="3" name="Rectangle 2"/>
          <p:cNvSpPr/>
          <p:nvPr/>
        </p:nvSpPr>
        <p:spPr>
          <a:xfrm>
            <a:off x="1257299" y="2209935"/>
            <a:ext cx="9610725" cy="2416046"/>
          </a:xfrm>
          <a:prstGeom prst="rect">
            <a:avLst/>
          </a:prstGeom>
        </p:spPr>
        <p:txBody>
          <a:bodyPr wrap="square">
            <a:spAutoFit/>
          </a:bodyPr>
          <a:lstStyle/>
          <a:p>
            <a:pPr lvl="0" algn="ctr" defTabSz="914400">
              <a:lnSpc>
                <a:spcPct val="90000"/>
              </a:lnSpc>
              <a:spcBef>
                <a:spcPts val="1000"/>
              </a:spcBef>
            </a:pPr>
            <a:r>
              <a:rPr lang="en-US" sz="2800" dirty="0" smtClean="0">
                <a:latin typeface="Nirmala UI Semilight" panose="020B0402040204020203" pitchFamily="34" charset="0"/>
                <a:ea typeface="Nirmala UI Semilight" panose="020B0402040204020203" pitchFamily="34" charset="0"/>
                <a:cs typeface="Nirmala UI Semilight" panose="020B0402040204020203" pitchFamily="34" charset="0"/>
              </a:rPr>
              <a:t>The </a:t>
            </a:r>
            <a:r>
              <a:rPr lang="en-US" sz="2800" dirty="0" err="1" smtClean="0">
                <a:latin typeface="Nirmala UI Semilight" panose="020B0402040204020203" pitchFamily="34" charset="0"/>
                <a:ea typeface="Nirmala UI Semilight" panose="020B0402040204020203" pitchFamily="34" charset="0"/>
                <a:cs typeface="Nirmala UI Semilight" panose="020B0402040204020203" pitchFamily="34" charset="0"/>
              </a:rPr>
              <a:t>GaPSC’s</a:t>
            </a:r>
            <a:r>
              <a:rPr lang="en-US" sz="2800" dirty="0" smtClean="0">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800" dirty="0">
                <a:latin typeface="Nirmala UI Semilight" panose="020B0402040204020203" pitchFamily="34" charset="0"/>
                <a:ea typeface="Nirmala UI Semilight" panose="020B0402040204020203" pitchFamily="34" charset="0"/>
                <a:cs typeface="Nirmala UI Semilight" panose="020B0402040204020203" pitchFamily="34" charset="0"/>
              </a:rPr>
              <a:t>website is an important source of information</a:t>
            </a:r>
            <a:r>
              <a:rPr lang="en-US" sz="2800" dirty="0" smtClean="0">
                <a:latin typeface="Nirmala UI Semilight" panose="020B0402040204020203" pitchFamily="34" charset="0"/>
                <a:ea typeface="Nirmala UI Semilight" panose="020B0402040204020203" pitchFamily="34" charset="0"/>
                <a:cs typeface="Nirmala UI Semilight" panose="020B0402040204020203" pitchFamily="34" charset="0"/>
              </a:rPr>
              <a:t>. </a:t>
            </a:r>
          </a:p>
          <a:p>
            <a:pPr lvl="0" algn="ctr" defTabSz="914400">
              <a:lnSpc>
                <a:spcPct val="90000"/>
              </a:lnSpc>
              <a:spcBef>
                <a:spcPts val="1000"/>
              </a:spcBef>
            </a:pPr>
            <a:r>
              <a:rPr lang="en-US" sz="2800" dirty="0" smtClean="0">
                <a:latin typeface="Nirmala UI Semilight" panose="020B0402040204020203" pitchFamily="34" charset="0"/>
                <a:ea typeface="Nirmala UI Semilight" panose="020B0402040204020203" pitchFamily="34" charset="0"/>
                <a:cs typeface="Nirmala UI Semilight" panose="020B0402040204020203" pitchFamily="34" charset="0"/>
                <a:hlinkClick r:id="rId2"/>
              </a:rPr>
              <a:t>www.gapsc.com</a:t>
            </a:r>
            <a:r>
              <a:rPr lang="en-US" sz="2800" dirty="0" smtClean="0">
                <a:latin typeface="Nirmala UI Semilight" panose="020B0402040204020203" pitchFamily="34" charset="0"/>
                <a:ea typeface="Nirmala UI Semilight" panose="020B0402040204020203" pitchFamily="34" charset="0"/>
                <a:cs typeface="Nirmala UI Semilight" panose="020B0402040204020203" pitchFamily="34" charset="0"/>
              </a:rPr>
              <a:t> </a:t>
            </a:r>
            <a:endParaRPr lang="en-US" sz="28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lvl="0" indent="-457200" algn="ctr" defTabSz="914400">
              <a:lnSpc>
                <a:spcPct val="90000"/>
              </a:lnSpc>
              <a:spcBef>
                <a:spcPts val="1000"/>
              </a:spcBef>
              <a:buFont typeface="Courier New" panose="02070309020205020404" pitchFamily="49" charset="0"/>
              <a:buChar char="o"/>
            </a:pPr>
            <a:endParaRPr lang="en-US" sz="28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lvl="0" algn="ctr" defTabSz="914400">
              <a:lnSpc>
                <a:spcPct val="90000"/>
              </a:lnSpc>
              <a:spcBef>
                <a:spcPts val="1000"/>
              </a:spcBef>
            </a:pPr>
            <a:r>
              <a:rPr lang="en-US" sz="2800" dirty="0">
                <a:latin typeface="Nirmala UI Semilight" panose="020B0402040204020203" pitchFamily="34" charset="0"/>
                <a:ea typeface="Nirmala UI Semilight" panose="020B0402040204020203" pitchFamily="34" charset="0"/>
                <a:cs typeface="Nirmala UI Semilight" panose="020B0402040204020203" pitchFamily="34" charset="0"/>
              </a:rPr>
              <a:t>If additional assistance is needed, contact information is available at </a:t>
            </a:r>
            <a:r>
              <a:rPr lang="en-US" sz="2800" dirty="0" smtClean="0">
                <a:latin typeface="Nirmala UI Semilight" panose="020B0402040204020203" pitchFamily="34" charset="0"/>
                <a:ea typeface="Nirmala UI Semilight" panose="020B0402040204020203" pitchFamily="34" charset="0"/>
                <a:cs typeface="Nirmala UI Semilight" panose="020B0402040204020203" pitchFamily="34" charset="0"/>
                <a:hlinkClick r:id="rId3"/>
              </a:rPr>
              <a:t>www.gapsc.com/ethics/contact</a:t>
            </a:r>
            <a:r>
              <a:rPr lang="en-US" sz="2800" dirty="0" smtClean="0">
                <a:latin typeface="Nirmala UI Semilight" panose="020B0402040204020203" pitchFamily="34" charset="0"/>
                <a:ea typeface="Nirmala UI Semilight" panose="020B0402040204020203" pitchFamily="34" charset="0"/>
                <a:cs typeface="Nirmala UI Semilight" panose="020B0402040204020203" pitchFamily="34" charset="0"/>
              </a:rPr>
              <a:t> </a:t>
            </a:r>
            <a:endParaRPr lang="en-US" sz="28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4" name="Picture 3"/>
          <p:cNvPicPr>
            <a:picLocks noChangeAspect="1"/>
          </p:cNvPicPr>
          <p:nvPr/>
        </p:nvPicPr>
        <p:blipFill>
          <a:blip r:embed="rId4"/>
          <a:stretch>
            <a:fillRect/>
          </a:stretch>
        </p:blipFill>
        <p:spPr>
          <a:xfrm>
            <a:off x="10502614" y="4468912"/>
            <a:ext cx="1475360" cy="2255716"/>
          </a:xfrm>
          <a:prstGeom prst="rect">
            <a:avLst/>
          </a:prstGeom>
        </p:spPr>
      </p:pic>
    </p:spTree>
    <p:extLst>
      <p:ext uri="{BB962C8B-B14F-4D97-AF65-F5344CB8AC3E}">
        <p14:creationId xmlns:p14="http://schemas.microsoft.com/office/powerpoint/2010/main" val="18294860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1922" y="0"/>
            <a:ext cx="10691666" cy="6858000"/>
          </a:xfrm>
          <a:prstGeom prst="rect">
            <a:avLst/>
          </a:prstGeom>
        </p:spPr>
      </p:pic>
      <p:sp>
        <p:nvSpPr>
          <p:cNvPr id="4" name="Oval 3">
            <a:extLst>
              <a:ext uri="{FF2B5EF4-FFF2-40B4-BE49-F238E27FC236}">
                <a16:creationId xmlns:a16="http://schemas.microsoft.com/office/drawing/2014/main" id="{BBACE386-5135-45D2-9E90-D12A39ACA462}"/>
              </a:ext>
            </a:extLst>
          </p:cNvPr>
          <p:cNvSpPr/>
          <p:nvPr/>
        </p:nvSpPr>
        <p:spPr>
          <a:xfrm>
            <a:off x="2793776" y="2228880"/>
            <a:ext cx="2625192" cy="25338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id-ID" sz="1013">
              <a:solidFill>
                <a:srgbClr val="FFFFFF"/>
              </a:solidFill>
              <a:latin typeface="Roboto"/>
            </a:endParaRPr>
          </a:p>
        </p:txBody>
      </p:sp>
      <p:sp>
        <p:nvSpPr>
          <p:cNvPr id="30" name="Freeform 24">
            <a:extLst>
              <a:ext uri="{FF2B5EF4-FFF2-40B4-BE49-F238E27FC236}">
                <a16:creationId xmlns:a16="http://schemas.microsoft.com/office/drawing/2014/main" id="{79BD663D-7474-4087-8A5B-CC53057993B1}"/>
              </a:ext>
            </a:extLst>
          </p:cNvPr>
          <p:cNvSpPr/>
          <p:nvPr/>
        </p:nvSpPr>
        <p:spPr>
          <a:xfrm>
            <a:off x="3854849" y="0"/>
            <a:ext cx="6813946" cy="6858000"/>
          </a:xfrm>
          <a:custGeom>
            <a:avLst/>
            <a:gdLst>
              <a:gd name="connsiteX0" fmla="*/ 872050 w 7611077"/>
              <a:gd name="connsiteY0" fmla="*/ 4992403 h 6858000"/>
              <a:gd name="connsiteX1" fmla="*/ 914923 w 7611077"/>
              <a:gd name="connsiteY1" fmla="*/ 5291539 h 6858000"/>
              <a:gd name="connsiteX2" fmla="*/ 1068117 w 7611077"/>
              <a:gd name="connsiteY2" fmla="*/ 6360383 h 6858000"/>
              <a:gd name="connsiteX3" fmla="*/ 1139438 w 7611077"/>
              <a:gd name="connsiteY3" fmla="*/ 6858000 h 6858000"/>
              <a:gd name="connsiteX4" fmla="*/ 942770 w 7611077"/>
              <a:gd name="connsiteY4" fmla="*/ 6858000 h 6858000"/>
              <a:gd name="connsiteX5" fmla="*/ 768761 w 7611077"/>
              <a:gd name="connsiteY5" fmla="*/ 5592193 h 6858000"/>
              <a:gd name="connsiteX6" fmla="*/ 739642 w 7611077"/>
              <a:gd name="connsiteY6" fmla="*/ 5380395 h 6858000"/>
              <a:gd name="connsiteX7" fmla="*/ 839556 w 7611077"/>
              <a:gd name="connsiteY7" fmla="*/ 5025850 h 6858000"/>
              <a:gd name="connsiteX8" fmla="*/ 0 w 7611077"/>
              <a:gd name="connsiteY8" fmla="*/ 0 h 6858000"/>
              <a:gd name="connsiteX9" fmla="*/ 7611077 w 7611077"/>
              <a:gd name="connsiteY9" fmla="*/ 0 h 6858000"/>
              <a:gd name="connsiteX10" fmla="*/ 7611077 w 7611077"/>
              <a:gd name="connsiteY10" fmla="*/ 6858000 h 6858000"/>
              <a:gd name="connsiteX11" fmla="*/ 1139439 w 7611077"/>
              <a:gd name="connsiteY11" fmla="*/ 6858000 h 6858000"/>
              <a:gd name="connsiteX12" fmla="*/ 1068119 w 7611077"/>
              <a:gd name="connsiteY12" fmla="*/ 6360385 h 6858000"/>
              <a:gd name="connsiteX13" fmla="*/ 914924 w 7611077"/>
              <a:gd name="connsiteY13" fmla="*/ 5291541 h 6858000"/>
              <a:gd name="connsiteX14" fmla="*/ 872051 w 7611077"/>
              <a:gd name="connsiteY14" fmla="*/ 4992405 h 6858000"/>
              <a:gd name="connsiteX15" fmla="*/ 891923 w 7611077"/>
              <a:gd name="connsiteY15" fmla="*/ 4971950 h 6858000"/>
              <a:gd name="connsiteX16" fmla="*/ 1023075 w 7611077"/>
              <a:gd name="connsiteY16" fmla="*/ 4892451 h 6858000"/>
              <a:gd name="connsiteX17" fmla="*/ 1930905 w 7611077"/>
              <a:gd name="connsiteY17" fmla="*/ 3337248 h 6858000"/>
              <a:gd name="connsiteX18" fmla="*/ 637092 w 7611077"/>
              <a:gd name="connsiteY18" fmla="*/ 2084704 h 6858000"/>
              <a:gd name="connsiteX19" fmla="*/ 489353 w 7611077"/>
              <a:gd name="connsiteY19" fmla="*/ 2043544 h 6858000"/>
              <a:gd name="connsiteX20" fmla="*/ 445769 w 7611077"/>
              <a:gd name="connsiteY20" fmla="*/ 2018203 h 6858000"/>
              <a:gd name="connsiteX21" fmla="*/ 397655 w 7611077"/>
              <a:gd name="connsiteY21" fmla="*/ 1682515 h 6858000"/>
              <a:gd name="connsiteX22" fmla="*/ 191713 w 7611077"/>
              <a:gd name="connsiteY22" fmla="*/ 245644 h 6858000"/>
              <a:gd name="connsiteX23" fmla="*/ 190291 w 7611077"/>
              <a:gd name="connsiteY23" fmla="*/ 235726 h 6858000"/>
              <a:gd name="connsiteX24" fmla="*/ 190290 w 7611077"/>
              <a:gd name="connsiteY24" fmla="*/ 235726 h 6858000"/>
              <a:gd name="connsiteX25" fmla="*/ 191713 w 7611077"/>
              <a:gd name="connsiteY25" fmla="*/ 245644 h 6858000"/>
              <a:gd name="connsiteX26" fmla="*/ 397654 w 7611077"/>
              <a:gd name="connsiteY26" fmla="*/ 1682515 h 6858000"/>
              <a:gd name="connsiteX27" fmla="*/ 445769 w 7611077"/>
              <a:gd name="connsiteY27" fmla="*/ 2018203 h 6858000"/>
              <a:gd name="connsiteX28" fmla="*/ 424387 w 7611077"/>
              <a:gd name="connsiteY28" fmla="*/ 2005771 h 6858000"/>
              <a:gd name="connsiteX29" fmla="*/ 232508 w 7611077"/>
              <a:gd name="connsiteY29" fmla="*/ 1691339 h 6858000"/>
              <a:gd name="connsiteX30" fmla="*/ 203392 w 7611077"/>
              <a:gd name="connsiteY30" fmla="*/ 14795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11077" h="6858000">
                <a:moveTo>
                  <a:pt x="872050" y="4992403"/>
                </a:moveTo>
                <a:lnTo>
                  <a:pt x="914923" y="5291539"/>
                </a:lnTo>
                <a:cubicBezTo>
                  <a:pt x="964324" y="5636204"/>
                  <a:pt x="1015370" y="5992357"/>
                  <a:pt x="1068117" y="6360383"/>
                </a:cubicBezTo>
                <a:lnTo>
                  <a:pt x="1139438" y="6858000"/>
                </a:lnTo>
                <a:lnTo>
                  <a:pt x="942770" y="6858000"/>
                </a:lnTo>
                <a:lnTo>
                  <a:pt x="768761" y="5592193"/>
                </a:lnTo>
                <a:lnTo>
                  <a:pt x="739642" y="5380395"/>
                </a:lnTo>
                <a:cubicBezTo>
                  <a:pt x="721768" y="5250370"/>
                  <a:pt x="760244" y="5122376"/>
                  <a:pt x="839556" y="5025850"/>
                </a:cubicBezTo>
                <a:close/>
                <a:moveTo>
                  <a:pt x="0" y="0"/>
                </a:moveTo>
                <a:lnTo>
                  <a:pt x="7611077" y="0"/>
                </a:lnTo>
                <a:lnTo>
                  <a:pt x="7611077" y="6858000"/>
                </a:lnTo>
                <a:lnTo>
                  <a:pt x="1139439" y="6858000"/>
                </a:lnTo>
                <a:lnTo>
                  <a:pt x="1068119" y="6360385"/>
                </a:lnTo>
                <a:cubicBezTo>
                  <a:pt x="1015371" y="5992360"/>
                  <a:pt x="964325" y="5636206"/>
                  <a:pt x="914924" y="5291541"/>
                </a:cubicBezTo>
                <a:lnTo>
                  <a:pt x="872051" y="4992405"/>
                </a:lnTo>
                <a:lnTo>
                  <a:pt x="891923" y="4971950"/>
                </a:lnTo>
                <a:cubicBezTo>
                  <a:pt x="929933" y="4938846"/>
                  <a:pt x="973982" y="4911718"/>
                  <a:pt x="1023075" y="4892451"/>
                </a:cubicBezTo>
                <a:cubicBezTo>
                  <a:pt x="1634222" y="4651543"/>
                  <a:pt x="2024360" y="4017070"/>
                  <a:pt x="1930905" y="3337248"/>
                </a:cubicBezTo>
                <a:cubicBezTo>
                  <a:pt x="1837450" y="2657426"/>
                  <a:pt x="1290577" y="2151763"/>
                  <a:pt x="637092" y="2084704"/>
                </a:cubicBezTo>
                <a:cubicBezTo>
                  <a:pt x="584622" y="2079399"/>
                  <a:pt x="534888" y="2065164"/>
                  <a:pt x="489353" y="2043544"/>
                </a:cubicBezTo>
                <a:lnTo>
                  <a:pt x="445769" y="2018203"/>
                </a:lnTo>
                <a:lnTo>
                  <a:pt x="397655" y="1682515"/>
                </a:lnTo>
                <a:cubicBezTo>
                  <a:pt x="323446" y="1164751"/>
                  <a:pt x="254945" y="686816"/>
                  <a:pt x="191713" y="245644"/>
                </a:cubicBezTo>
                <a:lnTo>
                  <a:pt x="190291" y="235726"/>
                </a:lnTo>
                <a:lnTo>
                  <a:pt x="190290" y="235726"/>
                </a:lnTo>
                <a:lnTo>
                  <a:pt x="191713" y="245644"/>
                </a:lnTo>
                <a:cubicBezTo>
                  <a:pt x="254945" y="686816"/>
                  <a:pt x="323444" y="1164751"/>
                  <a:pt x="397654" y="1682515"/>
                </a:cubicBezTo>
                <a:lnTo>
                  <a:pt x="445769" y="2018203"/>
                </a:lnTo>
                <a:lnTo>
                  <a:pt x="424387" y="2005771"/>
                </a:lnTo>
                <a:cubicBezTo>
                  <a:pt x="321970" y="1934228"/>
                  <a:pt x="250382" y="1821365"/>
                  <a:pt x="232508" y="1691339"/>
                </a:cubicBezTo>
                <a:lnTo>
                  <a:pt x="203392" y="1479540"/>
                </a:lnTo>
                <a:close/>
              </a:path>
            </a:pathLst>
          </a:custGeom>
          <a:solidFill>
            <a:schemeClr val="tx2">
              <a:lumMod val="60000"/>
              <a:lumOff val="40000"/>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anchor="ctr"/>
          <a:lstStyle/>
          <a:p>
            <a:pPr algn="ctr" defTabSz="342900">
              <a:defRPr/>
            </a:pPr>
            <a:endParaRPr lang="en-US" sz="1013">
              <a:solidFill>
                <a:srgbClr val="FFFFFF"/>
              </a:solidFill>
              <a:latin typeface="Roboto"/>
            </a:endParaRPr>
          </a:p>
        </p:txBody>
      </p:sp>
      <p:sp>
        <p:nvSpPr>
          <p:cNvPr id="34" name="TextBox 33">
            <a:extLst>
              <a:ext uri="{FF2B5EF4-FFF2-40B4-BE49-F238E27FC236}">
                <a16:creationId xmlns:a16="http://schemas.microsoft.com/office/drawing/2014/main" id="{B798FBFC-E29B-48D4-BB63-39FF1EFE9B8C}"/>
              </a:ext>
            </a:extLst>
          </p:cNvPr>
          <p:cNvSpPr txBox="1"/>
          <p:nvPr/>
        </p:nvSpPr>
        <p:spPr>
          <a:xfrm flipH="1">
            <a:off x="5643871" y="3044279"/>
            <a:ext cx="4534898" cy="769441"/>
          </a:xfrm>
          <a:prstGeom prst="rect">
            <a:avLst/>
          </a:prstGeom>
          <a:noFill/>
        </p:spPr>
        <p:txBody>
          <a:bodyPr wrap="square">
            <a:spAutoFit/>
          </a:bodyPr>
          <a:lstStyle/>
          <a:p>
            <a:pPr algn="ctr" defTabSz="342900">
              <a:defRPr/>
            </a:pPr>
            <a:r>
              <a:rPr lang="en-US" sz="4400" b="1" dirty="0">
                <a:solidFill>
                  <a:srgbClr val="002060"/>
                </a:solidFill>
                <a:latin typeface="Footlight MT Light" panose="0204060206030A020304" pitchFamily="18" charset="0"/>
                <a:ea typeface="MS Gothic" panose="020B0609070205080204" pitchFamily="49" charset="-128"/>
              </a:rPr>
              <a:t>The Need</a:t>
            </a:r>
            <a:endParaRPr lang="id-ID" sz="4400" b="1" dirty="0">
              <a:solidFill>
                <a:srgbClr val="002060"/>
              </a:solidFill>
              <a:latin typeface="Footlight MT Light" panose="0204060206030A020304" pitchFamily="18" charset="0"/>
              <a:ea typeface="MS Gothic" panose="020B0609070205080204" pitchFamily="49" charset="-128"/>
            </a:endParaRPr>
          </a:p>
        </p:txBody>
      </p:sp>
      <p:pic>
        <p:nvPicPr>
          <p:cNvPr id="3" name="Picture 2"/>
          <p:cNvPicPr>
            <a:picLocks noChangeAspect="1"/>
          </p:cNvPicPr>
          <p:nvPr/>
        </p:nvPicPr>
        <p:blipFill>
          <a:blip r:embed="rId3"/>
          <a:stretch>
            <a:fillRect/>
          </a:stretch>
        </p:blipFill>
        <p:spPr>
          <a:xfrm>
            <a:off x="2568873" y="2343166"/>
            <a:ext cx="2627604" cy="2530059"/>
          </a:xfrm>
          <a:prstGeom prst="rect">
            <a:avLst/>
          </a:prstGeom>
        </p:spPr>
      </p:pic>
      <p:pic>
        <p:nvPicPr>
          <p:cNvPr id="13" name="Picture 6"/>
          <p:cNvPicPr>
            <a:picLocks noChangeAspect="1" noChangeArrowheads="1"/>
          </p:cNvPicPr>
          <p:nvPr/>
        </p:nvPicPr>
        <p:blipFill>
          <a:blip r:embed="rId4"/>
          <a:srcRect/>
          <a:stretch>
            <a:fillRect/>
          </a:stretch>
        </p:blipFill>
        <p:spPr bwMode="auto">
          <a:xfrm>
            <a:off x="3247502" y="2666834"/>
            <a:ext cx="1214693" cy="1988336"/>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4117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1206" y="541789"/>
            <a:ext cx="9144000" cy="894714"/>
          </a:xfrm>
          <a:noFill/>
        </p:spPr>
        <p:txBody>
          <a:bodyPr>
            <a:normAutofit/>
          </a:bodyPr>
          <a:lstStyle/>
          <a:p>
            <a:pPr algn="ctr"/>
            <a:r>
              <a:rPr lang="en-US" sz="4400" dirty="0">
                <a:solidFill>
                  <a:srgbClr val="002060"/>
                </a:solidFill>
                <a:latin typeface="Footlight MT Light" panose="0204060206030A020304" pitchFamily="18" charset="0"/>
              </a:rPr>
              <a:t>Why Focus on Avoiding Missteps?</a:t>
            </a:r>
          </a:p>
        </p:txBody>
      </p:sp>
      <p:sp>
        <p:nvSpPr>
          <p:cNvPr id="3" name="Content Placeholder 2"/>
          <p:cNvSpPr>
            <a:spLocks noGrp="1"/>
          </p:cNvSpPr>
          <p:nvPr>
            <p:ph idx="1"/>
          </p:nvPr>
        </p:nvSpPr>
        <p:spPr>
          <a:xfrm>
            <a:off x="1802674" y="1021187"/>
            <a:ext cx="9673045" cy="2335968"/>
          </a:xfrm>
        </p:spPr>
        <p:txBody>
          <a:bodyPr>
            <a:noAutofit/>
          </a:bodyPr>
          <a:lstStyle/>
          <a:p>
            <a:pPr marL="0" indent="0" algn="just">
              <a:buNone/>
            </a:pPr>
            <a:endParaRPr lang="en-US" sz="2400" dirty="0" smtClean="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lgn="just">
              <a:buNone/>
            </a:pPr>
            <a:r>
              <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Great </a:t>
            </a: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damage can be done to children, colleagues, schools, communities, and the profession by unethical acts of educators, which can be devastating</a:t>
            </a:r>
            <a:r>
              <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t>
            </a:r>
            <a:endPar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lgn="just">
              <a:buNone/>
            </a:pP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In Georgia, the </a:t>
            </a:r>
            <a:r>
              <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Commission </a:t>
            </a: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sanctions, suspends, or revokes the certificates of talented educators each month due to violations of the Georgia Code of Ethics for Educator</a:t>
            </a:r>
            <a:r>
              <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t>
            </a:r>
          </a:p>
          <a:p>
            <a:pPr marL="0" indent="0" algn="just">
              <a:buNone/>
            </a:pPr>
            <a:r>
              <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During </a:t>
            </a: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academic year </a:t>
            </a:r>
            <a:r>
              <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2023, </a:t>
            </a: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there were </a:t>
            </a:r>
            <a:r>
              <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1,786 </a:t>
            </a: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ethics cases opened on </a:t>
            </a:r>
            <a:r>
              <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Georgia </a:t>
            </a: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educators. </a:t>
            </a:r>
          </a:p>
          <a:p>
            <a:pPr marL="0" indent="0" algn="just">
              <a:buNone/>
            </a:pPr>
            <a:r>
              <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The </a:t>
            </a:r>
            <a:r>
              <a:rPr lang="en-US" sz="2400" dirty="0" err="1"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GaPSC</a:t>
            </a:r>
            <a:r>
              <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 believes that </a:t>
            </a: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these cases are preventable.</a:t>
            </a:r>
          </a:p>
          <a:p>
            <a:pPr marL="0" indent="0" algn="just">
              <a:buNone/>
            </a:pPr>
            <a:r>
              <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The </a:t>
            </a:r>
            <a:r>
              <a:rPr lang="en-US" sz="2400" dirty="0" err="1"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GaPSC</a:t>
            </a:r>
            <a:r>
              <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is highly committed to an ethical educator workforce, and this training is a part of our proactive approach to ethics education, outreach and prevention.</a:t>
            </a:r>
          </a:p>
        </p:txBody>
      </p:sp>
      <p:sp>
        <p:nvSpPr>
          <p:cNvPr id="4" name="Oval 3">
            <a:extLst>
              <a:ext uri="{FF2B5EF4-FFF2-40B4-BE49-F238E27FC236}">
                <a16:creationId xmlns:a16="http://schemas.microsoft.com/office/drawing/2014/main" id="{6E764E31-59BF-42A8-BDC3-F6B6B7F4E81D}"/>
              </a:ext>
            </a:extLst>
          </p:cNvPr>
          <p:cNvSpPr/>
          <p:nvPr/>
        </p:nvSpPr>
        <p:spPr>
          <a:xfrm>
            <a:off x="1356907" y="1562600"/>
            <a:ext cx="158821" cy="180415"/>
          </a:xfrm>
          <a:prstGeom prst="ellipse">
            <a:avLst/>
          </a:prstGeom>
          <a:solidFill>
            <a:srgbClr val="701524"/>
          </a:solidFill>
          <a:ln>
            <a:noFill/>
          </a:ln>
          <a:effectLst>
            <a:outerShdw blurRad="190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350">
              <a:solidFill>
                <a:schemeClr val="bg1"/>
              </a:solidFill>
            </a:endParaRPr>
          </a:p>
        </p:txBody>
      </p:sp>
      <p:sp>
        <p:nvSpPr>
          <p:cNvPr id="5" name="Oval 4">
            <a:extLst>
              <a:ext uri="{FF2B5EF4-FFF2-40B4-BE49-F238E27FC236}">
                <a16:creationId xmlns:a16="http://schemas.microsoft.com/office/drawing/2014/main" id="{3259138D-226C-4C9D-9718-184D90FCBADE}"/>
              </a:ext>
            </a:extLst>
          </p:cNvPr>
          <p:cNvSpPr/>
          <p:nvPr/>
        </p:nvSpPr>
        <p:spPr>
          <a:xfrm>
            <a:off x="1334767" y="2709040"/>
            <a:ext cx="154979" cy="187101"/>
          </a:xfrm>
          <a:prstGeom prst="ellipse">
            <a:avLst/>
          </a:prstGeom>
          <a:solidFill>
            <a:srgbClr val="701524"/>
          </a:solidFill>
          <a:ln>
            <a:noFill/>
          </a:ln>
          <a:effectLst>
            <a:outerShdw blurRad="190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350">
              <a:solidFill>
                <a:schemeClr val="bg1"/>
              </a:solidFill>
            </a:endParaRPr>
          </a:p>
        </p:txBody>
      </p:sp>
      <p:sp>
        <p:nvSpPr>
          <p:cNvPr id="6" name="Oval 5">
            <a:extLst>
              <a:ext uri="{FF2B5EF4-FFF2-40B4-BE49-F238E27FC236}">
                <a16:creationId xmlns:a16="http://schemas.microsoft.com/office/drawing/2014/main" id="{42BC0B6A-62B5-47DB-B213-B852FA7725C2}"/>
              </a:ext>
            </a:extLst>
          </p:cNvPr>
          <p:cNvSpPr/>
          <p:nvPr/>
        </p:nvSpPr>
        <p:spPr>
          <a:xfrm>
            <a:off x="1322499" y="3857686"/>
            <a:ext cx="182706" cy="207849"/>
          </a:xfrm>
          <a:prstGeom prst="ellipse">
            <a:avLst/>
          </a:prstGeom>
          <a:solidFill>
            <a:srgbClr val="701524"/>
          </a:solidFill>
          <a:ln>
            <a:noFill/>
          </a:ln>
          <a:effectLst>
            <a:outerShdw blurRad="190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350">
              <a:solidFill>
                <a:schemeClr val="bg1"/>
              </a:solidFill>
            </a:endParaRPr>
          </a:p>
        </p:txBody>
      </p:sp>
      <p:sp>
        <p:nvSpPr>
          <p:cNvPr id="7" name="Oval 6">
            <a:extLst>
              <a:ext uri="{FF2B5EF4-FFF2-40B4-BE49-F238E27FC236}">
                <a16:creationId xmlns:a16="http://schemas.microsoft.com/office/drawing/2014/main" id="{FA4B9EC4-1866-4077-B005-216C52183D42}"/>
              </a:ext>
            </a:extLst>
          </p:cNvPr>
          <p:cNvSpPr/>
          <p:nvPr/>
        </p:nvSpPr>
        <p:spPr>
          <a:xfrm>
            <a:off x="1316636" y="4632320"/>
            <a:ext cx="180725" cy="194619"/>
          </a:xfrm>
          <a:prstGeom prst="ellipse">
            <a:avLst/>
          </a:prstGeom>
          <a:solidFill>
            <a:srgbClr val="701524"/>
          </a:solidFill>
          <a:ln>
            <a:noFill/>
          </a:ln>
          <a:effectLst>
            <a:outerShdw blurRad="190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350">
              <a:solidFill>
                <a:schemeClr val="bg1"/>
              </a:solidFill>
            </a:endParaRPr>
          </a:p>
        </p:txBody>
      </p:sp>
      <p:sp>
        <p:nvSpPr>
          <p:cNvPr id="8" name="Oval 7">
            <a:extLst>
              <a:ext uri="{FF2B5EF4-FFF2-40B4-BE49-F238E27FC236}">
                <a16:creationId xmlns:a16="http://schemas.microsoft.com/office/drawing/2014/main" id="{E0AE8F7D-5BAC-447A-8FCE-774ACE762F00}"/>
              </a:ext>
            </a:extLst>
          </p:cNvPr>
          <p:cNvSpPr/>
          <p:nvPr/>
        </p:nvSpPr>
        <p:spPr>
          <a:xfrm>
            <a:off x="1340569" y="1542546"/>
            <a:ext cx="197967" cy="220521"/>
          </a:xfrm>
          <a:prstGeom prst="ellipse">
            <a:avLst/>
          </a:prstGeom>
          <a:noFill/>
          <a:ln w="412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D" sz="1350"/>
          </a:p>
        </p:txBody>
      </p:sp>
      <p:sp>
        <p:nvSpPr>
          <p:cNvPr id="9" name="Oval 8">
            <a:extLst>
              <a:ext uri="{FF2B5EF4-FFF2-40B4-BE49-F238E27FC236}">
                <a16:creationId xmlns:a16="http://schemas.microsoft.com/office/drawing/2014/main" id="{0205BCBD-1813-4C54-942E-64D7AD9A99AB}"/>
              </a:ext>
            </a:extLst>
          </p:cNvPr>
          <p:cNvSpPr/>
          <p:nvPr/>
        </p:nvSpPr>
        <p:spPr>
          <a:xfrm>
            <a:off x="1334370" y="2700903"/>
            <a:ext cx="189351" cy="203373"/>
          </a:xfrm>
          <a:prstGeom prst="ellipse">
            <a:avLst/>
          </a:prstGeom>
          <a:noFill/>
          <a:ln w="412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D" sz="1350"/>
          </a:p>
        </p:txBody>
      </p:sp>
      <p:sp>
        <p:nvSpPr>
          <p:cNvPr id="10" name="Oval 9">
            <a:extLst>
              <a:ext uri="{FF2B5EF4-FFF2-40B4-BE49-F238E27FC236}">
                <a16:creationId xmlns:a16="http://schemas.microsoft.com/office/drawing/2014/main" id="{334FD40A-7FB7-4A3B-9C84-8DE16AFC28CF}"/>
              </a:ext>
            </a:extLst>
          </p:cNvPr>
          <p:cNvSpPr/>
          <p:nvPr/>
        </p:nvSpPr>
        <p:spPr>
          <a:xfrm>
            <a:off x="1291206" y="3857686"/>
            <a:ext cx="200007" cy="207161"/>
          </a:xfrm>
          <a:prstGeom prst="ellipse">
            <a:avLst/>
          </a:prstGeom>
          <a:noFill/>
          <a:ln w="412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D" sz="1350"/>
          </a:p>
        </p:txBody>
      </p:sp>
      <p:sp>
        <p:nvSpPr>
          <p:cNvPr id="11" name="Oval 10">
            <a:extLst>
              <a:ext uri="{FF2B5EF4-FFF2-40B4-BE49-F238E27FC236}">
                <a16:creationId xmlns:a16="http://schemas.microsoft.com/office/drawing/2014/main" id="{07CD4BB6-6445-4274-9C02-DC08598CF293}"/>
              </a:ext>
            </a:extLst>
          </p:cNvPr>
          <p:cNvSpPr/>
          <p:nvPr/>
        </p:nvSpPr>
        <p:spPr>
          <a:xfrm>
            <a:off x="1316636" y="4603737"/>
            <a:ext cx="194432" cy="207718"/>
          </a:xfrm>
          <a:prstGeom prst="ellipse">
            <a:avLst/>
          </a:prstGeom>
          <a:noFill/>
          <a:ln w="412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D" sz="1350"/>
          </a:p>
        </p:txBody>
      </p:sp>
      <p:sp>
        <p:nvSpPr>
          <p:cNvPr id="12" name="Oval 11">
            <a:extLst>
              <a:ext uri="{FF2B5EF4-FFF2-40B4-BE49-F238E27FC236}">
                <a16:creationId xmlns:a16="http://schemas.microsoft.com/office/drawing/2014/main" id="{FA4B9EC4-1866-4077-B005-216C52183D42}"/>
              </a:ext>
            </a:extLst>
          </p:cNvPr>
          <p:cNvSpPr/>
          <p:nvPr/>
        </p:nvSpPr>
        <p:spPr>
          <a:xfrm>
            <a:off x="1342018" y="5124113"/>
            <a:ext cx="181703" cy="232798"/>
          </a:xfrm>
          <a:prstGeom prst="ellipse">
            <a:avLst/>
          </a:prstGeom>
          <a:solidFill>
            <a:srgbClr val="701524"/>
          </a:solidFill>
          <a:ln>
            <a:noFill/>
          </a:ln>
          <a:effectLst>
            <a:outerShdw blurRad="190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350">
              <a:solidFill>
                <a:schemeClr val="bg1"/>
              </a:solidFill>
            </a:endParaRPr>
          </a:p>
        </p:txBody>
      </p:sp>
      <p:sp>
        <p:nvSpPr>
          <p:cNvPr id="13" name="Oval 12">
            <a:extLst>
              <a:ext uri="{FF2B5EF4-FFF2-40B4-BE49-F238E27FC236}">
                <a16:creationId xmlns:a16="http://schemas.microsoft.com/office/drawing/2014/main" id="{0205BCBD-1813-4C54-942E-64D7AD9A99AB}"/>
              </a:ext>
            </a:extLst>
          </p:cNvPr>
          <p:cNvSpPr/>
          <p:nvPr/>
        </p:nvSpPr>
        <p:spPr>
          <a:xfrm>
            <a:off x="1320311" y="5108629"/>
            <a:ext cx="185973" cy="241028"/>
          </a:xfrm>
          <a:prstGeom prst="ellipse">
            <a:avLst/>
          </a:prstGeom>
          <a:noFill/>
          <a:ln w="412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D" sz="1350"/>
          </a:p>
        </p:txBody>
      </p:sp>
    </p:spTree>
    <p:extLst>
      <p:ext uri="{BB962C8B-B14F-4D97-AF65-F5344CB8AC3E}">
        <p14:creationId xmlns:p14="http://schemas.microsoft.com/office/powerpoint/2010/main" val="22360595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anim calcmode="lin" valueType="num">
                                      <p:cBhvr>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fade">
                                      <p:cBhvr>
                                        <p:cTn id="46" dur="1000"/>
                                        <p:tgtEl>
                                          <p:spTgt spid="3">
                                            <p:txEl>
                                              <p:pRg st="3" end="3"/>
                                            </p:txEl>
                                          </p:spTgt>
                                        </p:tgtEl>
                                      </p:cBhvr>
                                    </p:animEffect>
                                    <p:anim calcmode="lin" valueType="num">
                                      <p:cBhvr>
                                        <p:cTn id="4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
                                            <p:txEl>
                                              <p:pRg st="4" end="4"/>
                                            </p:txEl>
                                          </p:spTgt>
                                        </p:tgtEl>
                                        <p:attrNameLst>
                                          <p:attrName>style.visibility</p:attrName>
                                        </p:attrNameLst>
                                      </p:cBhvr>
                                      <p:to>
                                        <p:strVal val="visible"/>
                                      </p:to>
                                    </p:set>
                                    <p:animEffect transition="in" filter="fade">
                                      <p:cBhvr>
                                        <p:cTn id="63" dur="1000"/>
                                        <p:tgtEl>
                                          <p:spTgt spid="3">
                                            <p:txEl>
                                              <p:pRg st="4" end="4"/>
                                            </p:txEl>
                                          </p:spTgt>
                                        </p:tgtEl>
                                      </p:cBhvr>
                                    </p:animEffect>
                                    <p:anim calcmode="lin" valueType="num">
                                      <p:cBhvr>
                                        <p:cTn id="6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1000"/>
                                        <p:tgtEl>
                                          <p:spTgt spid="7"/>
                                        </p:tgtEl>
                                      </p:cBhvr>
                                    </p:animEffect>
                                    <p:anim calcmode="lin" valueType="num">
                                      <p:cBhvr>
                                        <p:cTn id="69" dur="1000" fill="hold"/>
                                        <p:tgtEl>
                                          <p:spTgt spid="7"/>
                                        </p:tgtEl>
                                        <p:attrNameLst>
                                          <p:attrName>ppt_x</p:attrName>
                                        </p:attrNameLst>
                                      </p:cBhvr>
                                      <p:tavLst>
                                        <p:tav tm="0">
                                          <p:val>
                                            <p:strVal val="#ppt_x"/>
                                          </p:val>
                                        </p:tav>
                                        <p:tav tm="100000">
                                          <p:val>
                                            <p:strVal val="#ppt_x"/>
                                          </p:val>
                                        </p:tav>
                                      </p:tavLst>
                                    </p:anim>
                                    <p:anim calcmode="lin" valueType="num">
                                      <p:cBhvr>
                                        <p:cTn id="7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00"/>
                                        <p:tgtEl>
                                          <p:spTgt spid="13"/>
                                        </p:tgtEl>
                                      </p:cBhvr>
                                    </p:animEffect>
                                    <p:anim calcmode="lin" valueType="num">
                                      <p:cBhvr>
                                        <p:cTn id="76" dur="1000" fill="hold"/>
                                        <p:tgtEl>
                                          <p:spTgt spid="13"/>
                                        </p:tgtEl>
                                        <p:attrNameLst>
                                          <p:attrName>ppt_x</p:attrName>
                                        </p:attrNameLst>
                                      </p:cBhvr>
                                      <p:tavLst>
                                        <p:tav tm="0">
                                          <p:val>
                                            <p:strVal val="#ppt_x"/>
                                          </p:val>
                                        </p:tav>
                                        <p:tav tm="100000">
                                          <p:val>
                                            <p:strVal val="#ppt_x"/>
                                          </p:val>
                                        </p:tav>
                                      </p:tavLst>
                                    </p:anim>
                                    <p:anim calcmode="lin" valueType="num">
                                      <p:cBhvr>
                                        <p:cTn id="77" dur="1000" fill="hold"/>
                                        <p:tgtEl>
                                          <p:spTgt spid="13"/>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3">
                                            <p:txEl>
                                              <p:pRg st="5" end="5"/>
                                            </p:txEl>
                                          </p:spTgt>
                                        </p:tgtEl>
                                        <p:attrNameLst>
                                          <p:attrName>style.visibility</p:attrName>
                                        </p:attrNameLst>
                                      </p:cBhvr>
                                      <p:to>
                                        <p:strVal val="visible"/>
                                      </p:to>
                                    </p:set>
                                    <p:animEffect transition="in" filter="fade">
                                      <p:cBhvr>
                                        <p:cTn id="80" dur="1000"/>
                                        <p:tgtEl>
                                          <p:spTgt spid="3">
                                            <p:txEl>
                                              <p:pRg st="5" end="5"/>
                                            </p:txEl>
                                          </p:spTgt>
                                        </p:tgtEl>
                                      </p:cBhvr>
                                    </p:animEffect>
                                    <p:anim calcmode="lin" valueType="num">
                                      <p:cBhvr>
                                        <p:cTn id="8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82" dur="1000" fill="hold"/>
                                        <p:tgtEl>
                                          <p:spTgt spid="3">
                                            <p:txEl>
                                              <p:pRg st="5" end="5"/>
                                            </p:txEl>
                                          </p:spTgt>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1000"/>
                                        <p:tgtEl>
                                          <p:spTgt spid="12"/>
                                        </p:tgtEl>
                                      </p:cBhvr>
                                    </p:animEffect>
                                    <p:anim calcmode="lin" valueType="num">
                                      <p:cBhvr>
                                        <p:cTn id="86" dur="1000" fill="hold"/>
                                        <p:tgtEl>
                                          <p:spTgt spid="12"/>
                                        </p:tgtEl>
                                        <p:attrNameLst>
                                          <p:attrName>ppt_x</p:attrName>
                                        </p:attrNameLst>
                                      </p:cBhvr>
                                      <p:tavLst>
                                        <p:tav tm="0">
                                          <p:val>
                                            <p:strVal val="#ppt_x"/>
                                          </p:val>
                                        </p:tav>
                                        <p:tav tm="100000">
                                          <p:val>
                                            <p:strVal val="#ppt_x"/>
                                          </p:val>
                                        </p:tav>
                                      </p:tavLst>
                                    </p:anim>
                                    <p:anim calcmode="lin" valueType="num">
                                      <p:cBhvr>
                                        <p:cTn id="8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0993" y="-297"/>
            <a:ext cx="10287891" cy="6858594"/>
          </a:xfrm>
          <a:prstGeom prst="rect">
            <a:avLst/>
          </a:prstGeom>
        </p:spPr>
      </p:pic>
      <p:sp>
        <p:nvSpPr>
          <p:cNvPr id="4" name="Oval 3">
            <a:extLst>
              <a:ext uri="{FF2B5EF4-FFF2-40B4-BE49-F238E27FC236}">
                <a16:creationId xmlns:a16="http://schemas.microsoft.com/office/drawing/2014/main" id="{BBACE386-5135-45D2-9E90-D12A39ACA462}"/>
              </a:ext>
            </a:extLst>
          </p:cNvPr>
          <p:cNvSpPr/>
          <p:nvPr/>
        </p:nvSpPr>
        <p:spPr>
          <a:xfrm>
            <a:off x="2793776" y="2228880"/>
            <a:ext cx="2625192" cy="25338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id-ID" sz="1013">
              <a:solidFill>
                <a:srgbClr val="FFFFFF"/>
              </a:solidFill>
              <a:latin typeface="Roboto"/>
            </a:endParaRPr>
          </a:p>
        </p:txBody>
      </p:sp>
      <p:sp>
        <p:nvSpPr>
          <p:cNvPr id="30" name="Freeform 24">
            <a:extLst>
              <a:ext uri="{FF2B5EF4-FFF2-40B4-BE49-F238E27FC236}">
                <a16:creationId xmlns:a16="http://schemas.microsoft.com/office/drawing/2014/main" id="{79BD663D-7474-4087-8A5B-CC53057993B1}"/>
              </a:ext>
            </a:extLst>
          </p:cNvPr>
          <p:cNvSpPr/>
          <p:nvPr/>
        </p:nvSpPr>
        <p:spPr>
          <a:xfrm>
            <a:off x="3854848" y="0"/>
            <a:ext cx="6813946" cy="6858000"/>
          </a:xfrm>
          <a:custGeom>
            <a:avLst/>
            <a:gdLst>
              <a:gd name="connsiteX0" fmla="*/ 872050 w 7611077"/>
              <a:gd name="connsiteY0" fmla="*/ 4992403 h 6858000"/>
              <a:gd name="connsiteX1" fmla="*/ 914923 w 7611077"/>
              <a:gd name="connsiteY1" fmla="*/ 5291539 h 6858000"/>
              <a:gd name="connsiteX2" fmla="*/ 1068117 w 7611077"/>
              <a:gd name="connsiteY2" fmla="*/ 6360383 h 6858000"/>
              <a:gd name="connsiteX3" fmla="*/ 1139438 w 7611077"/>
              <a:gd name="connsiteY3" fmla="*/ 6858000 h 6858000"/>
              <a:gd name="connsiteX4" fmla="*/ 942770 w 7611077"/>
              <a:gd name="connsiteY4" fmla="*/ 6858000 h 6858000"/>
              <a:gd name="connsiteX5" fmla="*/ 768761 w 7611077"/>
              <a:gd name="connsiteY5" fmla="*/ 5592193 h 6858000"/>
              <a:gd name="connsiteX6" fmla="*/ 739642 w 7611077"/>
              <a:gd name="connsiteY6" fmla="*/ 5380395 h 6858000"/>
              <a:gd name="connsiteX7" fmla="*/ 839556 w 7611077"/>
              <a:gd name="connsiteY7" fmla="*/ 5025850 h 6858000"/>
              <a:gd name="connsiteX8" fmla="*/ 0 w 7611077"/>
              <a:gd name="connsiteY8" fmla="*/ 0 h 6858000"/>
              <a:gd name="connsiteX9" fmla="*/ 7611077 w 7611077"/>
              <a:gd name="connsiteY9" fmla="*/ 0 h 6858000"/>
              <a:gd name="connsiteX10" fmla="*/ 7611077 w 7611077"/>
              <a:gd name="connsiteY10" fmla="*/ 6858000 h 6858000"/>
              <a:gd name="connsiteX11" fmla="*/ 1139439 w 7611077"/>
              <a:gd name="connsiteY11" fmla="*/ 6858000 h 6858000"/>
              <a:gd name="connsiteX12" fmla="*/ 1068119 w 7611077"/>
              <a:gd name="connsiteY12" fmla="*/ 6360385 h 6858000"/>
              <a:gd name="connsiteX13" fmla="*/ 914924 w 7611077"/>
              <a:gd name="connsiteY13" fmla="*/ 5291541 h 6858000"/>
              <a:gd name="connsiteX14" fmla="*/ 872051 w 7611077"/>
              <a:gd name="connsiteY14" fmla="*/ 4992405 h 6858000"/>
              <a:gd name="connsiteX15" fmla="*/ 891923 w 7611077"/>
              <a:gd name="connsiteY15" fmla="*/ 4971950 h 6858000"/>
              <a:gd name="connsiteX16" fmla="*/ 1023075 w 7611077"/>
              <a:gd name="connsiteY16" fmla="*/ 4892451 h 6858000"/>
              <a:gd name="connsiteX17" fmla="*/ 1930905 w 7611077"/>
              <a:gd name="connsiteY17" fmla="*/ 3337248 h 6858000"/>
              <a:gd name="connsiteX18" fmla="*/ 637092 w 7611077"/>
              <a:gd name="connsiteY18" fmla="*/ 2084704 h 6858000"/>
              <a:gd name="connsiteX19" fmla="*/ 489353 w 7611077"/>
              <a:gd name="connsiteY19" fmla="*/ 2043544 h 6858000"/>
              <a:gd name="connsiteX20" fmla="*/ 445769 w 7611077"/>
              <a:gd name="connsiteY20" fmla="*/ 2018203 h 6858000"/>
              <a:gd name="connsiteX21" fmla="*/ 397655 w 7611077"/>
              <a:gd name="connsiteY21" fmla="*/ 1682515 h 6858000"/>
              <a:gd name="connsiteX22" fmla="*/ 191713 w 7611077"/>
              <a:gd name="connsiteY22" fmla="*/ 245644 h 6858000"/>
              <a:gd name="connsiteX23" fmla="*/ 190291 w 7611077"/>
              <a:gd name="connsiteY23" fmla="*/ 235726 h 6858000"/>
              <a:gd name="connsiteX24" fmla="*/ 190290 w 7611077"/>
              <a:gd name="connsiteY24" fmla="*/ 235726 h 6858000"/>
              <a:gd name="connsiteX25" fmla="*/ 191713 w 7611077"/>
              <a:gd name="connsiteY25" fmla="*/ 245644 h 6858000"/>
              <a:gd name="connsiteX26" fmla="*/ 397654 w 7611077"/>
              <a:gd name="connsiteY26" fmla="*/ 1682515 h 6858000"/>
              <a:gd name="connsiteX27" fmla="*/ 445769 w 7611077"/>
              <a:gd name="connsiteY27" fmla="*/ 2018203 h 6858000"/>
              <a:gd name="connsiteX28" fmla="*/ 424387 w 7611077"/>
              <a:gd name="connsiteY28" fmla="*/ 2005771 h 6858000"/>
              <a:gd name="connsiteX29" fmla="*/ 232508 w 7611077"/>
              <a:gd name="connsiteY29" fmla="*/ 1691339 h 6858000"/>
              <a:gd name="connsiteX30" fmla="*/ 203392 w 7611077"/>
              <a:gd name="connsiteY30" fmla="*/ 14795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11077" h="6858000">
                <a:moveTo>
                  <a:pt x="872050" y="4992403"/>
                </a:moveTo>
                <a:lnTo>
                  <a:pt x="914923" y="5291539"/>
                </a:lnTo>
                <a:cubicBezTo>
                  <a:pt x="964324" y="5636204"/>
                  <a:pt x="1015370" y="5992357"/>
                  <a:pt x="1068117" y="6360383"/>
                </a:cubicBezTo>
                <a:lnTo>
                  <a:pt x="1139438" y="6858000"/>
                </a:lnTo>
                <a:lnTo>
                  <a:pt x="942770" y="6858000"/>
                </a:lnTo>
                <a:lnTo>
                  <a:pt x="768761" y="5592193"/>
                </a:lnTo>
                <a:lnTo>
                  <a:pt x="739642" y="5380395"/>
                </a:lnTo>
                <a:cubicBezTo>
                  <a:pt x="721768" y="5250370"/>
                  <a:pt x="760244" y="5122376"/>
                  <a:pt x="839556" y="5025850"/>
                </a:cubicBezTo>
                <a:close/>
                <a:moveTo>
                  <a:pt x="0" y="0"/>
                </a:moveTo>
                <a:lnTo>
                  <a:pt x="7611077" y="0"/>
                </a:lnTo>
                <a:lnTo>
                  <a:pt x="7611077" y="6858000"/>
                </a:lnTo>
                <a:lnTo>
                  <a:pt x="1139439" y="6858000"/>
                </a:lnTo>
                <a:lnTo>
                  <a:pt x="1068119" y="6360385"/>
                </a:lnTo>
                <a:cubicBezTo>
                  <a:pt x="1015371" y="5992360"/>
                  <a:pt x="964325" y="5636206"/>
                  <a:pt x="914924" y="5291541"/>
                </a:cubicBezTo>
                <a:lnTo>
                  <a:pt x="872051" y="4992405"/>
                </a:lnTo>
                <a:lnTo>
                  <a:pt x="891923" y="4971950"/>
                </a:lnTo>
                <a:cubicBezTo>
                  <a:pt x="929933" y="4938846"/>
                  <a:pt x="973982" y="4911718"/>
                  <a:pt x="1023075" y="4892451"/>
                </a:cubicBezTo>
                <a:cubicBezTo>
                  <a:pt x="1634222" y="4651543"/>
                  <a:pt x="2024360" y="4017070"/>
                  <a:pt x="1930905" y="3337248"/>
                </a:cubicBezTo>
                <a:cubicBezTo>
                  <a:pt x="1837450" y="2657426"/>
                  <a:pt x="1290577" y="2151763"/>
                  <a:pt x="637092" y="2084704"/>
                </a:cubicBezTo>
                <a:cubicBezTo>
                  <a:pt x="584622" y="2079399"/>
                  <a:pt x="534888" y="2065164"/>
                  <a:pt x="489353" y="2043544"/>
                </a:cubicBezTo>
                <a:lnTo>
                  <a:pt x="445769" y="2018203"/>
                </a:lnTo>
                <a:lnTo>
                  <a:pt x="397655" y="1682515"/>
                </a:lnTo>
                <a:cubicBezTo>
                  <a:pt x="323446" y="1164751"/>
                  <a:pt x="254945" y="686816"/>
                  <a:pt x="191713" y="245644"/>
                </a:cubicBezTo>
                <a:lnTo>
                  <a:pt x="190291" y="235726"/>
                </a:lnTo>
                <a:lnTo>
                  <a:pt x="190290" y="235726"/>
                </a:lnTo>
                <a:lnTo>
                  <a:pt x="191713" y="245644"/>
                </a:lnTo>
                <a:cubicBezTo>
                  <a:pt x="254945" y="686816"/>
                  <a:pt x="323444" y="1164751"/>
                  <a:pt x="397654" y="1682515"/>
                </a:cubicBezTo>
                <a:lnTo>
                  <a:pt x="445769" y="2018203"/>
                </a:lnTo>
                <a:lnTo>
                  <a:pt x="424387" y="2005771"/>
                </a:lnTo>
                <a:cubicBezTo>
                  <a:pt x="321970" y="1934228"/>
                  <a:pt x="250382" y="1821365"/>
                  <a:pt x="232508" y="1691339"/>
                </a:cubicBezTo>
                <a:lnTo>
                  <a:pt x="203392" y="1479540"/>
                </a:lnTo>
                <a:close/>
              </a:path>
            </a:pathLst>
          </a:custGeom>
          <a:solidFill>
            <a:schemeClr val="tx2">
              <a:lumMod val="60000"/>
              <a:lumOff val="40000"/>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anchor="ctr"/>
          <a:lstStyle/>
          <a:p>
            <a:pPr algn="ctr" defTabSz="342900">
              <a:defRPr/>
            </a:pPr>
            <a:endParaRPr lang="en-US" sz="1050" dirty="0">
              <a:solidFill>
                <a:srgbClr val="FFC000"/>
              </a:solidFill>
              <a:latin typeface="Georgia" panose="02040502050405020303" pitchFamily="18" charset="0"/>
            </a:endParaRPr>
          </a:p>
        </p:txBody>
      </p:sp>
      <p:sp>
        <p:nvSpPr>
          <p:cNvPr id="34" name="TextBox 33">
            <a:extLst>
              <a:ext uri="{FF2B5EF4-FFF2-40B4-BE49-F238E27FC236}">
                <a16:creationId xmlns:a16="http://schemas.microsoft.com/office/drawing/2014/main" id="{B798FBFC-E29B-48D4-BB63-39FF1EFE9B8C}"/>
              </a:ext>
            </a:extLst>
          </p:cNvPr>
          <p:cNvSpPr txBox="1"/>
          <p:nvPr/>
        </p:nvSpPr>
        <p:spPr>
          <a:xfrm flipH="1">
            <a:off x="5746177" y="1883345"/>
            <a:ext cx="4534898" cy="1754326"/>
          </a:xfrm>
          <a:prstGeom prst="rect">
            <a:avLst/>
          </a:prstGeom>
          <a:noFill/>
        </p:spPr>
        <p:txBody>
          <a:bodyPr wrap="square">
            <a:spAutoFit/>
          </a:bodyPr>
          <a:lstStyle/>
          <a:p>
            <a:pPr algn="ctr" defTabSz="914400"/>
            <a:r>
              <a:rPr lang="en-US" sz="3600" b="1" dirty="0">
                <a:solidFill>
                  <a:srgbClr val="002060"/>
                </a:solidFill>
                <a:latin typeface="Footlight MT Light" panose="0204060206030A020304" pitchFamily="18" charset="0"/>
              </a:rPr>
              <a:t>About the Georgia Code of Ethics for Educators</a:t>
            </a:r>
          </a:p>
        </p:txBody>
      </p:sp>
      <p:pic>
        <p:nvPicPr>
          <p:cNvPr id="3" name="Picture 2"/>
          <p:cNvPicPr>
            <a:picLocks noChangeAspect="1"/>
          </p:cNvPicPr>
          <p:nvPr/>
        </p:nvPicPr>
        <p:blipFill>
          <a:blip r:embed="rId3"/>
          <a:stretch>
            <a:fillRect/>
          </a:stretch>
        </p:blipFill>
        <p:spPr>
          <a:xfrm>
            <a:off x="2568873" y="2343166"/>
            <a:ext cx="2627604" cy="2530059"/>
          </a:xfrm>
          <a:prstGeom prst="rect">
            <a:avLst/>
          </a:prstGeom>
        </p:spPr>
      </p:pic>
      <p:pic>
        <p:nvPicPr>
          <p:cNvPr id="13" name="Picture 6"/>
          <p:cNvPicPr>
            <a:picLocks noChangeAspect="1" noChangeArrowheads="1"/>
          </p:cNvPicPr>
          <p:nvPr/>
        </p:nvPicPr>
        <p:blipFill>
          <a:blip r:embed="rId4"/>
          <a:srcRect/>
          <a:stretch>
            <a:fillRect/>
          </a:stretch>
        </p:blipFill>
        <p:spPr bwMode="auto">
          <a:xfrm>
            <a:off x="3247502" y="2666834"/>
            <a:ext cx="1214693" cy="1988336"/>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584196" y="3875027"/>
            <a:ext cx="4470400" cy="646331"/>
          </a:xfrm>
          <a:prstGeom prst="rect">
            <a:avLst/>
          </a:prstGeom>
          <a:noFill/>
        </p:spPr>
        <p:txBody>
          <a:bodyPr wrap="square" rtlCol="0">
            <a:spAutoFit/>
          </a:bodyPr>
          <a:lstStyle/>
          <a:p>
            <a:pPr algn="ctr" defTabSz="914400">
              <a:defRPr/>
            </a:pPr>
            <a:r>
              <a:rPr lang="en-US" sz="3600" b="1" dirty="0">
                <a:solidFill>
                  <a:srgbClr val="801336"/>
                </a:solidFill>
                <a:latin typeface="Footlight MT Light" panose="0204060206030A020304" pitchFamily="18" charset="0"/>
              </a:rPr>
              <a:t>Standards 1 - 10</a:t>
            </a:r>
          </a:p>
        </p:txBody>
      </p:sp>
    </p:spTree>
    <p:extLst>
      <p:ext uri="{BB962C8B-B14F-4D97-AF65-F5344CB8AC3E}">
        <p14:creationId xmlns:p14="http://schemas.microsoft.com/office/powerpoint/2010/main" val="2880087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defTabSz="304815">
              <a:defRPr/>
            </a:pPr>
            <a:fld id="{48F63A3B-78C7-47BE-AE5E-E10140E04643}" type="slidenum">
              <a:rPr lang="en-US" sz="1200">
                <a:solidFill>
                  <a:prstClr val="black">
                    <a:tint val="75000"/>
                  </a:prstClr>
                </a:solidFill>
                <a:latin typeface="Calibri" panose="020F0502020204030204"/>
              </a:rPr>
              <a:pPr algn="r" defTabSz="304815">
                <a:defRPr/>
              </a:pPr>
              <a:t>15</a:t>
            </a:fld>
            <a:endParaRPr lang="en-US" sz="1200" dirty="0">
              <a:solidFill>
                <a:prstClr val="black">
                  <a:tint val="75000"/>
                </a:prstClr>
              </a:solidFill>
              <a:latin typeface="Calibri" panose="020F0502020204030204"/>
            </a:endParaRPr>
          </a:p>
        </p:txBody>
      </p:sp>
      <p:sp>
        <p:nvSpPr>
          <p:cNvPr id="6" name="Rectangle 5"/>
          <p:cNvSpPr/>
          <p:nvPr/>
        </p:nvSpPr>
        <p:spPr>
          <a:xfrm>
            <a:off x="926079" y="1273600"/>
            <a:ext cx="6096000" cy="4708981"/>
          </a:xfrm>
          <a:prstGeom prst="rect">
            <a:avLst/>
          </a:prstGeom>
        </p:spPr>
        <p:txBody>
          <a:bodyPr>
            <a:spAutoFit/>
          </a:bodyPr>
          <a:lstStyle/>
          <a:p>
            <a:pPr algn="just" defTabSz="304815">
              <a:defRPr/>
            </a:pPr>
            <a:r>
              <a:rPr lang="en-US" sz="2500" b="1" dirty="0">
                <a:solidFill>
                  <a:srgbClr val="801336"/>
                </a:solidFill>
                <a:latin typeface="Nirmala UI Semilight" panose="020B0402040204020203" pitchFamily="34" charset="0"/>
                <a:ea typeface="Nirmala UI Semilight" panose="020B0402040204020203" pitchFamily="34" charset="0"/>
                <a:cs typeface="Nirmala UI Semilight" panose="020B0402040204020203" pitchFamily="34" charset="0"/>
              </a:rPr>
              <a:t>“Educator” </a:t>
            </a:r>
            <a:r>
              <a:rPr lang="en-US" sz="25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is any teacher, school or school system administrator, or other education personnel who holds a certificate issued by the GaPSC and persons who have applied for but have not yet received a certificate. 	</a:t>
            </a:r>
          </a:p>
          <a:p>
            <a:pPr algn="just" defTabSz="304815">
              <a:defRPr/>
            </a:pPr>
            <a:endParaRPr lang="en-US" sz="25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defTabSz="304815">
              <a:buFont typeface="Courier New" panose="02070309020205020404" pitchFamily="49" charset="0"/>
              <a:buChar char="o"/>
              <a:defRPr/>
            </a:pPr>
            <a:r>
              <a:rPr lang="en-US" sz="25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For the purposes of the Code of Ethics for Educators, “educator” also refers to paraprofessionals, aides, and substitute teachers. </a:t>
            </a:r>
          </a:p>
          <a:p>
            <a:pPr marL="457200" indent="-457200" algn="just" defTabSz="304815">
              <a:buFont typeface="Courier New" panose="02070309020205020404" pitchFamily="49" charset="0"/>
              <a:buChar char="o"/>
              <a:defRPr/>
            </a:pPr>
            <a:endParaRPr lang="en-US" sz="25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914400" lvl="1" indent="-457200" algn="just">
              <a:buFont typeface="Courier New" panose="02070309020205020404" pitchFamily="49" charset="0"/>
              <a:buChar char="o"/>
              <a:defRPr/>
            </a:pPr>
            <a:r>
              <a:rPr lang="en-US" sz="2500" b="1" dirty="0" err="1">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GaPSC</a:t>
            </a:r>
            <a:r>
              <a:rPr lang="en-US" sz="2500" b="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Rule 505-6-.01 (2)(d)</a:t>
            </a:r>
          </a:p>
        </p:txBody>
      </p:sp>
      <p:pic>
        <p:nvPicPr>
          <p:cNvPr id="8" name="Picture 7"/>
          <p:cNvPicPr>
            <a:picLocks noChangeAspect="1"/>
          </p:cNvPicPr>
          <p:nvPr/>
        </p:nvPicPr>
        <p:blipFill>
          <a:blip r:embed="rId3"/>
          <a:stretch>
            <a:fillRect/>
          </a:stretch>
        </p:blipFill>
        <p:spPr>
          <a:xfrm>
            <a:off x="7372701" y="1004598"/>
            <a:ext cx="4613264" cy="4900314"/>
          </a:xfrm>
          <a:prstGeom prst="rect">
            <a:avLst/>
          </a:prstGeom>
        </p:spPr>
      </p:pic>
      <p:sp>
        <p:nvSpPr>
          <p:cNvPr id="9" name="Rectangle 8"/>
          <p:cNvSpPr/>
          <p:nvPr/>
        </p:nvSpPr>
        <p:spPr>
          <a:xfrm>
            <a:off x="804159" y="460410"/>
            <a:ext cx="7284860" cy="544188"/>
          </a:xfrm>
          <a:prstGeom prst="rect">
            <a:avLst/>
          </a:prstGeom>
        </p:spPr>
        <p:txBody>
          <a:bodyPr wrap="square">
            <a:spAutoFit/>
          </a:bodyPr>
          <a:lstStyle/>
          <a:p>
            <a:pPr defTabSz="304815">
              <a:lnSpc>
                <a:spcPts val="3200"/>
              </a:lnSpc>
              <a:defRPr/>
            </a:pPr>
            <a:r>
              <a:rPr lang="en-US" sz="4400" b="1" dirty="0">
                <a:solidFill>
                  <a:srgbClr val="002060"/>
                </a:solidFill>
                <a:latin typeface="Footlight MT Light" panose="0204060206030A020304" pitchFamily="18" charset="0"/>
                <a:cs typeface="Arial" panose="020B0604020202020204" pitchFamily="34" charset="0"/>
              </a:rPr>
              <a:t>COE Operational Definitions</a:t>
            </a:r>
          </a:p>
        </p:txBody>
      </p:sp>
      <p:sp>
        <p:nvSpPr>
          <p:cNvPr id="11" name="Rectangle 10">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3592182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defTabSz="304815">
              <a:defRPr/>
            </a:pPr>
            <a:fld id="{48F63A3B-78C7-47BE-AE5E-E10140E04643}" type="slidenum">
              <a:rPr lang="en-US" sz="1200">
                <a:solidFill>
                  <a:prstClr val="black">
                    <a:tint val="75000"/>
                  </a:prstClr>
                </a:solidFill>
                <a:latin typeface="Calibri" panose="020F0502020204030204"/>
              </a:rPr>
              <a:pPr algn="r" defTabSz="304815">
                <a:defRPr/>
              </a:pPr>
              <a:t>16</a:t>
            </a:fld>
            <a:endParaRPr lang="en-US" sz="1200" dirty="0">
              <a:solidFill>
                <a:prstClr val="black">
                  <a:tint val="75000"/>
                </a:prstClr>
              </a:solidFill>
              <a:latin typeface="Calibri" panose="020F0502020204030204"/>
            </a:endParaRPr>
          </a:p>
        </p:txBody>
      </p:sp>
      <p:sp>
        <p:nvSpPr>
          <p:cNvPr id="7" name="Rectangle 6"/>
          <p:cNvSpPr/>
          <p:nvPr/>
        </p:nvSpPr>
        <p:spPr>
          <a:xfrm>
            <a:off x="1132908" y="1490611"/>
            <a:ext cx="5753427" cy="3554819"/>
          </a:xfrm>
          <a:prstGeom prst="rect">
            <a:avLst/>
          </a:prstGeom>
        </p:spPr>
        <p:txBody>
          <a:bodyPr wrap="square">
            <a:spAutoFit/>
          </a:bodyPr>
          <a:lstStyle/>
          <a:p>
            <a:pPr defTabSz="304815">
              <a:defRPr/>
            </a:pPr>
            <a:endParaRPr lang="en-US" sz="2500" dirty="0">
              <a:solidFill>
                <a:srgbClr val="830B0B"/>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gn="just" defTabSz="304815">
              <a:defRPr/>
            </a:pPr>
            <a:r>
              <a:rPr lang="en-US" sz="2500" b="1" dirty="0">
                <a:solidFill>
                  <a:srgbClr val="801336"/>
                </a:solidFill>
                <a:latin typeface="Nirmala UI Semilight" panose="020B0402040204020203" pitchFamily="34" charset="0"/>
                <a:ea typeface="Nirmala UI Semilight" panose="020B0402040204020203" pitchFamily="34" charset="0"/>
                <a:cs typeface="Nirmala UI Semilight" panose="020B0402040204020203" pitchFamily="34" charset="0"/>
              </a:rPr>
              <a:t>“Student” </a:t>
            </a:r>
            <a:r>
              <a:rPr lang="en-US" sz="25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is anyone under the age of 18 OR a student enrolled </a:t>
            </a:r>
            <a:r>
              <a:rPr lang="en-US" sz="25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in grades </a:t>
            </a:r>
            <a:r>
              <a:rPr lang="en-US" sz="25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r>
            <a:br>
              <a:rPr lang="en-US" sz="25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br>
            <a:r>
              <a:rPr lang="en-US" sz="25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Pre-K to 12 in a public or private school.</a:t>
            </a:r>
          </a:p>
          <a:p>
            <a:pPr algn="just" defTabSz="304815">
              <a:defRPr/>
            </a:pPr>
            <a:endParaRPr lang="en-US" sz="25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defTabSz="304815">
              <a:buFont typeface="Courier New" panose="02070309020205020404" pitchFamily="49" charset="0"/>
              <a:buChar char="o"/>
              <a:defRPr/>
            </a:pPr>
            <a:r>
              <a:rPr lang="en-US" sz="25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For the purposes of the Code of Ethics, the enrollment period for a graduating student ends on August 31 of the year of graduation</a:t>
            </a:r>
            <a:r>
              <a:rPr lang="en-US" sz="2500" dirty="0">
                <a:solidFill>
                  <a:srgbClr val="830B0B"/>
                </a:solidFill>
                <a:latin typeface="Nirmala UI Semilight" panose="020B0402040204020203" pitchFamily="34" charset="0"/>
                <a:ea typeface="Nirmala UI Semilight" panose="020B0402040204020203" pitchFamily="34" charset="0"/>
                <a:cs typeface="Nirmala UI Semilight" panose="020B0402040204020203" pitchFamily="34" charset="0"/>
              </a:rPr>
              <a:t>. </a:t>
            </a:r>
          </a:p>
        </p:txBody>
      </p:sp>
      <p:sp>
        <p:nvSpPr>
          <p:cNvPr id="9" name="Rectangle 8"/>
          <p:cNvSpPr/>
          <p:nvPr/>
        </p:nvSpPr>
        <p:spPr>
          <a:xfrm>
            <a:off x="1132908" y="463109"/>
            <a:ext cx="11059886" cy="557268"/>
          </a:xfrm>
          <a:prstGeom prst="rect">
            <a:avLst/>
          </a:prstGeom>
        </p:spPr>
        <p:txBody>
          <a:bodyPr wrap="square">
            <a:spAutoFit/>
          </a:bodyPr>
          <a:lstStyle/>
          <a:p>
            <a:pPr defTabSz="304815">
              <a:lnSpc>
                <a:spcPts val="3200"/>
              </a:lnSpc>
              <a:defRPr/>
            </a:pPr>
            <a:r>
              <a:rPr lang="en-US" sz="4800" b="1" dirty="0">
                <a:solidFill>
                  <a:srgbClr val="002060"/>
                </a:solidFill>
                <a:latin typeface="Footlight MT Light" panose="0204060206030A020304" pitchFamily="18" charset="0"/>
                <a:ea typeface="Nirmala UI Semilight" panose="020B0402040204020203" pitchFamily="34" charset="0"/>
                <a:cs typeface="Nirmala UI Semilight" panose="020B0402040204020203" pitchFamily="34" charset="0"/>
              </a:rPr>
              <a:t>COE Operational Definitions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865" y="3014272"/>
            <a:ext cx="4613040" cy="3508448"/>
          </a:xfrm>
          <a:prstGeom prst="rect">
            <a:avLst/>
          </a:prstGeom>
        </p:spPr>
      </p:pic>
      <p:sp>
        <p:nvSpPr>
          <p:cNvPr id="11" name="Rectangle 10">
            <a:extLst>
              <a:ext uri="{FF2B5EF4-FFF2-40B4-BE49-F238E27FC236}">
                <a16:creationId xmlns:a16="http://schemas.microsoft.com/office/drawing/2014/main" id="{CE12B48A-BB61-40E4-BD82-69A7A73673E0}"/>
              </a:ext>
            </a:extLst>
          </p:cNvPr>
          <p:cNvSpPr/>
          <p:nvPr/>
        </p:nvSpPr>
        <p:spPr>
          <a:xfrm>
            <a:off x="794" y="10391"/>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5783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8"/>
          <p:cNvSpPr txBox="1">
            <a:spLocks noGrp="1"/>
          </p:cNvSpPr>
          <p:nvPr>
            <p:ph type="body" idx="2"/>
          </p:nvPr>
        </p:nvSpPr>
        <p:spPr>
          <a:xfrm>
            <a:off x="6443330" y="1041992"/>
            <a:ext cx="5486400" cy="4795282"/>
          </a:xfrm>
          <a:prstGeom prst="rect">
            <a:avLst/>
          </a:prstGeom>
        </p:spPr>
        <p:txBody>
          <a:bodyPr spcFirstLastPara="1" wrap="square" lIns="121900" tIns="121900" rIns="121900" bIns="121900" anchor="ctr" anchorCtr="0">
            <a:normAutofit fontScale="92500"/>
          </a:bodyPr>
          <a:lstStyle/>
          <a:p>
            <a:pPr marL="0" indent="0">
              <a:spcAft>
                <a:spcPts val="1600"/>
              </a:spcAft>
              <a:buNone/>
            </a:pPr>
            <a:r>
              <a:rPr lang="en" sz="2933" dirty="0">
                <a:solidFill>
                  <a:srgbClr val="FFFFFF"/>
                </a:solidFill>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rPr>
              <a:t>The </a:t>
            </a:r>
            <a:r>
              <a:rPr lang="en" sz="2933" dirty="0" smtClean="0">
                <a:solidFill>
                  <a:srgbClr val="FFFFFF"/>
                </a:solidFill>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rPr>
              <a:t>student graduated in May of that school year. Over the summer, the educator received a text from the student asking for advice about a personal issue and asked to meet on a Saturday at the local coffee shop. As the student had graduated, the teacher decided to meet with the student. </a:t>
            </a:r>
          </a:p>
          <a:p>
            <a:pPr marL="0" indent="0">
              <a:spcAft>
                <a:spcPts val="1600"/>
              </a:spcAft>
              <a:buNone/>
            </a:pPr>
            <a:r>
              <a:rPr lang="en" sz="2933" dirty="0" smtClean="0">
                <a:solidFill>
                  <a:srgbClr val="FFFFFF"/>
                </a:solidFill>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rPr>
              <a:t>Is </a:t>
            </a:r>
            <a:r>
              <a:rPr lang="en" sz="2933" dirty="0">
                <a:solidFill>
                  <a:srgbClr val="FFFFFF"/>
                </a:solidFill>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rPr>
              <a:t>the individual </a:t>
            </a:r>
            <a:r>
              <a:rPr lang="en" sz="2933" dirty="0" smtClean="0">
                <a:solidFill>
                  <a:srgbClr val="FFFFFF"/>
                </a:solidFill>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rPr>
              <a:t>still considered </a:t>
            </a:r>
            <a:r>
              <a:rPr lang="en" sz="2933" dirty="0">
                <a:solidFill>
                  <a:srgbClr val="FFFFFF"/>
                </a:solidFill>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rPr>
              <a:t>a student?</a:t>
            </a:r>
            <a:endParaRPr sz="2933"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3" name="Rectangle 2"/>
          <p:cNvSpPr/>
          <p:nvPr/>
        </p:nvSpPr>
        <p:spPr>
          <a:xfrm>
            <a:off x="717973" y="663837"/>
            <a:ext cx="4707137" cy="707886"/>
          </a:xfrm>
          <a:prstGeom prst="rect">
            <a:avLst/>
          </a:prstGeom>
          <a:solidFill>
            <a:srgbClr val="740000"/>
          </a:solidFill>
        </p:spPr>
        <p:txBody>
          <a:bodyPr wrap="square">
            <a:spAutoFit/>
          </a:bodyPr>
          <a:lstStyle/>
          <a:p>
            <a:pPr algn="ctr" defTabSz="1219231">
              <a:buClr>
                <a:srgbClr val="000000"/>
              </a:buClr>
              <a:defRPr/>
            </a:pPr>
            <a:r>
              <a:rPr lang="en-US" sz="4000" kern="0" dirty="0">
                <a:solidFill>
                  <a:srgbClr val="FFFFFF"/>
                </a:solidFill>
                <a:latin typeface="Footlight MT Light" panose="0204060206030A020304" pitchFamily="18" charset="0"/>
                <a:ea typeface="Roboto Slab"/>
                <a:cs typeface="Arial"/>
                <a:sym typeface="Arial"/>
              </a:rPr>
              <a:t> Student or Not?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2278" y="4762196"/>
            <a:ext cx="2184993" cy="1457390"/>
          </a:xfrm>
          <a:prstGeom prst="rect">
            <a:avLst/>
          </a:prstGeom>
          <a:ln>
            <a:solidFill>
              <a:srgbClr val="801336"/>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8304" y="1531089"/>
            <a:ext cx="2952942" cy="2952942"/>
          </a:xfrm>
          <a:prstGeom prst="rect">
            <a:avLst/>
          </a:prstGeom>
          <a:ln>
            <a:solidFill>
              <a:srgbClr val="801336"/>
            </a:solidFill>
          </a:ln>
        </p:spPr>
      </p:pic>
    </p:spTree>
    <p:extLst>
      <p:ext uri="{BB962C8B-B14F-4D97-AF65-F5344CB8AC3E}">
        <p14:creationId xmlns:p14="http://schemas.microsoft.com/office/powerpoint/2010/main" val="57050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6">
                                            <p:txEl>
                                              <p:pRg st="0" end="0"/>
                                            </p:txEl>
                                          </p:spTgt>
                                        </p:tgtEl>
                                        <p:attrNameLst>
                                          <p:attrName>style.visibility</p:attrName>
                                        </p:attrNameLst>
                                      </p:cBhvr>
                                      <p:to>
                                        <p:strVal val="visible"/>
                                      </p:to>
                                    </p:set>
                                    <p:animEffect transition="in" filter="fade">
                                      <p:cBhvr>
                                        <p:cTn id="7" dur="1000"/>
                                        <p:tgtEl>
                                          <p:spTgt spid="186">
                                            <p:txEl>
                                              <p:pRg st="0" end="0"/>
                                            </p:txEl>
                                          </p:spTgt>
                                        </p:tgtEl>
                                      </p:cBhvr>
                                    </p:animEffect>
                                    <p:anim calcmode="lin" valueType="num">
                                      <p:cBhvr>
                                        <p:cTn id="8" dur="1000" fill="hold"/>
                                        <p:tgtEl>
                                          <p:spTgt spid="18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6">
                                            <p:txEl>
                                              <p:pRg st="1" end="1"/>
                                            </p:txEl>
                                          </p:spTgt>
                                        </p:tgtEl>
                                        <p:attrNameLst>
                                          <p:attrName>style.visibility</p:attrName>
                                        </p:attrNameLst>
                                      </p:cBhvr>
                                      <p:to>
                                        <p:strVal val="visible"/>
                                      </p:to>
                                    </p:set>
                                    <p:animEffect transition="in" filter="fade">
                                      <p:cBhvr>
                                        <p:cTn id="14" dur="1000"/>
                                        <p:tgtEl>
                                          <p:spTgt spid="186">
                                            <p:txEl>
                                              <p:pRg st="1" end="1"/>
                                            </p:txEl>
                                          </p:spTgt>
                                        </p:tgtEl>
                                      </p:cBhvr>
                                    </p:animEffect>
                                    <p:anim calcmode="lin" valueType="num">
                                      <p:cBhvr>
                                        <p:cTn id="15" dur="1000" fill="hold"/>
                                        <p:tgtEl>
                                          <p:spTgt spid="18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8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47B2692-B2AC-7745-BBF7-2B8528E9CDDD}"/>
              </a:ext>
            </a:extLst>
          </p:cNvPr>
          <p:cNvSpPr txBox="1"/>
          <p:nvPr/>
        </p:nvSpPr>
        <p:spPr>
          <a:xfrm>
            <a:off x="3287262" y="237479"/>
            <a:ext cx="8747578" cy="707886"/>
          </a:xfrm>
          <a:prstGeom prst="rect">
            <a:avLst/>
          </a:prstGeom>
          <a:noFill/>
        </p:spPr>
        <p:txBody>
          <a:bodyPr wrap="square" rtlCol="0">
            <a:spAutoFit/>
          </a:bodyPr>
          <a:lstStyle/>
          <a:p>
            <a:r>
              <a:rPr lang="en-US" sz="4000" b="1" dirty="0">
                <a:solidFill>
                  <a:srgbClr val="002060"/>
                </a:solidFill>
                <a:latin typeface="Footlight MT Light" panose="0204060206030A020304" pitchFamily="18" charset="0"/>
                <a:cs typeface="Arial" panose="020B0604020202020204" pitchFamily="34" charset="0"/>
              </a:rPr>
              <a:t>Code of Ethics for Educators Standards</a:t>
            </a:r>
          </a:p>
        </p:txBody>
      </p:sp>
      <p:sp>
        <p:nvSpPr>
          <p:cNvPr id="13" name="Slide Number Placeholder 12">
            <a:extLst>
              <a:ext uri="{FF2B5EF4-FFF2-40B4-BE49-F238E27FC236}">
                <a16:creationId xmlns:a16="http://schemas.microsoft.com/office/drawing/2014/main" id="{09734B4C-168B-426F-9F19-E39F73C3AE5C}"/>
              </a:ext>
            </a:extLst>
          </p:cNvPr>
          <p:cNvSpPr>
            <a:spLocks noGrp="1"/>
          </p:cNvSpPr>
          <p:nvPr>
            <p:ph type="sldNum" sz="quarter" idx="4"/>
          </p:nvPr>
        </p:nvSpPr>
        <p:spPr/>
        <p:txBody>
          <a:bodyPr/>
          <a:lstStyle/>
          <a:p>
            <a:fld id="{BF94EAC0-F9FD-4558-B27C-82ED3F3FF7C5}" type="slidenum">
              <a:rPr lang="en-US" smtClean="0"/>
              <a:pPr/>
              <a:t>18</a:t>
            </a:fld>
            <a:endParaRPr lang="en-US" sz="1200"/>
          </a:p>
        </p:txBody>
      </p:sp>
      <p:sp>
        <p:nvSpPr>
          <p:cNvPr id="32" name="TextBox 31">
            <a:extLst>
              <a:ext uri="{FF2B5EF4-FFF2-40B4-BE49-F238E27FC236}">
                <a16:creationId xmlns:a16="http://schemas.microsoft.com/office/drawing/2014/main" id="{F90AF7FE-44B0-416C-9E6A-E404545FBD6C}"/>
              </a:ext>
            </a:extLst>
          </p:cNvPr>
          <p:cNvSpPr txBox="1"/>
          <p:nvPr/>
        </p:nvSpPr>
        <p:spPr>
          <a:xfrm>
            <a:off x="1012878" y="2641769"/>
            <a:ext cx="2270258" cy="430887"/>
          </a:xfrm>
          <a:prstGeom prst="rect">
            <a:avLst/>
          </a:prstGeom>
          <a:noFill/>
        </p:spPr>
        <p:txBody>
          <a:bodyPr wrap="square" rtlCol="0">
            <a:spAutoFit/>
          </a:bodyPr>
          <a:lstStyle/>
          <a:p>
            <a:pPr algn="ctr"/>
            <a:endParaRPr lang="en-US" sz="2200" b="1" dirty="0">
              <a:solidFill>
                <a:schemeClr val="accent1"/>
              </a:solidFill>
            </a:endParaRPr>
          </a:p>
        </p:txBody>
      </p:sp>
      <p:sp>
        <p:nvSpPr>
          <p:cNvPr id="3" name="TextBox 2"/>
          <p:cNvSpPr txBox="1"/>
          <p:nvPr/>
        </p:nvSpPr>
        <p:spPr>
          <a:xfrm>
            <a:off x="757837" y="1450325"/>
            <a:ext cx="1838652" cy="1241622"/>
          </a:xfrm>
          <a:prstGeom prst="rect">
            <a:avLst/>
          </a:prstGeom>
          <a:noFill/>
        </p:spPr>
        <p:txBody>
          <a:bodyPr wrap="square" rtlCol="0">
            <a:spAutoFit/>
          </a:bodyPr>
          <a:lstStyle/>
          <a:p>
            <a:pPr algn="ctr"/>
            <a:r>
              <a:rPr lang="en-US" sz="1867" dirty="0">
                <a:solidFill>
                  <a:schemeClr val="bg1"/>
                </a:solidFill>
              </a:rPr>
              <a:t>Number of Complaints Filed Each Month</a:t>
            </a:r>
          </a:p>
        </p:txBody>
      </p:sp>
      <p:sp>
        <p:nvSpPr>
          <p:cNvPr id="4" name="TextBox 3"/>
          <p:cNvSpPr txBox="1"/>
          <p:nvPr/>
        </p:nvSpPr>
        <p:spPr>
          <a:xfrm>
            <a:off x="3647520" y="1148190"/>
            <a:ext cx="7814872" cy="6514540"/>
          </a:xfrm>
          <a:prstGeom prst="rect">
            <a:avLst/>
          </a:prstGeom>
          <a:noFill/>
        </p:spPr>
        <p:txBody>
          <a:bodyPr wrap="square" rtlCol="0">
            <a:spAutoFit/>
          </a:bodyPr>
          <a:lstStyle/>
          <a:p>
            <a:pPr algn="just"/>
            <a:r>
              <a:rPr lang="en-US" sz="2400" b="1" dirty="0">
                <a:latin typeface="Nirmala UI Semilight" panose="020B0402040204020203" pitchFamily="34" charset="0"/>
                <a:ea typeface="Nirmala UI Semilight" panose="020B0402040204020203" pitchFamily="34" charset="0"/>
                <a:cs typeface="Nirmala UI Semilight" panose="020B0402040204020203" pitchFamily="34" charset="0"/>
              </a:rPr>
              <a:t>Standard 1: Legal Compliance </a:t>
            </a:r>
          </a:p>
          <a:p>
            <a:pPr marL="381019" indent="-381019" algn="just">
              <a:buFont typeface="Courier New" panose="02070309020205020404" pitchFamily="49" charset="0"/>
              <a:buChar char="o"/>
            </a:pPr>
            <a:r>
              <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rPr>
              <a:t>Abide </a:t>
            </a:r>
            <a:r>
              <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by all federal, state, and local laws and statutes.</a:t>
            </a:r>
          </a:p>
          <a:p>
            <a:pPr marL="342900" indent="-342900" algn="just">
              <a:buFont typeface="Courier New" panose="02070309020205020404" pitchFamily="49" charset="0"/>
              <a:buChar char="o"/>
            </a:pPr>
            <a:endPar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sym typeface="Georgia"/>
            </a:endParaRPr>
          </a:p>
          <a:p>
            <a:pPr algn="just"/>
            <a:r>
              <a:rPr lang="en-US" sz="2400" b="1" dirty="0">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Standard 2:  Conduct With Students</a:t>
            </a:r>
          </a:p>
          <a:p>
            <a:pPr marL="381019" indent="-381019" algn="just">
              <a:buFont typeface="Courier New" panose="02070309020205020404" pitchFamily="49" charset="0"/>
              <a:buChar char="o"/>
            </a:pPr>
            <a:r>
              <a:rPr lang="en" sz="2400" dirty="0">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rPr>
              <a:t>Maintain a professional relationship with all students, both in and outside the classroom.</a:t>
            </a:r>
          </a:p>
          <a:p>
            <a:pPr marL="342900" indent="-342900" algn="just">
              <a:buFont typeface="Courier New" panose="02070309020205020404" pitchFamily="49" charset="0"/>
              <a:buChar char="o"/>
            </a:pPr>
            <a:endParaRPr lang="en" sz="2400" dirty="0">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endParaRPr>
          </a:p>
          <a:p>
            <a:pPr algn="just"/>
            <a:r>
              <a:rPr lang="en" sz="2400" b="1" dirty="0">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rPr>
              <a:t>Standard 3: Alcohol and Drugs </a:t>
            </a:r>
          </a:p>
          <a:p>
            <a:pPr marL="381019" indent="-381019" algn="just">
              <a:buClr>
                <a:srgbClr val="000000"/>
              </a:buClr>
              <a:buSzPct val="100000"/>
              <a:buFont typeface="Courier New" panose="02070309020205020404" pitchFamily="49" charset="0"/>
              <a:buChar char="o"/>
            </a:pPr>
            <a:r>
              <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rPr>
              <a:t>Refrain from the use of alcohol or illegal or unauthorized drugs during the course of professional practice. </a:t>
            </a:r>
          </a:p>
          <a:p>
            <a:pPr marL="381019" indent="-381019" algn="just">
              <a:buClr>
                <a:srgbClr val="000000"/>
              </a:buClr>
              <a:buSzPts val="2000"/>
              <a:buFont typeface="Courier New" panose="02070309020205020404" pitchFamily="49" charset="0"/>
              <a:buChar char="o"/>
            </a:pPr>
            <a:endPar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gn="just">
              <a:buClr>
                <a:srgbClr val="000000"/>
              </a:buClr>
              <a:buSzPts val="2000"/>
            </a:pPr>
            <a:r>
              <a:rPr lang="en-US" sz="2400" b="1" dirty="0">
                <a:latin typeface="Nirmala UI Semilight" panose="020B0402040204020203" pitchFamily="34" charset="0"/>
                <a:ea typeface="Nirmala UI Semilight" panose="020B0402040204020203" pitchFamily="34" charset="0"/>
                <a:cs typeface="Nirmala UI Semilight" panose="020B0402040204020203" pitchFamily="34" charset="0"/>
              </a:rPr>
              <a:t>Standard 4: Honesty </a:t>
            </a:r>
          </a:p>
          <a:p>
            <a:pPr marL="381019" indent="-381019" algn="just">
              <a:buClr>
                <a:srgbClr val="000000"/>
              </a:buClr>
              <a:buSzPct val="100000"/>
              <a:buFont typeface="Courier New" panose="02070309020205020404" pitchFamily="49" charset="0"/>
              <a:buChar char="o"/>
            </a:pPr>
            <a:r>
              <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rPr>
              <a:t>Exemplify honesty and integrity in the course of professional practice.</a:t>
            </a:r>
          </a:p>
          <a:p>
            <a:pPr>
              <a:buClr>
                <a:srgbClr val="000000"/>
              </a:buClr>
              <a:buSzPts val="2000"/>
            </a:pPr>
            <a:endParaRPr lang="en-US" sz="2133" dirty="0">
              <a:solidFill>
                <a:srgbClr val="000000"/>
              </a:solidFill>
              <a:latin typeface="Calibri" panose="020F0502020204030204" pitchFamily="34" charset="0"/>
              <a:ea typeface="Georgia"/>
              <a:cs typeface="Calibri" panose="020F0502020204030204" pitchFamily="34" charset="0"/>
              <a:sym typeface="Georgia"/>
            </a:endParaRPr>
          </a:p>
          <a:p>
            <a:pPr marL="381019" indent="-381019">
              <a:buFont typeface="Wingdings" panose="05000000000000000000" pitchFamily="2" charset="2"/>
              <a:buChar char="Ø"/>
            </a:pPr>
            <a:endParaRPr lang="en-US" sz="2400" dirty="0">
              <a:latin typeface="Calibri" panose="020F0502020204030204" pitchFamily="34" charset="0"/>
              <a:ea typeface="Georgia"/>
              <a:cs typeface="Calibri" panose="020F0502020204030204" pitchFamily="34" charset="0"/>
              <a:sym typeface="Georgia"/>
            </a:endParaRPr>
          </a:p>
          <a:p>
            <a:endParaRPr lang="en-US" sz="1200" dirty="0"/>
          </a:p>
        </p:txBody>
      </p:sp>
      <p:sp>
        <p:nvSpPr>
          <p:cNvPr id="10" name="Rectangle 9">
            <a:extLst>
              <a:ext uri="{FF2B5EF4-FFF2-40B4-BE49-F238E27FC236}">
                <a16:creationId xmlns:a16="http://schemas.microsoft.com/office/drawing/2014/main" id="{CE12B48A-BB61-40E4-BD82-69A7A73673E0}"/>
              </a:ext>
            </a:extLst>
          </p:cNvPr>
          <p:cNvSpPr/>
          <p:nvPr/>
        </p:nvSpPr>
        <p:spPr>
          <a:xfrm>
            <a:off x="794" y="0"/>
            <a:ext cx="2853512" cy="6969877"/>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5">
              <a:defRPr/>
            </a:pPr>
            <a:endParaRPr lang="en-US" sz="2700">
              <a:solidFill>
                <a:prstClr val="white"/>
              </a:solidFill>
              <a:latin typeface="Calibri" panose="020F0502020204030204"/>
            </a:endParaRPr>
          </a:p>
        </p:txBody>
      </p:sp>
      <p:pic>
        <p:nvPicPr>
          <p:cNvPr id="11" name="Picture 6"/>
          <p:cNvPicPr>
            <a:picLocks noChangeAspect="1" noChangeArrowheads="1"/>
          </p:cNvPicPr>
          <p:nvPr/>
        </p:nvPicPr>
        <p:blipFill>
          <a:blip r:embed="rId3"/>
          <a:srcRect/>
          <a:stretch>
            <a:fillRect/>
          </a:stretch>
        </p:blipFill>
        <p:spPr bwMode="auto">
          <a:xfrm>
            <a:off x="648494" y="1969081"/>
            <a:ext cx="1562101" cy="2557009"/>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797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 calcmode="lin" valueType="num">
                                      <p:cBhvr additive="base">
                                        <p:cTn id="2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additive="base">
                                        <p:cTn id="3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 calcmode="lin" valueType="num">
                                      <p:cBhvr additive="base">
                                        <p:cTn id="37"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9" end="9"/>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10" end="10"/>
                                            </p:txEl>
                                          </p:spTgt>
                                        </p:tgtEl>
                                        <p:attrNameLst>
                                          <p:attrName>style.visibility</p:attrName>
                                        </p:attrNameLst>
                                      </p:cBhvr>
                                      <p:to>
                                        <p:strVal val="visible"/>
                                      </p:to>
                                    </p:set>
                                    <p:anim calcmode="lin" valueType="num">
                                      <p:cBhvr additive="base">
                                        <p:cTn id="41"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47B2692-B2AC-7745-BBF7-2B8528E9CDDD}"/>
              </a:ext>
            </a:extLst>
          </p:cNvPr>
          <p:cNvSpPr txBox="1"/>
          <p:nvPr/>
        </p:nvSpPr>
        <p:spPr>
          <a:xfrm>
            <a:off x="3283136" y="237479"/>
            <a:ext cx="8747578" cy="707886"/>
          </a:xfrm>
          <a:prstGeom prst="rect">
            <a:avLst/>
          </a:prstGeom>
          <a:noFill/>
        </p:spPr>
        <p:txBody>
          <a:bodyPr wrap="square" rtlCol="0">
            <a:spAutoFit/>
          </a:bodyPr>
          <a:lstStyle/>
          <a:p>
            <a:r>
              <a:rPr lang="en-US" sz="4000" b="1" dirty="0">
                <a:solidFill>
                  <a:srgbClr val="002060"/>
                </a:solidFill>
                <a:latin typeface="Footlight MT Light" panose="0204060206030A020304" pitchFamily="18" charset="0"/>
                <a:cs typeface="Arial" panose="020B0604020202020204" pitchFamily="34" charset="0"/>
              </a:rPr>
              <a:t>Code of Ethics for Educators Standards</a:t>
            </a:r>
          </a:p>
        </p:txBody>
      </p:sp>
      <p:sp>
        <p:nvSpPr>
          <p:cNvPr id="13" name="Slide Number Placeholder 12">
            <a:extLst>
              <a:ext uri="{FF2B5EF4-FFF2-40B4-BE49-F238E27FC236}">
                <a16:creationId xmlns:a16="http://schemas.microsoft.com/office/drawing/2014/main" id="{09734B4C-168B-426F-9F19-E39F73C3AE5C}"/>
              </a:ext>
            </a:extLst>
          </p:cNvPr>
          <p:cNvSpPr>
            <a:spLocks noGrp="1"/>
          </p:cNvSpPr>
          <p:nvPr>
            <p:ph type="sldNum" sz="quarter" idx="4"/>
          </p:nvPr>
        </p:nvSpPr>
        <p:spPr/>
        <p:txBody>
          <a:bodyPr/>
          <a:lstStyle/>
          <a:p>
            <a:fld id="{BF94EAC0-F9FD-4558-B27C-82ED3F3FF7C5}" type="slidenum">
              <a:rPr lang="en-US" smtClean="0"/>
              <a:pPr/>
              <a:t>19</a:t>
            </a:fld>
            <a:endParaRPr lang="en-US" sz="1200"/>
          </a:p>
        </p:txBody>
      </p:sp>
      <p:sp>
        <p:nvSpPr>
          <p:cNvPr id="32" name="TextBox 31">
            <a:extLst>
              <a:ext uri="{FF2B5EF4-FFF2-40B4-BE49-F238E27FC236}">
                <a16:creationId xmlns:a16="http://schemas.microsoft.com/office/drawing/2014/main" id="{F90AF7FE-44B0-416C-9E6A-E404545FBD6C}"/>
              </a:ext>
            </a:extLst>
          </p:cNvPr>
          <p:cNvSpPr txBox="1"/>
          <p:nvPr/>
        </p:nvSpPr>
        <p:spPr>
          <a:xfrm>
            <a:off x="1012878" y="2641769"/>
            <a:ext cx="2270258" cy="430887"/>
          </a:xfrm>
          <a:prstGeom prst="rect">
            <a:avLst/>
          </a:prstGeom>
          <a:noFill/>
        </p:spPr>
        <p:txBody>
          <a:bodyPr wrap="square" rtlCol="0">
            <a:spAutoFit/>
          </a:bodyPr>
          <a:lstStyle/>
          <a:p>
            <a:pPr algn="ctr"/>
            <a:endParaRPr lang="en-US" sz="2200" b="1" dirty="0">
              <a:solidFill>
                <a:schemeClr val="accent1"/>
              </a:solidFill>
            </a:endParaRPr>
          </a:p>
        </p:txBody>
      </p:sp>
      <p:sp>
        <p:nvSpPr>
          <p:cNvPr id="3" name="TextBox 2"/>
          <p:cNvSpPr txBox="1"/>
          <p:nvPr/>
        </p:nvSpPr>
        <p:spPr>
          <a:xfrm>
            <a:off x="757837" y="1450325"/>
            <a:ext cx="1838652" cy="1241622"/>
          </a:xfrm>
          <a:prstGeom prst="rect">
            <a:avLst/>
          </a:prstGeom>
          <a:noFill/>
        </p:spPr>
        <p:txBody>
          <a:bodyPr wrap="square" rtlCol="0">
            <a:spAutoFit/>
          </a:bodyPr>
          <a:lstStyle/>
          <a:p>
            <a:pPr algn="ctr"/>
            <a:r>
              <a:rPr lang="en-US" sz="1867" dirty="0">
                <a:solidFill>
                  <a:schemeClr val="bg1"/>
                </a:solidFill>
              </a:rPr>
              <a:t>Number of Complaints Filed Each Month</a:t>
            </a:r>
          </a:p>
        </p:txBody>
      </p:sp>
      <p:sp>
        <p:nvSpPr>
          <p:cNvPr id="4" name="TextBox 3"/>
          <p:cNvSpPr txBox="1"/>
          <p:nvPr/>
        </p:nvSpPr>
        <p:spPr>
          <a:xfrm>
            <a:off x="3749488" y="1079292"/>
            <a:ext cx="7814872" cy="5632311"/>
          </a:xfrm>
          <a:prstGeom prst="rect">
            <a:avLst/>
          </a:prstGeom>
          <a:noFill/>
        </p:spPr>
        <p:txBody>
          <a:bodyPr wrap="square" rtlCol="0">
            <a:spAutoFit/>
          </a:bodyPr>
          <a:lstStyle/>
          <a:p>
            <a:pPr algn="just"/>
            <a:r>
              <a:rPr lang="en-US" sz="2400" b="1" dirty="0">
                <a:latin typeface="Nirmala UI Semilight" panose="020B0402040204020203" pitchFamily="34" charset="0"/>
                <a:ea typeface="Nirmala UI Semilight" panose="020B0402040204020203" pitchFamily="34" charset="0"/>
                <a:cs typeface="Nirmala UI Semilight" panose="020B0402040204020203" pitchFamily="34" charset="0"/>
              </a:rPr>
              <a:t>Standard 5: Public Funds &amp; Property </a:t>
            </a:r>
          </a:p>
          <a:p>
            <a:pPr marL="381019" indent="-381019" algn="just">
              <a:buFont typeface="Courier New" panose="02070309020205020404" pitchFamily="49" charset="0"/>
              <a:buChar char="o"/>
            </a:pPr>
            <a:r>
              <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rPr>
              <a:t>An educator entrusted with public funds and property shall honor that trust with a high level of honesty, accuracy, and responsibility.</a:t>
            </a:r>
          </a:p>
          <a:p>
            <a:pPr marL="342900" indent="-342900" algn="just">
              <a:buFont typeface="Courier New" panose="02070309020205020404" pitchFamily="49" charset="0"/>
              <a:buChar char="o"/>
            </a:pPr>
            <a:endPar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sym typeface="Georgia"/>
            </a:endParaRPr>
          </a:p>
          <a:p>
            <a:pPr algn="just"/>
            <a:r>
              <a:rPr lang="en-US" sz="2400" b="1" dirty="0">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Standard 6:  Remuneration </a:t>
            </a:r>
          </a:p>
          <a:p>
            <a:pPr marL="381019" indent="-381019" algn="just">
              <a:buFont typeface="Courier New" panose="02070309020205020404" pitchFamily="49" charset="0"/>
              <a:buChar char="o"/>
            </a:pPr>
            <a:r>
              <a:rPr lang="en-US" sz="2400" kern="0" dirty="0">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Maintain integrity with students, colleagues, parents, patrons, or businesses when accepting gifts, gratuities, favors, and additional compensation.</a:t>
            </a:r>
            <a:endParaRPr lang="en" sz="2400" dirty="0">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endParaRPr>
          </a:p>
          <a:p>
            <a:pPr marL="342900" indent="-342900" algn="just">
              <a:buFont typeface="Courier New" panose="02070309020205020404" pitchFamily="49" charset="0"/>
              <a:buChar char="o"/>
            </a:pPr>
            <a:endParaRPr lang="en" sz="2400" dirty="0">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endParaRPr>
          </a:p>
          <a:p>
            <a:pPr algn="just"/>
            <a:r>
              <a:rPr lang="en" sz="2400" b="1" dirty="0">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rPr>
              <a:t>Standard 7: C</a:t>
            </a:r>
            <a:r>
              <a:rPr lang="en-US" sz="2400" b="1" dirty="0">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rPr>
              <a:t>o</a:t>
            </a:r>
            <a:r>
              <a:rPr lang="en" sz="2400" b="1" dirty="0">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rPr>
              <a:t>nfidential Information </a:t>
            </a:r>
          </a:p>
          <a:p>
            <a:pPr marL="381019" indent="-381019" algn="just">
              <a:buClr>
                <a:srgbClr val="000000"/>
              </a:buClr>
              <a:buSzPct val="100000"/>
              <a:buFont typeface="Courier New" panose="02070309020205020404" pitchFamily="49" charset="0"/>
              <a:buChar char="o"/>
            </a:pPr>
            <a:r>
              <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rPr>
              <a:t>Comply with state and federal laws and state school board policies relating to the confidentiality of student and personnel records, standardized test material, and other information.</a:t>
            </a:r>
          </a:p>
        </p:txBody>
      </p:sp>
      <p:sp>
        <p:nvSpPr>
          <p:cNvPr id="10" name="Rectangle 9">
            <a:extLst>
              <a:ext uri="{FF2B5EF4-FFF2-40B4-BE49-F238E27FC236}">
                <a16:creationId xmlns:a16="http://schemas.microsoft.com/office/drawing/2014/main" id="{CE12B48A-BB61-40E4-BD82-69A7A73673E0}"/>
              </a:ext>
            </a:extLst>
          </p:cNvPr>
          <p:cNvSpPr/>
          <p:nvPr/>
        </p:nvSpPr>
        <p:spPr>
          <a:xfrm>
            <a:off x="794" y="0"/>
            <a:ext cx="2853512" cy="6969877"/>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5">
              <a:defRPr/>
            </a:pPr>
            <a:endParaRPr lang="en-US" sz="2700">
              <a:solidFill>
                <a:prstClr val="white"/>
              </a:solidFill>
              <a:latin typeface="Calibri" panose="020F0502020204030204"/>
            </a:endParaRPr>
          </a:p>
        </p:txBody>
      </p:sp>
      <p:pic>
        <p:nvPicPr>
          <p:cNvPr id="11" name="Picture 6"/>
          <p:cNvPicPr>
            <a:picLocks noChangeAspect="1" noChangeArrowheads="1"/>
          </p:cNvPicPr>
          <p:nvPr/>
        </p:nvPicPr>
        <p:blipFill>
          <a:blip r:embed="rId3"/>
          <a:srcRect/>
          <a:stretch>
            <a:fillRect/>
          </a:stretch>
        </p:blipFill>
        <p:spPr bwMode="auto">
          <a:xfrm>
            <a:off x="648494" y="1969081"/>
            <a:ext cx="1562101" cy="2557009"/>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857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 calcmode="lin" valueType="num">
                                      <p:cBhvr additive="base">
                                        <p:cTn id="2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additive="base">
                                        <p:cTn id="3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50917"/>
            <a:ext cx="12193588" cy="4064529"/>
          </a:xfrm>
          <a:prstGeom prst="rect">
            <a:avLst/>
          </a:prstGeom>
        </p:spPr>
      </p:pic>
      <p:sp>
        <p:nvSpPr>
          <p:cNvPr id="2" name="Title 1"/>
          <p:cNvSpPr>
            <a:spLocks noGrp="1"/>
          </p:cNvSpPr>
          <p:nvPr>
            <p:ph type="title"/>
          </p:nvPr>
        </p:nvSpPr>
        <p:spPr>
          <a:xfrm>
            <a:off x="2977097" y="631218"/>
            <a:ext cx="5970270" cy="746284"/>
          </a:xfrm>
          <a:solidFill>
            <a:schemeClr val="accent2"/>
          </a:solidFill>
        </p:spPr>
        <p:txBody>
          <a:bodyPr>
            <a:noAutofit/>
          </a:bodyPr>
          <a:lstStyle/>
          <a:p>
            <a:pPr algn="ctr"/>
            <a:r>
              <a:rPr lang="en-US" sz="4800" dirty="0">
                <a:solidFill>
                  <a:srgbClr val="002060"/>
                </a:solidFill>
                <a:latin typeface="Footlight MT Light" panose="0204060206030A020304" pitchFamily="18" charset="0"/>
                <a:ea typeface="MS Gothic" panose="020B0609070205080204" pitchFamily="49" charset="-128"/>
              </a:rPr>
              <a:t>Learning Intentions</a:t>
            </a:r>
          </a:p>
        </p:txBody>
      </p:sp>
      <p:graphicFrame>
        <p:nvGraphicFramePr>
          <p:cNvPr id="7" name="Diagram 6"/>
          <p:cNvGraphicFramePr/>
          <p:nvPr>
            <p:extLst>
              <p:ext uri="{D42A27DB-BD31-4B8C-83A1-F6EECF244321}">
                <p14:modId xmlns:p14="http://schemas.microsoft.com/office/powerpoint/2010/main" val="1974099907"/>
              </p:ext>
            </p:extLst>
          </p:nvPr>
        </p:nvGraphicFramePr>
        <p:xfrm>
          <a:off x="1792014" y="1377502"/>
          <a:ext cx="8340436" cy="50510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9477563"/>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47B2692-B2AC-7745-BBF7-2B8528E9CDDD}"/>
              </a:ext>
            </a:extLst>
          </p:cNvPr>
          <p:cNvSpPr txBox="1"/>
          <p:nvPr/>
        </p:nvSpPr>
        <p:spPr>
          <a:xfrm>
            <a:off x="3283136" y="237479"/>
            <a:ext cx="8747578" cy="707886"/>
          </a:xfrm>
          <a:prstGeom prst="rect">
            <a:avLst/>
          </a:prstGeom>
          <a:noFill/>
        </p:spPr>
        <p:txBody>
          <a:bodyPr wrap="square" rtlCol="0">
            <a:spAutoFit/>
          </a:bodyPr>
          <a:lstStyle/>
          <a:p>
            <a:r>
              <a:rPr lang="en-US" sz="4000" b="1" dirty="0">
                <a:solidFill>
                  <a:srgbClr val="002060"/>
                </a:solidFill>
                <a:latin typeface="Footlight MT Light" panose="0204060206030A020304" pitchFamily="18" charset="0"/>
                <a:cs typeface="Arial" panose="020B0604020202020204" pitchFamily="34" charset="0"/>
              </a:rPr>
              <a:t>Code of Ethics for Educators Standards</a:t>
            </a:r>
          </a:p>
        </p:txBody>
      </p:sp>
      <p:sp>
        <p:nvSpPr>
          <p:cNvPr id="13" name="Slide Number Placeholder 12">
            <a:extLst>
              <a:ext uri="{FF2B5EF4-FFF2-40B4-BE49-F238E27FC236}">
                <a16:creationId xmlns:a16="http://schemas.microsoft.com/office/drawing/2014/main" id="{09734B4C-168B-426F-9F19-E39F73C3AE5C}"/>
              </a:ext>
            </a:extLst>
          </p:cNvPr>
          <p:cNvSpPr>
            <a:spLocks noGrp="1"/>
          </p:cNvSpPr>
          <p:nvPr>
            <p:ph type="sldNum" sz="quarter" idx="4"/>
          </p:nvPr>
        </p:nvSpPr>
        <p:spPr/>
        <p:txBody>
          <a:bodyPr/>
          <a:lstStyle/>
          <a:p>
            <a:fld id="{BF94EAC0-F9FD-4558-B27C-82ED3F3FF7C5}" type="slidenum">
              <a:rPr lang="en-US" smtClean="0"/>
              <a:pPr/>
              <a:t>20</a:t>
            </a:fld>
            <a:endParaRPr lang="en-US" sz="1200"/>
          </a:p>
        </p:txBody>
      </p:sp>
      <p:sp>
        <p:nvSpPr>
          <p:cNvPr id="32" name="TextBox 31">
            <a:extLst>
              <a:ext uri="{FF2B5EF4-FFF2-40B4-BE49-F238E27FC236}">
                <a16:creationId xmlns:a16="http://schemas.microsoft.com/office/drawing/2014/main" id="{F90AF7FE-44B0-416C-9E6A-E404545FBD6C}"/>
              </a:ext>
            </a:extLst>
          </p:cNvPr>
          <p:cNvSpPr txBox="1"/>
          <p:nvPr/>
        </p:nvSpPr>
        <p:spPr>
          <a:xfrm>
            <a:off x="1012878" y="2641769"/>
            <a:ext cx="2270258" cy="430887"/>
          </a:xfrm>
          <a:prstGeom prst="rect">
            <a:avLst/>
          </a:prstGeom>
          <a:noFill/>
        </p:spPr>
        <p:txBody>
          <a:bodyPr wrap="square" rtlCol="0">
            <a:spAutoFit/>
          </a:bodyPr>
          <a:lstStyle/>
          <a:p>
            <a:pPr algn="ctr"/>
            <a:endParaRPr lang="en-US" sz="2200" b="1" dirty="0">
              <a:solidFill>
                <a:schemeClr val="accent1"/>
              </a:solidFill>
            </a:endParaRPr>
          </a:p>
        </p:txBody>
      </p:sp>
      <p:sp>
        <p:nvSpPr>
          <p:cNvPr id="3" name="TextBox 2"/>
          <p:cNvSpPr txBox="1"/>
          <p:nvPr/>
        </p:nvSpPr>
        <p:spPr>
          <a:xfrm>
            <a:off x="757837" y="1450325"/>
            <a:ext cx="1838652" cy="1241622"/>
          </a:xfrm>
          <a:prstGeom prst="rect">
            <a:avLst/>
          </a:prstGeom>
          <a:noFill/>
        </p:spPr>
        <p:txBody>
          <a:bodyPr wrap="square" rtlCol="0">
            <a:spAutoFit/>
          </a:bodyPr>
          <a:lstStyle/>
          <a:p>
            <a:pPr algn="ctr"/>
            <a:r>
              <a:rPr lang="en-US" sz="1867" dirty="0">
                <a:solidFill>
                  <a:schemeClr val="bg1"/>
                </a:solidFill>
              </a:rPr>
              <a:t>Number of Complaints Filed Each Month</a:t>
            </a:r>
          </a:p>
        </p:txBody>
      </p:sp>
      <p:sp>
        <p:nvSpPr>
          <p:cNvPr id="4" name="TextBox 3"/>
          <p:cNvSpPr txBox="1"/>
          <p:nvPr/>
        </p:nvSpPr>
        <p:spPr>
          <a:xfrm>
            <a:off x="3611349" y="1129199"/>
            <a:ext cx="8149973" cy="5262979"/>
          </a:xfrm>
          <a:prstGeom prst="rect">
            <a:avLst/>
          </a:prstGeom>
          <a:noFill/>
        </p:spPr>
        <p:txBody>
          <a:bodyPr wrap="square" rtlCol="0">
            <a:spAutoFit/>
          </a:bodyPr>
          <a:lstStyle/>
          <a:p>
            <a:pPr algn="just"/>
            <a:r>
              <a:rPr lang="en-US" sz="2400" b="1" dirty="0">
                <a:latin typeface="Nirmala UI Semilight" panose="020B0402040204020203" pitchFamily="34" charset="0"/>
                <a:ea typeface="Nirmala UI Semilight" panose="020B0402040204020203" pitchFamily="34" charset="0"/>
                <a:cs typeface="Nirmala UI Semilight" panose="020B0402040204020203" pitchFamily="34" charset="0"/>
              </a:rPr>
              <a:t>Standard 8: Required Reports </a:t>
            </a:r>
            <a:endPar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81019" indent="-381019" algn="just">
              <a:buFont typeface="Courier New" panose="02070309020205020404" pitchFamily="49" charset="0"/>
              <a:buChar char="o"/>
            </a:pPr>
            <a:r>
              <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rPr>
              <a:t>Report a breach of one or more of the standards in the Code of Ethics for Educators, child abuse (O.C.G.A. §19-7-5), or any other required report.</a:t>
            </a:r>
            <a:endParaRPr lang="en-US" sz="2400" b="1"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gn="just">
              <a:buFont typeface="Courier New" panose="02070309020205020404" pitchFamily="49" charset="0"/>
              <a:buChar char="o"/>
            </a:pPr>
            <a:endPar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sym typeface="Georgia"/>
            </a:endParaRPr>
          </a:p>
          <a:p>
            <a:pPr algn="just"/>
            <a:r>
              <a:rPr lang="en-US" sz="2400" b="1" dirty="0">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Standard 9: Professional Conduct  </a:t>
            </a:r>
          </a:p>
          <a:p>
            <a:pPr marL="381019" indent="-381019" algn="just">
              <a:buFont typeface="Courier New" panose="02070309020205020404" pitchFamily="49" charset="0"/>
              <a:buChar char="o"/>
            </a:pPr>
            <a:r>
              <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rPr>
              <a:t>Demonstrate conduct that follows generally recognized professional standards and preserves the dignity and integrity of the education profession.</a:t>
            </a:r>
          </a:p>
          <a:p>
            <a:pPr marL="342900" indent="-342900" algn="just">
              <a:buFont typeface="Courier New" panose="02070309020205020404" pitchFamily="49" charset="0"/>
              <a:buChar char="o"/>
            </a:pPr>
            <a:endParaRPr lang="en" sz="2400" dirty="0">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endParaRPr>
          </a:p>
          <a:p>
            <a:pPr algn="just"/>
            <a:r>
              <a:rPr lang="en" sz="2400" b="1" dirty="0">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rPr>
              <a:t>Standard 10: Testing </a:t>
            </a:r>
          </a:p>
          <a:p>
            <a:pPr marL="381019" indent="-381019" algn="just">
              <a:buFont typeface="Courier New" panose="02070309020205020404" pitchFamily="49" charset="0"/>
              <a:buChar char="o"/>
            </a:pPr>
            <a:r>
              <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rPr>
              <a:t>Administer state-mandated assessments fairly and ethically. </a:t>
            </a:r>
          </a:p>
          <a:p>
            <a:pPr algn="just"/>
            <a:endParaRPr lang="en" sz="2400" b="1" dirty="0">
              <a:latin typeface="Calibri" panose="020F0502020204030204" pitchFamily="34" charset="0"/>
              <a:ea typeface="Georgia"/>
              <a:cs typeface="Calibri" panose="020F0502020204030204" pitchFamily="34" charset="0"/>
              <a:sym typeface="Times New Roman"/>
            </a:endParaRPr>
          </a:p>
        </p:txBody>
      </p:sp>
      <p:sp>
        <p:nvSpPr>
          <p:cNvPr id="10" name="Rectangle 9">
            <a:extLst>
              <a:ext uri="{FF2B5EF4-FFF2-40B4-BE49-F238E27FC236}">
                <a16:creationId xmlns:a16="http://schemas.microsoft.com/office/drawing/2014/main" id="{CE12B48A-BB61-40E4-BD82-69A7A73673E0}"/>
              </a:ext>
            </a:extLst>
          </p:cNvPr>
          <p:cNvSpPr/>
          <p:nvPr/>
        </p:nvSpPr>
        <p:spPr>
          <a:xfrm>
            <a:off x="794" y="0"/>
            <a:ext cx="2853512" cy="6969877"/>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5">
              <a:defRPr/>
            </a:pPr>
            <a:endParaRPr lang="en-US" sz="2700">
              <a:solidFill>
                <a:prstClr val="white"/>
              </a:solidFill>
              <a:latin typeface="Calibri" panose="020F0502020204030204"/>
            </a:endParaRPr>
          </a:p>
        </p:txBody>
      </p:sp>
      <p:pic>
        <p:nvPicPr>
          <p:cNvPr id="11" name="Picture 6"/>
          <p:cNvPicPr>
            <a:picLocks noChangeAspect="1" noChangeArrowheads="1"/>
          </p:cNvPicPr>
          <p:nvPr/>
        </p:nvPicPr>
        <p:blipFill>
          <a:blip r:embed="rId3"/>
          <a:srcRect/>
          <a:stretch>
            <a:fillRect/>
          </a:stretch>
        </p:blipFill>
        <p:spPr bwMode="auto">
          <a:xfrm>
            <a:off x="648494" y="1969081"/>
            <a:ext cx="1562101" cy="2557009"/>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406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 calcmode="lin" valueType="num">
                                      <p:cBhvr additive="base">
                                        <p:cTn id="2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additive="base">
                                        <p:cTn id="3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792" y="343819"/>
            <a:ext cx="10515600" cy="884130"/>
          </a:xfrm>
        </p:spPr>
        <p:txBody>
          <a:bodyPr>
            <a:noAutofit/>
          </a:bodyPr>
          <a:lstStyle/>
          <a:p>
            <a:pPr algn="ctr"/>
            <a:r>
              <a:rPr lang="en-US" sz="3200" dirty="0">
                <a:solidFill>
                  <a:srgbClr val="002060"/>
                </a:solidFill>
                <a:latin typeface="Footlight MT Light" panose="0204060206030A020304" pitchFamily="18" charset="0"/>
                <a:ea typeface="+mn-ea"/>
                <a:cs typeface="+mn-cs"/>
              </a:rPr>
              <a:t>Percentage of Violations of Cases Closed by Standard</a:t>
            </a:r>
            <a:br>
              <a:rPr lang="en-US" sz="3200" dirty="0">
                <a:solidFill>
                  <a:srgbClr val="002060"/>
                </a:solidFill>
                <a:latin typeface="Footlight MT Light" panose="0204060206030A020304" pitchFamily="18" charset="0"/>
                <a:ea typeface="+mn-ea"/>
                <a:cs typeface="+mn-cs"/>
              </a:rPr>
            </a:br>
            <a:r>
              <a:rPr lang="en-US" sz="3200" dirty="0">
                <a:solidFill>
                  <a:srgbClr val="002060"/>
                </a:solidFill>
                <a:latin typeface="Footlight MT Light" panose="0204060206030A020304" pitchFamily="18" charset="0"/>
                <a:ea typeface="+mn-ea"/>
                <a:cs typeface="+mn-cs"/>
              </a:rPr>
              <a:t>(Academic Year </a:t>
            </a:r>
            <a:r>
              <a:rPr lang="en-US" sz="3200" dirty="0" smtClean="0">
                <a:solidFill>
                  <a:srgbClr val="002060"/>
                </a:solidFill>
                <a:latin typeface="Footlight MT Light" panose="0204060206030A020304" pitchFamily="18" charset="0"/>
                <a:ea typeface="+mn-ea"/>
                <a:cs typeface="+mn-cs"/>
              </a:rPr>
              <a:t>2023)</a:t>
            </a:r>
            <a:endParaRPr lang="en-US" sz="3200" dirty="0">
              <a:solidFill>
                <a:srgbClr val="002060"/>
              </a:solidFill>
              <a:latin typeface="Footlight MT Light" panose="0204060206030A020304" pitchFamily="18" charset="0"/>
              <a:ea typeface="+mn-ea"/>
              <a:cs typeface="+mn-cs"/>
            </a:endParaRP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2097377708"/>
              </p:ext>
            </p:extLst>
          </p:nvPr>
        </p:nvGraphicFramePr>
        <p:xfrm>
          <a:off x="4351439" y="1453237"/>
          <a:ext cx="6695607" cy="4495516"/>
        </p:xfrm>
        <a:graphic>
          <a:graphicData uri="http://schemas.openxmlformats.org/drawingml/2006/table">
            <a:tbl>
              <a:tblPr firstRow="1" bandRow="1">
                <a:tableStyleId>{5C22544A-7EE6-4342-B048-85BDC9FD1C3A}</a:tableStyleId>
              </a:tblPr>
              <a:tblGrid>
                <a:gridCol w="4547017">
                  <a:extLst>
                    <a:ext uri="{9D8B030D-6E8A-4147-A177-3AD203B41FA5}">
                      <a16:colId xmlns:a16="http://schemas.microsoft.com/office/drawing/2014/main" val="3742365482"/>
                    </a:ext>
                  </a:extLst>
                </a:gridCol>
                <a:gridCol w="2148590">
                  <a:extLst>
                    <a:ext uri="{9D8B030D-6E8A-4147-A177-3AD203B41FA5}">
                      <a16:colId xmlns:a16="http://schemas.microsoft.com/office/drawing/2014/main" val="3422132263"/>
                    </a:ext>
                  </a:extLst>
                </a:gridCol>
              </a:tblGrid>
              <a:tr h="396240">
                <a:tc>
                  <a:txBody>
                    <a:bodyPr/>
                    <a:lstStyle/>
                    <a:p>
                      <a:pPr algn="ctr"/>
                      <a:r>
                        <a:rPr lang="en-US"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Code</a:t>
                      </a:r>
                      <a:r>
                        <a:rPr lang="en-US" sz="2000" baseline="0" dirty="0" smtClean="0">
                          <a:latin typeface="Nirmala UI Semilight" panose="020B0402040204020203" pitchFamily="34" charset="0"/>
                          <a:ea typeface="Nirmala UI Semilight" panose="020B0402040204020203" pitchFamily="34" charset="0"/>
                          <a:cs typeface="Nirmala UI Semilight" panose="020B0402040204020203" pitchFamily="34" charset="0"/>
                        </a:rPr>
                        <a:t> of Ethics Standard</a:t>
                      </a:r>
                      <a:endPar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endParaRPr>
                    </a:p>
                  </a:txBody>
                  <a:tcPr/>
                </a:tc>
                <a:tc>
                  <a:txBody>
                    <a:bodyPr/>
                    <a:lstStyle/>
                    <a:p>
                      <a:pPr algn="ctr"/>
                      <a:r>
                        <a:rPr lang="en-US"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 of Violations</a:t>
                      </a:r>
                      <a:endPar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endParaRPr>
                    </a:p>
                  </a:txBody>
                  <a:tcPr/>
                </a:tc>
                <a:extLst>
                  <a:ext uri="{0D108BD9-81ED-4DB2-BD59-A6C34878D82A}">
                    <a16:rowId xmlns:a16="http://schemas.microsoft.com/office/drawing/2014/main" val="3140706728"/>
                  </a:ext>
                </a:extLst>
              </a:tr>
              <a:tr h="400741">
                <a:tc>
                  <a:txBody>
                    <a:bodyPr/>
                    <a:lstStyle/>
                    <a:p>
                      <a:pPr algn="l"/>
                      <a:r>
                        <a:rPr lang="en-US"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Standard 9:</a:t>
                      </a:r>
                      <a:r>
                        <a:rPr lang="en-US" sz="2000" baseline="0" dirty="0" smtClean="0">
                          <a:latin typeface="Nirmala UI Semilight" panose="020B0402040204020203" pitchFamily="34" charset="0"/>
                          <a:ea typeface="Nirmala UI Semilight" panose="020B0402040204020203" pitchFamily="34" charset="0"/>
                          <a:cs typeface="Nirmala UI Semilight" panose="020B0402040204020203" pitchFamily="34" charset="0"/>
                        </a:rPr>
                        <a:t> Professional Conduct</a:t>
                      </a:r>
                      <a:endPar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endParaRPr>
                    </a:p>
                  </a:txBody>
                  <a:tcPr/>
                </a:tc>
                <a:tc>
                  <a:txBody>
                    <a:bodyPr/>
                    <a:lstStyle/>
                    <a:p>
                      <a:pPr algn="ctr"/>
                      <a:r>
                        <a:rPr lang="en-US"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28</a:t>
                      </a:r>
                      <a:endPar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endParaRPr>
                    </a:p>
                  </a:txBody>
                  <a:tcPr/>
                </a:tc>
                <a:extLst>
                  <a:ext uri="{0D108BD9-81ED-4DB2-BD59-A6C34878D82A}">
                    <a16:rowId xmlns:a16="http://schemas.microsoft.com/office/drawing/2014/main" val="1083655790"/>
                  </a:ext>
                </a:extLst>
              </a:tr>
              <a:tr h="400741">
                <a:tc>
                  <a:txBody>
                    <a:bodyPr/>
                    <a:lstStyle/>
                    <a:p>
                      <a:pPr algn="l"/>
                      <a:r>
                        <a:rPr lang="en-US"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Standard</a:t>
                      </a:r>
                      <a:r>
                        <a:rPr lang="en-US" sz="2000" baseline="0" dirty="0" smtClean="0">
                          <a:latin typeface="Nirmala UI Semilight" panose="020B0402040204020203" pitchFamily="34" charset="0"/>
                          <a:ea typeface="Nirmala UI Semilight" panose="020B0402040204020203" pitchFamily="34" charset="0"/>
                          <a:cs typeface="Nirmala UI Semilight" panose="020B0402040204020203" pitchFamily="34" charset="0"/>
                        </a:rPr>
                        <a:t> 1: Legal Compliance</a:t>
                      </a:r>
                      <a:endPar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endParaRPr>
                    </a:p>
                  </a:txBody>
                  <a:tcPr/>
                </a:tc>
                <a:tc>
                  <a:txBody>
                    <a:bodyPr/>
                    <a:lstStyle/>
                    <a:p>
                      <a:pPr algn="ctr"/>
                      <a:r>
                        <a:rPr lang="en-US"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20</a:t>
                      </a:r>
                      <a:endPar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endParaRPr>
                    </a:p>
                  </a:txBody>
                  <a:tcPr/>
                </a:tc>
                <a:extLst>
                  <a:ext uri="{0D108BD9-81ED-4DB2-BD59-A6C34878D82A}">
                    <a16:rowId xmlns:a16="http://schemas.microsoft.com/office/drawing/2014/main" val="4216143853"/>
                  </a:ext>
                </a:extLst>
              </a:tr>
              <a:tr h="400741">
                <a:tc>
                  <a:txBody>
                    <a:bodyPr/>
                    <a:lstStyle/>
                    <a:p>
                      <a:pPr algn="l"/>
                      <a:r>
                        <a:rPr lang="en-US"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Standard 4: Honesty</a:t>
                      </a:r>
                      <a:endPar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endParaRPr>
                    </a:p>
                  </a:txBody>
                  <a:tcPr/>
                </a:tc>
                <a:tc>
                  <a:txBody>
                    <a:bodyPr/>
                    <a:lstStyle/>
                    <a:p>
                      <a:pPr algn="ctr"/>
                      <a:r>
                        <a:rPr lang="en-US"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12</a:t>
                      </a:r>
                      <a:endPar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endParaRPr>
                    </a:p>
                  </a:txBody>
                  <a:tcPr/>
                </a:tc>
                <a:extLst>
                  <a:ext uri="{0D108BD9-81ED-4DB2-BD59-A6C34878D82A}">
                    <a16:rowId xmlns:a16="http://schemas.microsoft.com/office/drawing/2014/main" val="2308069387"/>
                  </a:ext>
                </a:extLst>
              </a:tr>
              <a:tr h="400741">
                <a:tc>
                  <a:txBody>
                    <a:bodyPr/>
                    <a:lstStyle/>
                    <a:p>
                      <a:pPr algn="l"/>
                      <a:r>
                        <a:rPr lang="en-US"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Standard 2: Conduct with Students</a:t>
                      </a:r>
                      <a:endPar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endParaRPr>
                    </a:p>
                  </a:txBody>
                  <a:tcPr/>
                </a:tc>
                <a:tc>
                  <a:txBody>
                    <a:bodyPr/>
                    <a:lstStyle/>
                    <a:p>
                      <a:pPr algn="ctr"/>
                      <a:r>
                        <a:rPr lang="en-US"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9</a:t>
                      </a:r>
                      <a:endPar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endParaRPr>
                    </a:p>
                  </a:txBody>
                  <a:tcPr/>
                </a:tc>
                <a:extLst>
                  <a:ext uri="{0D108BD9-81ED-4DB2-BD59-A6C34878D82A}">
                    <a16:rowId xmlns:a16="http://schemas.microsoft.com/office/drawing/2014/main" val="2619172252"/>
                  </a:ext>
                </a:extLst>
              </a:tr>
              <a:tr h="400741">
                <a:tc>
                  <a:txBody>
                    <a:bodyPr/>
                    <a:lstStyle/>
                    <a:p>
                      <a:pPr algn="l"/>
                      <a:r>
                        <a:rPr lang="en-US"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Standard</a:t>
                      </a:r>
                      <a:r>
                        <a:rPr lang="en-US" sz="2000" baseline="0" dirty="0" smtClean="0">
                          <a:latin typeface="Nirmala UI Semilight" panose="020B0402040204020203" pitchFamily="34" charset="0"/>
                          <a:ea typeface="Nirmala UI Semilight" panose="020B0402040204020203" pitchFamily="34" charset="0"/>
                          <a:cs typeface="Nirmala UI Semilight" panose="020B0402040204020203" pitchFamily="34" charset="0"/>
                        </a:rPr>
                        <a:t> 8: Required Reports</a:t>
                      </a:r>
                      <a:endPar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endParaRPr>
                    </a:p>
                  </a:txBody>
                  <a:tcPr/>
                </a:tc>
                <a:tc>
                  <a:txBody>
                    <a:bodyPr/>
                    <a:lstStyle/>
                    <a:p>
                      <a:pPr algn="ctr"/>
                      <a:r>
                        <a:rPr lang="en-US"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8</a:t>
                      </a:r>
                      <a:endPar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endParaRPr>
                    </a:p>
                  </a:txBody>
                  <a:tcPr/>
                </a:tc>
                <a:extLst>
                  <a:ext uri="{0D108BD9-81ED-4DB2-BD59-A6C34878D82A}">
                    <a16:rowId xmlns:a16="http://schemas.microsoft.com/office/drawing/2014/main" val="1285338056"/>
                  </a:ext>
                </a:extLst>
              </a:tr>
              <a:tr h="400741">
                <a:tc>
                  <a:txBody>
                    <a:bodyPr/>
                    <a:lstStyle/>
                    <a:p>
                      <a:pPr algn="l"/>
                      <a:r>
                        <a:rPr lang="en-US"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Standard 3: Alcohol or Drugs</a:t>
                      </a:r>
                      <a:endPar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endParaRPr>
                    </a:p>
                  </a:txBody>
                  <a:tcPr/>
                </a:tc>
                <a:tc>
                  <a:txBody>
                    <a:bodyPr/>
                    <a:lstStyle/>
                    <a:p>
                      <a:pPr algn="ctr"/>
                      <a:r>
                        <a:rPr lang="en-US"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2</a:t>
                      </a:r>
                      <a:endPar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endParaRPr>
                    </a:p>
                  </a:txBody>
                  <a:tcPr/>
                </a:tc>
                <a:extLst>
                  <a:ext uri="{0D108BD9-81ED-4DB2-BD59-A6C34878D82A}">
                    <a16:rowId xmlns:a16="http://schemas.microsoft.com/office/drawing/2014/main" val="3691246432"/>
                  </a:ext>
                </a:extLst>
              </a:tr>
              <a:tr h="492607">
                <a:tc>
                  <a:txBody>
                    <a:bodyPr/>
                    <a:lstStyle/>
                    <a:p>
                      <a:pPr algn="l"/>
                      <a:r>
                        <a:rPr lang="en-US"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Standard 5: Public Funds and Property</a:t>
                      </a:r>
                      <a:endPar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endParaRPr>
                    </a:p>
                  </a:txBody>
                  <a:tcPr/>
                </a:tc>
                <a:tc>
                  <a:txBody>
                    <a:bodyPr/>
                    <a:lstStyle/>
                    <a:p>
                      <a:pPr algn="ctr"/>
                      <a:r>
                        <a:rPr lang="en-US"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2</a:t>
                      </a:r>
                      <a:endPar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endParaRPr>
                    </a:p>
                  </a:txBody>
                  <a:tcPr/>
                </a:tc>
                <a:extLst>
                  <a:ext uri="{0D108BD9-81ED-4DB2-BD59-A6C34878D82A}">
                    <a16:rowId xmlns:a16="http://schemas.microsoft.com/office/drawing/2014/main" val="1736833387"/>
                  </a:ext>
                </a:extLst>
              </a:tr>
              <a:tr h="400741">
                <a:tc>
                  <a:txBody>
                    <a:bodyPr/>
                    <a:lstStyle/>
                    <a:p>
                      <a:pPr algn="l"/>
                      <a:r>
                        <a:rPr lang="en-US"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Standard 7: Confidential Information</a:t>
                      </a:r>
                      <a:endPar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endParaRPr>
                    </a:p>
                  </a:txBody>
                  <a:tcPr/>
                </a:tc>
                <a:tc>
                  <a:txBody>
                    <a:bodyPr/>
                    <a:lstStyle/>
                    <a:p>
                      <a:pPr algn="ctr"/>
                      <a:r>
                        <a:rPr lang="en-US"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1</a:t>
                      </a:r>
                      <a:endPar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endParaRPr>
                    </a:p>
                  </a:txBody>
                  <a:tcPr/>
                </a:tc>
                <a:extLst>
                  <a:ext uri="{0D108BD9-81ED-4DB2-BD59-A6C34878D82A}">
                    <a16:rowId xmlns:a16="http://schemas.microsoft.com/office/drawing/2014/main" val="1360742729"/>
                  </a:ext>
                </a:extLst>
              </a:tr>
              <a:tr h="400741">
                <a:tc>
                  <a:txBody>
                    <a:bodyPr/>
                    <a:lstStyle/>
                    <a:p>
                      <a:pPr algn="l"/>
                      <a:r>
                        <a:rPr lang="en-US"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Standard</a:t>
                      </a:r>
                      <a:r>
                        <a:rPr lang="en-US" sz="2000" baseline="0" dirty="0" smtClean="0">
                          <a:latin typeface="Nirmala UI Semilight" panose="020B0402040204020203" pitchFamily="34" charset="0"/>
                          <a:ea typeface="Nirmala UI Semilight" panose="020B0402040204020203" pitchFamily="34" charset="0"/>
                          <a:cs typeface="Nirmala UI Semilight" panose="020B0402040204020203" pitchFamily="34" charset="0"/>
                        </a:rPr>
                        <a:t> 10: Testing</a:t>
                      </a:r>
                      <a:endPar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endParaRPr>
                    </a:p>
                  </a:txBody>
                  <a:tcPr/>
                </a:tc>
                <a:tc>
                  <a:txBody>
                    <a:bodyPr/>
                    <a:lstStyle/>
                    <a:p>
                      <a:pPr algn="ctr"/>
                      <a:r>
                        <a:rPr lang="en-US"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1</a:t>
                      </a:r>
                      <a:endPar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endParaRPr>
                    </a:p>
                  </a:txBody>
                  <a:tcPr/>
                </a:tc>
                <a:extLst>
                  <a:ext uri="{0D108BD9-81ED-4DB2-BD59-A6C34878D82A}">
                    <a16:rowId xmlns:a16="http://schemas.microsoft.com/office/drawing/2014/main" val="2185610721"/>
                  </a:ext>
                </a:extLst>
              </a:tr>
              <a:tr h="400741">
                <a:tc>
                  <a:txBody>
                    <a:bodyPr/>
                    <a:lstStyle/>
                    <a:p>
                      <a:pPr algn="l"/>
                      <a:r>
                        <a:rPr lang="en-US"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Standard</a:t>
                      </a:r>
                      <a:r>
                        <a:rPr lang="en-US" sz="2000" baseline="0" dirty="0" smtClean="0">
                          <a:latin typeface="Nirmala UI Semilight" panose="020B0402040204020203" pitchFamily="34" charset="0"/>
                          <a:ea typeface="Nirmala UI Semilight" panose="020B0402040204020203" pitchFamily="34" charset="0"/>
                          <a:cs typeface="Nirmala UI Semilight" panose="020B0402040204020203" pitchFamily="34" charset="0"/>
                        </a:rPr>
                        <a:t> 6: Remunerative Conduct</a:t>
                      </a:r>
                      <a:endPar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endParaRPr>
                    </a:p>
                  </a:txBody>
                  <a:tcPr/>
                </a:tc>
                <a:tc>
                  <a:txBody>
                    <a:bodyPr/>
                    <a:lstStyle/>
                    <a:p>
                      <a:pPr algn="ctr"/>
                      <a:r>
                        <a:rPr lang="en-US"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0</a:t>
                      </a:r>
                      <a:endPar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endParaRPr>
                    </a:p>
                  </a:txBody>
                  <a:tcPr/>
                </a:tc>
                <a:extLst>
                  <a:ext uri="{0D108BD9-81ED-4DB2-BD59-A6C34878D82A}">
                    <a16:rowId xmlns:a16="http://schemas.microsoft.com/office/drawing/2014/main" val="307245514"/>
                  </a:ext>
                </a:extLst>
              </a:tr>
            </a:tbl>
          </a:graphicData>
        </a:graphic>
      </p:graphicFrame>
      <p:sp>
        <p:nvSpPr>
          <p:cNvPr id="3" name="Rectangle 2"/>
          <p:cNvSpPr/>
          <p:nvPr/>
        </p:nvSpPr>
        <p:spPr>
          <a:xfrm>
            <a:off x="3692235" y="6174042"/>
            <a:ext cx="7107383" cy="461665"/>
          </a:xfrm>
          <a:prstGeom prst="rect">
            <a:avLst/>
          </a:prstGeom>
        </p:spPr>
        <p:txBody>
          <a:bodyPr wrap="square">
            <a:spAutoFit/>
          </a:bodyPr>
          <a:lstStyle/>
          <a:p>
            <a:pPr algn="just" defTabSz="304815" fontAlgn="base" hangingPunct="0">
              <a:tabLst>
                <a:tab pos="304815" algn="l"/>
              </a:tabLst>
              <a:defRPr/>
            </a:pPr>
            <a:r>
              <a:rPr lang="en-US" sz="12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Note: There were </a:t>
            </a:r>
            <a:r>
              <a:rPr lang="en-US" sz="12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17% </a:t>
            </a:r>
            <a:r>
              <a:rPr lang="en-US" sz="12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other violations (sanction of license in another state, from another licensing agency, </a:t>
            </a:r>
            <a:r>
              <a:rPr lang="en-US" sz="12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other </a:t>
            </a:r>
            <a:r>
              <a:rPr lang="en-US" sz="12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good and sufficient </a:t>
            </a:r>
            <a:r>
              <a:rPr lang="en-US" sz="12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cause, etc.).</a:t>
            </a:r>
            <a:endParaRPr lang="en-US" sz="1867" dirty="0">
              <a:solidFill>
                <a:prstClr val="black"/>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1" name="Rectangle 10">
            <a:extLst>
              <a:ext uri="{FF2B5EF4-FFF2-40B4-BE49-F238E27FC236}">
                <a16:creationId xmlns:a16="http://schemas.microsoft.com/office/drawing/2014/main" id="{CE12B48A-BB61-40E4-BD82-69A7A73673E0}"/>
              </a:ext>
            </a:extLst>
          </p:cNvPr>
          <p:cNvSpPr/>
          <p:nvPr/>
        </p:nvSpPr>
        <p:spPr>
          <a:xfrm>
            <a:off x="18991" y="0"/>
            <a:ext cx="2853512" cy="6969877"/>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5">
              <a:defRPr/>
            </a:pPr>
            <a:endParaRPr lang="en-US" sz="2700">
              <a:solidFill>
                <a:prstClr val="white"/>
              </a:solidFill>
              <a:latin typeface="Calibri" panose="020F0502020204030204"/>
            </a:endParaRPr>
          </a:p>
        </p:txBody>
      </p:sp>
      <p:pic>
        <p:nvPicPr>
          <p:cNvPr id="12" name="Picture 6"/>
          <p:cNvPicPr>
            <a:picLocks noChangeAspect="1" noChangeArrowheads="1"/>
          </p:cNvPicPr>
          <p:nvPr/>
        </p:nvPicPr>
        <p:blipFill>
          <a:blip r:embed="rId3"/>
          <a:srcRect/>
          <a:stretch>
            <a:fillRect/>
          </a:stretch>
        </p:blipFill>
        <p:spPr bwMode="auto">
          <a:xfrm>
            <a:off x="666691" y="1969081"/>
            <a:ext cx="1562101" cy="2557009"/>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6578074"/>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0994" y="-297"/>
            <a:ext cx="10477152" cy="6858594"/>
          </a:xfrm>
          <a:prstGeom prst="rect">
            <a:avLst/>
          </a:prstGeom>
        </p:spPr>
      </p:pic>
      <p:sp>
        <p:nvSpPr>
          <p:cNvPr id="4" name="Oval 3">
            <a:extLst>
              <a:ext uri="{FF2B5EF4-FFF2-40B4-BE49-F238E27FC236}">
                <a16:creationId xmlns:a16="http://schemas.microsoft.com/office/drawing/2014/main" id="{BBACE386-5135-45D2-9E90-D12A39ACA462}"/>
              </a:ext>
            </a:extLst>
          </p:cNvPr>
          <p:cNvSpPr/>
          <p:nvPr/>
        </p:nvSpPr>
        <p:spPr>
          <a:xfrm>
            <a:off x="2793776" y="2228880"/>
            <a:ext cx="2625192" cy="25338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id-ID" sz="1013">
              <a:solidFill>
                <a:srgbClr val="FFFFFF"/>
              </a:solidFill>
              <a:latin typeface="Roboto"/>
            </a:endParaRPr>
          </a:p>
        </p:txBody>
      </p:sp>
      <p:sp>
        <p:nvSpPr>
          <p:cNvPr id="30" name="Freeform 24">
            <a:extLst>
              <a:ext uri="{FF2B5EF4-FFF2-40B4-BE49-F238E27FC236}">
                <a16:creationId xmlns:a16="http://schemas.microsoft.com/office/drawing/2014/main" id="{79BD663D-7474-4087-8A5B-CC53057993B1}"/>
              </a:ext>
            </a:extLst>
          </p:cNvPr>
          <p:cNvSpPr/>
          <p:nvPr/>
        </p:nvSpPr>
        <p:spPr>
          <a:xfrm>
            <a:off x="3879785" y="0"/>
            <a:ext cx="7316299" cy="6858000"/>
          </a:xfrm>
          <a:custGeom>
            <a:avLst/>
            <a:gdLst>
              <a:gd name="connsiteX0" fmla="*/ 872050 w 7611077"/>
              <a:gd name="connsiteY0" fmla="*/ 4992403 h 6858000"/>
              <a:gd name="connsiteX1" fmla="*/ 914923 w 7611077"/>
              <a:gd name="connsiteY1" fmla="*/ 5291539 h 6858000"/>
              <a:gd name="connsiteX2" fmla="*/ 1068117 w 7611077"/>
              <a:gd name="connsiteY2" fmla="*/ 6360383 h 6858000"/>
              <a:gd name="connsiteX3" fmla="*/ 1139438 w 7611077"/>
              <a:gd name="connsiteY3" fmla="*/ 6858000 h 6858000"/>
              <a:gd name="connsiteX4" fmla="*/ 942770 w 7611077"/>
              <a:gd name="connsiteY4" fmla="*/ 6858000 h 6858000"/>
              <a:gd name="connsiteX5" fmla="*/ 768761 w 7611077"/>
              <a:gd name="connsiteY5" fmla="*/ 5592193 h 6858000"/>
              <a:gd name="connsiteX6" fmla="*/ 739642 w 7611077"/>
              <a:gd name="connsiteY6" fmla="*/ 5380395 h 6858000"/>
              <a:gd name="connsiteX7" fmla="*/ 839556 w 7611077"/>
              <a:gd name="connsiteY7" fmla="*/ 5025850 h 6858000"/>
              <a:gd name="connsiteX8" fmla="*/ 0 w 7611077"/>
              <a:gd name="connsiteY8" fmla="*/ 0 h 6858000"/>
              <a:gd name="connsiteX9" fmla="*/ 7611077 w 7611077"/>
              <a:gd name="connsiteY9" fmla="*/ 0 h 6858000"/>
              <a:gd name="connsiteX10" fmla="*/ 7611077 w 7611077"/>
              <a:gd name="connsiteY10" fmla="*/ 6858000 h 6858000"/>
              <a:gd name="connsiteX11" fmla="*/ 1139439 w 7611077"/>
              <a:gd name="connsiteY11" fmla="*/ 6858000 h 6858000"/>
              <a:gd name="connsiteX12" fmla="*/ 1068119 w 7611077"/>
              <a:gd name="connsiteY12" fmla="*/ 6360385 h 6858000"/>
              <a:gd name="connsiteX13" fmla="*/ 914924 w 7611077"/>
              <a:gd name="connsiteY13" fmla="*/ 5291541 h 6858000"/>
              <a:gd name="connsiteX14" fmla="*/ 872051 w 7611077"/>
              <a:gd name="connsiteY14" fmla="*/ 4992405 h 6858000"/>
              <a:gd name="connsiteX15" fmla="*/ 891923 w 7611077"/>
              <a:gd name="connsiteY15" fmla="*/ 4971950 h 6858000"/>
              <a:gd name="connsiteX16" fmla="*/ 1023075 w 7611077"/>
              <a:gd name="connsiteY16" fmla="*/ 4892451 h 6858000"/>
              <a:gd name="connsiteX17" fmla="*/ 1930905 w 7611077"/>
              <a:gd name="connsiteY17" fmla="*/ 3337248 h 6858000"/>
              <a:gd name="connsiteX18" fmla="*/ 637092 w 7611077"/>
              <a:gd name="connsiteY18" fmla="*/ 2084704 h 6858000"/>
              <a:gd name="connsiteX19" fmla="*/ 489353 w 7611077"/>
              <a:gd name="connsiteY19" fmla="*/ 2043544 h 6858000"/>
              <a:gd name="connsiteX20" fmla="*/ 445769 w 7611077"/>
              <a:gd name="connsiteY20" fmla="*/ 2018203 h 6858000"/>
              <a:gd name="connsiteX21" fmla="*/ 397655 w 7611077"/>
              <a:gd name="connsiteY21" fmla="*/ 1682515 h 6858000"/>
              <a:gd name="connsiteX22" fmla="*/ 191713 w 7611077"/>
              <a:gd name="connsiteY22" fmla="*/ 245644 h 6858000"/>
              <a:gd name="connsiteX23" fmla="*/ 190291 w 7611077"/>
              <a:gd name="connsiteY23" fmla="*/ 235726 h 6858000"/>
              <a:gd name="connsiteX24" fmla="*/ 190290 w 7611077"/>
              <a:gd name="connsiteY24" fmla="*/ 235726 h 6858000"/>
              <a:gd name="connsiteX25" fmla="*/ 191713 w 7611077"/>
              <a:gd name="connsiteY25" fmla="*/ 245644 h 6858000"/>
              <a:gd name="connsiteX26" fmla="*/ 397654 w 7611077"/>
              <a:gd name="connsiteY26" fmla="*/ 1682515 h 6858000"/>
              <a:gd name="connsiteX27" fmla="*/ 445769 w 7611077"/>
              <a:gd name="connsiteY27" fmla="*/ 2018203 h 6858000"/>
              <a:gd name="connsiteX28" fmla="*/ 424387 w 7611077"/>
              <a:gd name="connsiteY28" fmla="*/ 2005771 h 6858000"/>
              <a:gd name="connsiteX29" fmla="*/ 232508 w 7611077"/>
              <a:gd name="connsiteY29" fmla="*/ 1691339 h 6858000"/>
              <a:gd name="connsiteX30" fmla="*/ 203392 w 7611077"/>
              <a:gd name="connsiteY30" fmla="*/ 14795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11077" h="6858000">
                <a:moveTo>
                  <a:pt x="872050" y="4992403"/>
                </a:moveTo>
                <a:lnTo>
                  <a:pt x="914923" y="5291539"/>
                </a:lnTo>
                <a:cubicBezTo>
                  <a:pt x="964324" y="5636204"/>
                  <a:pt x="1015370" y="5992357"/>
                  <a:pt x="1068117" y="6360383"/>
                </a:cubicBezTo>
                <a:lnTo>
                  <a:pt x="1139438" y="6858000"/>
                </a:lnTo>
                <a:lnTo>
                  <a:pt x="942770" y="6858000"/>
                </a:lnTo>
                <a:lnTo>
                  <a:pt x="768761" y="5592193"/>
                </a:lnTo>
                <a:lnTo>
                  <a:pt x="739642" y="5380395"/>
                </a:lnTo>
                <a:cubicBezTo>
                  <a:pt x="721768" y="5250370"/>
                  <a:pt x="760244" y="5122376"/>
                  <a:pt x="839556" y="5025850"/>
                </a:cubicBezTo>
                <a:close/>
                <a:moveTo>
                  <a:pt x="0" y="0"/>
                </a:moveTo>
                <a:lnTo>
                  <a:pt x="7611077" y="0"/>
                </a:lnTo>
                <a:lnTo>
                  <a:pt x="7611077" y="6858000"/>
                </a:lnTo>
                <a:lnTo>
                  <a:pt x="1139439" y="6858000"/>
                </a:lnTo>
                <a:lnTo>
                  <a:pt x="1068119" y="6360385"/>
                </a:lnTo>
                <a:cubicBezTo>
                  <a:pt x="1015371" y="5992360"/>
                  <a:pt x="964325" y="5636206"/>
                  <a:pt x="914924" y="5291541"/>
                </a:cubicBezTo>
                <a:lnTo>
                  <a:pt x="872051" y="4992405"/>
                </a:lnTo>
                <a:lnTo>
                  <a:pt x="891923" y="4971950"/>
                </a:lnTo>
                <a:cubicBezTo>
                  <a:pt x="929933" y="4938846"/>
                  <a:pt x="973982" y="4911718"/>
                  <a:pt x="1023075" y="4892451"/>
                </a:cubicBezTo>
                <a:cubicBezTo>
                  <a:pt x="1634222" y="4651543"/>
                  <a:pt x="2024360" y="4017070"/>
                  <a:pt x="1930905" y="3337248"/>
                </a:cubicBezTo>
                <a:cubicBezTo>
                  <a:pt x="1837450" y="2657426"/>
                  <a:pt x="1290577" y="2151763"/>
                  <a:pt x="637092" y="2084704"/>
                </a:cubicBezTo>
                <a:cubicBezTo>
                  <a:pt x="584622" y="2079399"/>
                  <a:pt x="534888" y="2065164"/>
                  <a:pt x="489353" y="2043544"/>
                </a:cubicBezTo>
                <a:lnTo>
                  <a:pt x="445769" y="2018203"/>
                </a:lnTo>
                <a:lnTo>
                  <a:pt x="397655" y="1682515"/>
                </a:lnTo>
                <a:cubicBezTo>
                  <a:pt x="323446" y="1164751"/>
                  <a:pt x="254945" y="686816"/>
                  <a:pt x="191713" y="245644"/>
                </a:cubicBezTo>
                <a:lnTo>
                  <a:pt x="190291" y="235726"/>
                </a:lnTo>
                <a:lnTo>
                  <a:pt x="190290" y="235726"/>
                </a:lnTo>
                <a:lnTo>
                  <a:pt x="191713" y="245644"/>
                </a:lnTo>
                <a:cubicBezTo>
                  <a:pt x="254945" y="686816"/>
                  <a:pt x="323444" y="1164751"/>
                  <a:pt x="397654" y="1682515"/>
                </a:cubicBezTo>
                <a:lnTo>
                  <a:pt x="445769" y="2018203"/>
                </a:lnTo>
                <a:lnTo>
                  <a:pt x="424387" y="2005771"/>
                </a:lnTo>
                <a:cubicBezTo>
                  <a:pt x="321970" y="1934228"/>
                  <a:pt x="250382" y="1821365"/>
                  <a:pt x="232508" y="1691339"/>
                </a:cubicBezTo>
                <a:lnTo>
                  <a:pt x="203392" y="1479540"/>
                </a:lnTo>
                <a:close/>
              </a:path>
            </a:pathLst>
          </a:custGeom>
          <a:solidFill>
            <a:schemeClr val="tx2">
              <a:lumMod val="60000"/>
              <a:lumOff val="40000"/>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anchor="ctr"/>
          <a:lstStyle/>
          <a:p>
            <a:pPr algn="ctr" defTabSz="342900">
              <a:defRPr/>
            </a:pPr>
            <a:endParaRPr lang="en-US" sz="1050" dirty="0">
              <a:solidFill>
                <a:srgbClr val="FFC000"/>
              </a:solidFill>
              <a:latin typeface="Georgia" panose="02040502050405020303" pitchFamily="18" charset="0"/>
            </a:endParaRPr>
          </a:p>
        </p:txBody>
      </p:sp>
      <p:pic>
        <p:nvPicPr>
          <p:cNvPr id="3" name="Picture 2"/>
          <p:cNvPicPr>
            <a:picLocks noChangeAspect="1"/>
          </p:cNvPicPr>
          <p:nvPr/>
        </p:nvPicPr>
        <p:blipFill>
          <a:blip r:embed="rId3"/>
          <a:stretch>
            <a:fillRect/>
          </a:stretch>
        </p:blipFill>
        <p:spPr>
          <a:xfrm>
            <a:off x="2568873" y="2343166"/>
            <a:ext cx="2627604" cy="2530059"/>
          </a:xfrm>
          <a:prstGeom prst="rect">
            <a:avLst/>
          </a:prstGeom>
        </p:spPr>
      </p:pic>
      <p:pic>
        <p:nvPicPr>
          <p:cNvPr id="13" name="Picture 6"/>
          <p:cNvPicPr>
            <a:picLocks noChangeAspect="1" noChangeArrowheads="1"/>
          </p:cNvPicPr>
          <p:nvPr/>
        </p:nvPicPr>
        <p:blipFill>
          <a:blip r:embed="rId4"/>
          <a:srcRect/>
          <a:stretch>
            <a:fillRect/>
          </a:stretch>
        </p:blipFill>
        <p:spPr bwMode="auto">
          <a:xfrm>
            <a:off x="3247502" y="2666834"/>
            <a:ext cx="1214693" cy="1988336"/>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064356" y="1363287"/>
            <a:ext cx="5016509" cy="5632311"/>
          </a:xfrm>
          <a:prstGeom prst="rect">
            <a:avLst/>
          </a:prstGeom>
          <a:noFill/>
        </p:spPr>
        <p:txBody>
          <a:bodyPr wrap="square" lIns="0" tIns="0" rIns="0" bIns="0" rtlCol="0">
            <a:spAutoFit/>
          </a:bodyPr>
          <a:lstStyle/>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ctr"/>
            <a:r>
              <a:rPr lang="en-US" sz="3200" b="1" dirty="0">
                <a:solidFill>
                  <a:srgbClr val="002060"/>
                </a:solidFill>
                <a:latin typeface="Footlight MT Light" panose="0204060206030A020304" pitchFamily="18" charset="0"/>
              </a:rPr>
              <a:t>Georgia Code of Ethics </a:t>
            </a:r>
            <a:endParaRPr lang="en-US" sz="3200" b="1" dirty="0" smtClean="0">
              <a:solidFill>
                <a:srgbClr val="002060"/>
              </a:solidFill>
              <a:latin typeface="Footlight MT Light" panose="0204060206030A020304" pitchFamily="18" charset="0"/>
            </a:endParaRPr>
          </a:p>
          <a:p>
            <a:pPr algn="ctr"/>
            <a:r>
              <a:rPr lang="en-US" sz="3200" b="1" dirty="0" smtClean="0">
                <a:solidFill>
                  <a:srgbClr val="002060"/>
                </a:solidFill>
                <a:latin typeface="Footlight MT Light" panose="0204060206030A020304" pitchFamily="18" charset="0"/>
              </a:rPr>
              <a:t>for </a:t>
            </a:r>
            <a:r>
              <a:rPr lang="en-US" sz="3200" b="1" dirty="0">
                <a:solidFill>
                  <a:srgbClr val="002060"/>
                </a:solidFill>
                <a:latin typeface="Footlight MT Light" panose="0204060206030A020304" pitchFamily="18" charset="0"/>
              </a:rPr>
              <a:t>Educators</a:t>
            </a:r>
          </a:p>
          <a:p>
            <a:pPr algn="just">
              <a:lnSpc>
                <a:spcPct val="150000"/>
              </a:lnSpc>
            </a:pPr>
            <a:endParaRPr lang="en-US" sz="28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ctr"/>
            <a:r>
              <a:rPr lang="en-US" sz="3200" b="1" dirty="0" smtClean="0">
                <a:solidFill>
                  <a:srgbClr val="801336"/>
                </a:solidFill>
                <a:latin typeface="Footlight MT Light" panose="0204060206030A020304" pitchFamily="18" charset="0"/>
              </a:rPr>
              <a:t>Standard 1: </a:t>
            </a:r>
          </a:p>
          <a:p>
            <a:pPr algn="ctr"/>
            <a:r>
              <a:rPr lang="en-US" sz="3200" b="1" dirty="0" smtClean="0">
                <a:solidFill>
                  <a:srgbClr val="801336"/>
                </a:solidFill>
                <a:latin typeface="Footlight MT Light" panose="0204060206030A020304" pitchFamily="18" charset="0"/>
              </a:rPr>
              <a:t>Legal Compliance</a:t>
            </a: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rPr>
              <a:t> </a:t>
            </a:r>
          </a:p>
        </p:txBody>
      </p:sp>
    </p:spTree>
    <p:extLst>
      <p:ext uri="{BB962C8B-B14F-4D97-AF65-F5344CB8AC3E}">
        <p14:creationId xmlns:p14="http://schemas.microsoft.com/office/powerpoint/2010/main" val="4100267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
          <p:cNvSpPr/>
          <p:nvPr/>
        </p:nvSpPr>
        <p:spPr>
          <a:xfrm>
            <a:off x="794"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4" name="Google Shape;114;p2"/>
          <p:cNvSpPr/>
          <p:nvPr/>
        </p:nvSpPr>
        <p:spPr>
          <a:xfrm>
            <a:off x="154475" y="228715"/>
            <a:ext cx="12188952" cy="6858000"/>
          </a:xfrm>
          <a:prstGeom prst="rect">
            <a:avLst/>
          </a:prstGeom>
          <a:solidFill>
            <a:schemeClr val="lt1"/>
          </a:solidFill>
          <a:ln>
            <a:noFill/>
          </a:ln>
        </p:spPr>
        <p:txBody>
          <a:bodyPr spcFirstLastPara="1" wrap="square" lIns="91425" tIns="45700" rIns="91425" bIns="45700" anchor="ctr" anchorCtr="0">
            <a:noAutofit/>
          </a:bodyPr>
          <a:lstStyle/>
          <a:p>
            <a:pPr defTabSz="304815">
              <a:buSzPts val="1900"/>
              <a:defRPr/>
            </a:pPr>
            <a:r>
              <a:rPr lang="en-US" sz="1867" dirty="0">
                <a:solidFill>
                  <a:srgbClr val="FFFFFF"/>
                </a:solidFill>
                <a:latin typeface="Calibri" panose="020F0502020204030204" pitchFamily="34" charset="0"/>
                <a:cs typeface="Calibri" panose="020F0502020204030204" pitchFamily="34" charset="0"/>
              </a:rPr>
              <a:t>Unethical conduct includes but is not limited to, falsifying, misrepresenting, or omitting: </a:t>
            </a:r>
          </a:p>
        </p:txBody>
      </p:sp>
      <p:sp>
        <p:nvSpPr>
          <p:cNvPr id="115" name="Google Shape;115;p2"/>
          <p:cNvSpPr/>
          <p:nvPr/>
        </p:nvSpPr>
        <p:spPr>
          <a:xfrm rot="5400000" flipH="1">
            <a:off x="-1619394" y="1620186"/>
            <a:ext cx="6858000" cy="3617629"/>
          </a:xfrm>
          <a:prstGeom prst="rect">
            <a:avLst/>
          </a:prstGeom>
          <a:solidFill>
            <a:schemeClr val="bg2">
              <a:lumMod val="75000"/>
            </a:schemeClr>
          </a:soli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6" name="Google Shape;116;p2"/>
          <p:cNvSpPr/>
          <p:nvPr/>
        </p:nvSpPr>
        <p:spPr>
          <a:xfrm rot="5400000" flipH="1">
            <a:off x="-2050333" y="2110530"/>
            <a:ext cx="6857999" cy="2700674"/>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7" name="Google Shape;117;p2"/>
          <p:cNvSpPr/>
          <p:nvPr/>
        </p:nvSpPr>
        <p:spPr>
          <a:xfrm rot="5400000" flipH="1">
            <a:off x="523637" y="3833167"/>
            <a:ext cx="2501979" cy="3547679"/>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8" name="Google Shape;118;p2"/>
          <p:cNvSpPr/>
          <p:nvPr/>
        </p:nvSpPr>
        <p:spPr>
          <a:xfrm rot="-964587">
            <a:off x="-500943"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9" name="Google Shape;119;p2"/>
          <p:cNvSpPr/>
          <p:nvPr/>
        </p:nvSpPr>
        <p:spPr>
          <a:xfrm flipH="1">
            <a:off x="311655" y="1257235"/>
            <a:ext cx="2840521"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spcFirstLastPara="1" wrap="square" lIns="91425" tIns="45700" rIns="91425" bIns="45700" anchor="ctr" anchorCtr="0">
            <a:noAutofit/>
          </a:bodyPr>
          <a:lstStyle/>
          <a:p>
            <a:r>
              <a:rPr lang="en-US" sz="2933"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An educator shall abide by federal, state, and local laws  and statutes</a:t>
            </a:r>
            <a:r>
              <a:rPr lang="en-US" sz="2933" dirty="0">
                <a:solidFill>
                  <a:srgbClr val="FFFFFF"/>
                </a:solidFill>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rPr>
              <a:t>. </a:t>
            </a:r>
            <a:endParaRPr lang="en-US" sz="2933"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21" name="Google Shape;121;p2"/>
          <p:cNvSpPr txBox="1">
            <a:spLocks noGrp="1"/>
          </p:cNvSpPr>
          <p:nvPr>
            <p:ph type="body" idx="1"/>
          </p:nvPr>
        </p:nvSpPr>
        <p:spPr>
          <a:xfrm>
            <a:off x="4027913" y="1363425"/>
            <a:ext cx="7559323" cy="5126991"/>
          </a:xfrm>
          <a:prstGeom prst="rect">
            <a:avLst/>
          </a:prstGeom>
          <a:noFill/>
          <a:ln>
            <a:noFill/>
          </a:ln>
        </p:spPr>
        <p:txBody>
          <a:bodyPr spcFirstLastPara="1" wrap="square" lIns="91425" tIns="45700" rIns="91425" bIns="45700" anchor="ctr" anchorCtr="0">
            <a:noAutofit/>
          </a:bodyPr>
          <a:lstStyle/>
          <a:p>
            <a:pPr algn="just" defTabSz="914446">
              <a:lnSpc>
                <a:spcPct val="100000"/>
              </a:lnSpc>
              <a:spcBef>
                <a:spcPts val="0"/>
              </a:spcBef>
              <a:buClr>
                <a:srgbClr val="000000"/>
              </a:buClr>
              <a:buSzPct val="100000"/>
              <a:buFont typeface="Courier New" panose="02070309020205020404" pitchFamily="49" charset="0"/>
              <a:buChar char="o"/>
              <a:defRPr/>
            </a:pPr>
            <a:r>
              <a:rPr lang="en-US" sz="2667"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Any felony.</a:t>
            </a:r>
          </a:p>
          <a:p>
            <a:pPr algn="just" defTabSz="914446">
              <a:lnSpc>
                <a:spcPct val="100000"/>
              </a:lnSpc>
              <a:spcBef>
                <a:spcPts val="0"/>
              </a:spcBef>
              <a:buClr>
                <a:srgbClr val="000000"/>
              </a:buClr>
              <a:buSzPct val="100000"/>
              <a:buFont typeface="Courier New" panose="02070309020205020404" pitchFamily="49" charset="0"/>
              <a:buChar char="o"/>
              <a:defRPr/>
            </a:pPr>
            <a:endParaRPr lang="en-US" sz="1333"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endParaRPr>
          </a:p>
          <a:p>
            <a:pPr algn="just" defTabSz="914446">
              <a:lnSpc>
                <a:spcPct val="100000"/>
              </a:lnSpc>
              <a:spcBef>
                <a:spcPts val="0"/>
              </a:spcBef>
              <a:buClr>
                <a:srgbClr val="000000"/>
              </a:buClr>
              <a:buSzPct val="100000"/>
              <a:buFont typeface="Courier New" panose="02070309020205020404" pitchFamily="49" charset="0"/>
              <a:buChar char="o"/>
              <a:defRPr/>
            </a:pPr>
            <a:r>
              <a:rPr lang="en-US" sz="2667"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Any misdemeanor crime involving moral turpitude.</a:t>
            </a:r>
          </a:p>
          <a:p>
            <a:pPr algn="just" defTabSz="914446">
              <a:lnSpc>
                <a:spcPct val="100000"/>
              </a:lnSpc>
              <a:spcBef>
                <a:spcPts val="0"/>
              </a:spcBef>
              <a:buClr>
                <a:srgbClr val="000000"/>
              </a:buClr>
              <a:buSzPct val="100000"/>
              <a:buFont typeface="Courier New" panose="02070309020205020404" pitchFamily="49" charset="0"/>
              <a:buChar char="o"/>
              <a:defRPr/>
            </a:pPr>
            <a:endParaRPr lang="en-US" sz="1333"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endParaRPr>
          </a:p>
          <a:p>
            <a:pPr algn="just" defTabSz="914446">
              <a:lnSpc>
                <a:spcPct val="100000"/>
              </a:lnSpc>
              <a:spcBef>
                <a:spcPts val="0"/>
              </a:spcBef>
              <a:buClr>
                <a:srgbClr val="000000"/>
              </a:buClr>
              <a:buSzPct val="100000"/>
              <a:buFont typeface="Courier New" panose="02070309020205020404" pitchFamily="49" charset="0"/>
              <a:buChar char="o"/>
              <a:defRPr/>
            </a:pPr>
            <a:r>
              <a:rPr lang="en-US" sz="2667"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Any criminal offense involving a controlled substance or marijuana. </a:t>
            </a:r>
          </a:p>
          <a:p>
            <a:pPr algn="just" defTabSz="914446">
              <a:lnSpc>
                <a:spcPct val="100000"/>
              </a:lnSpc>
              <a:spcBef>
                <a:spcPts val="0"/>
              </a:spcBef>
              <a:buClr>
                <a:srgbClr val="000000"/>
              </a:buClr>
              <a:buSzPct val="100000"/>
              <a:buFont typeface="Courier New" panose="02070309020205020404" pitchFamily="49" charset="0"/>
              <a:buChar char="o"/>
              <a:defRPr/>
            </a:pPr>
            <a:endParaRPr lang="en-US" sz="1333"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endParaRPr>
          </a:p>
          <a:p>
            <a:pPr algn="just" defTabSz="914446">
              <a:lnSpc>
                <a:spcPct val="100000"/>
              </a:lnSpc>
              <a:spcBef>
                <a:spcPts val="0"/>
              </a:spcBef>
              <a:buClr>
                <a:srgbClr val="000000"/>
              </a:buClr>
              <a:buSzPct val="100000"/>
              <a:buFont typeface="Courier New" panose="02070309020205020404" pitchFamily="49" charset="0"/>
              <a:buChar char="o"/>
              <a:defRPr/>
            </a:pPr>
            <a:r>
              <a:rPr lang="en-US" sz="2667"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Any sexual offense specified in Code Section 16.</a:t>
            </a:r>
          </a:p>
          <a:p>
            <a:pPr algn="just" defTabSz="914446">
              <a:lnSpc>
                <a:spcPct val="100000"/>
              </a:lnSpc>
              <a:spcBef>
                <a:spcPts val="0"/>
              </a:spcBef>
              <a:buClr>
                <a:srgbClr val="000000"/>
              </a:buClr>
              <a:buSzPct val="100000"/>
              <a:buFont typeface="Courier New" panose="02070309020205020404" pitchFamily="49" charset="0"/>
              <a:buChar char="o"/>
              <a:defRPr/>
            </a:pPr>
            <a:endParaRPr lang="en-US" sz="1333"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endParaRPr>
          </a:p>
          <a:p>
            <a:pPr algn="just" defTabSz="914446">
              <a:lnSpc>
                <a:spcPct val="100000"/>
              </a:lnSpc>
              <a:spcBef>
                <a:spcPts val="0"/>
              </a:spcBef>
              <a:buClr>
                <a:srgbClr val="000000"/>
              </a:buClr>
              <a:buSzPct val="100000"/>
              <a:buFont typeface="Courier New" panose="02070309020205020404" pitchFamily="49" charset="0"/>
              <a:buChar char="o"/>
              <a:defRPr/>
            </a:pPr>
            <a:r>
              <a:rPr lang="en-US" sz="2667"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Any law applicable to the profession.  </a:t>
            </a:r>
          </a:p>
          <a:p>
            <a:pPr indent="-457223" algn="just">
              <a:spcBef>
                <a:spcPts val="800"/>
              </a:spcBef>
              <a:buSzPct val="100000"/>
              <a:buFont typeface="+mj-lt"/>
              <a:buAutoNum type="arabicPeriod"/>
            </a:pPr>
            <a:endParaRPr sz="2400" dirty="0">
              <a:solidFill>
                <a:srgbClr val="000000"/>
              </a:solidFill>
            </a:endParaRPr>
          </a:p>
        </p:txBody>
      </p:sp>
      <p:sp>
        <p:nvSpPr>
          <p:cNvPr id="2" name="TextBox 1"/>
          <p:cNvSpPr txBox="1"/>
          <p:nvPr/>
        </p:nvSpPr>
        <p:spPr>
          <a:xfrm>
            <a:off x="413227" y="411583"/>
            <a:ext cx="3556971" cy="1077218"/>
          </a:xfrm>
          <a:prstGeom prst="rect">
            <a:avLst/>
          </a:prstGeom>
          <a:solidFill>
            <a:schemeClr val="accent1"/>
          </a:solidFill>
        </p:spPr>
        <p:txBody>
          <a:bodyPr wrap="square" rtlCol="0">
            <a:spAutoFit/>
          </a:bodyPr>
          <a:lstStyle/>
          <a:p>
            <a:pPr defTabSz="304815">
              <a:defRPr/>
            </a:pPr>
            <a:r>
              <a:rPr lang="en-US" sz="3200" b="1" dirty="0">
                <a:solidFill>
                  <a:srgbClr val="FFFFFF"/>
                </a:solidFill>
                <a:latin typeface="Footlight MT Light" panose="0204060206030A020304" pitchFamily="18" charset="0"/>
                <a:ea typeface="Calibri"/>
                <a:cs typeface="Calibri" panose="020F0502020204030204" pitchFamily="34" charset="0"/>
                <a:sym typeface="Calibri"/>
              </a:rPr>
              <a:t>Standard 1: Legal Compliance</a:t>
            </a:r>
          </a:p>
        </p:txBody>
      </p:sp>
      <p:sp>
        <p:nvSpPr>
          <p:cNvPr id="3" name="TextBox 2"/>
          <p:cNvSpPr txBox="1"/>
          <p:nvPr/>
        </p:nvSpPr>
        <p:spPr>
          <a:xfrm>
            <a:off x="4027913" y="389553"/>
            <a:ext cx="7025390" cy="1097865"/>
          </a:xfrm>
          <a:prstGeom prst="rect">
            <a:avLst/>
          </a:prstGeom>
          <a:noFill/>
        </p:spPr>
        <p:txBody>
          <a:bodyPr wrap="square" rtlCol="0">
            <a:spAutoFit/>
          </a:bodyPr>
          <a:lstStyle/>
          <a:p>
            <a:pPr algn="just" defTabSz="304815">
              <a:defRPr/>
            </a:pPr>
            <a:r>
              <a:rPr lang="en-US" sz="2667" b="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Unethical conduct includes but is not limited to the commission or conviction of:</a:t>
            </a:r>
          </a:p>
          <a:p>
            <a:pPr defTabSz="304815">
              <a:defRPr/>
            </a:pPr>
            <a:endParaRPr lang="en-US" sz="1200" dirty="0">
              <a:solidFill>
                <a:srgbClr val="000000"/>
              </a:solidFill>
              <a:latin typeface="Arial"/>
            </a:endParaRPr>
          </a:p>
        </p:txBody>
      </p:sp>
    </p:spTree>
    <p:extLst>
      <p:ext uri="{BB962C8B-B14F-4D97-AF65-F5344CB8AC3E}">
        <p14:creationId xmlns:p14="http://schemas.microsoft.com/office/powerpoint/2010/main" val="12211177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1">
                                            <p:txEl>
                                              <p:pRg st="0" end="0"/>
                                            </p:txEl>
                                          </p:spTgt>
                                        </p:tgtEl>
                                        <p:attrNameLst>
                                          <p:attrName>style.visibility</p:attrName>
                                        </p:attrNameLst>
                                      </p:cBhvr>
                                      <p:to>
                                        <p:strVal val="visible"/>
                                      </p:to>
                                    </p:set>
                                    <p:anim calcmode="lin" valueType="num">
                                      <p:cBhvr additive="base">
                                        <p:cTn id="13" dur="500" fill="hold"/>
                                        <p:tgtEl>
                                          <p:spTgt spid="12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1">
                                            <p:txEl>
                                              <p:pRg st="2" end="2"/>
                                            </p:txEl>
                                          </p:spTgt>
                                        </p:tgtEl>
                                        <p:attrNameLst>
                                          <p:attrName>style.visibility</p:attrName>
                                        </p:attrNameLst>
                                      </p:cBhvr>
                                      <p:to>
                                        <p:strVal val="visible"/>
                                      </p:to>
                                    </p:set>
                                    <p:anim calcmode="lin" valueType="num">
                                      <p:cBhvr additive="base">
                                        <p:cTn id="19" dur="500" fill="hold"/>
                                        <p:tgtEl>
                                          <p:spTgt spid="1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1">
                                            <p:txEl>
                                              <p:pRg st="4" end="4"/>
                                            </p:txEl>
                                          </p:spTgt>
                                        </p:tgtEl>
                                        <p:attrNameLst>
                                          <p:attrName>style.visibility</p:attrName>
                                        </p:attrNameLst>
                                      </p:cBhvr>
                                      <p:to>
                                        <p:strVal val="visible"/>
                                      </p:to>
                                    </p:set>
                                    <p:anim calcmode="lin" valueType="num">
                                      <p:cBhvr additive="base">
                                        <p:cTn id="25" dur="500" fill="hold"/>
                                        <p:tgtEl>
                                          <p:spTgt spid="12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1">
                                            <p:txEl>
                                              <p:pRg st="6" end="6"/>
                                            </p:txEl>
                                          </p:spTgt>
                                        </p:tgtEl>
                                        <p:attrNameLst>
                                          <p:attrName>style.visibility</p:attrName>
                                        </p:attrNameLst>
                                      </p:cBhvr>
                                      <p:to>
                                        <p:strVal val="visible"/>
                                      </p:to>
                                    </p:set>
                                    <p:anim calcmode="lin" valueType="num">
                                      <p:cBhvr additive="base">
                                        <p:cTn id="31" dur="500" fill="hold"/>
                                        <p:tgtEl>
                                          <p:spTgt spid="121">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1">
                                            <p:txEl>
                                              <p:pRg st="8" end="8"/>
                                            </p:txEl>
                                          </p:spTgt>
                                        </p:tgtEl>
                                        <p:attrNameLst>
                                          <p:attrName>style.visibility</p:attrName>
                                        </p:attrNameLst>
                                      </p:cBhvr>
                                      <p:to>
                                        <p:strVal val="visible"/>
                                      </p:to>
                                    </p:set>
                                    <p:anim calcmode="lin" valueType="num">
                                      <p:cBhvr additive="base">
                                        <p:cTn id="37" dur="500" fill="hold"/>
                                        <p:tgtEl>
                                          <p:spTgt spid="121">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gd0d9ace004_0_110"/>
          <p:cNvSpPr txBox="1">
            <a:spLocks noGrp="1"/>
          </p:cNvSpPr>
          <p:nvPr>
            <p:ph type="body" idx="1"/>
          </p:nvPr>
        </p:nvSpPr>
        <p:spPr>
          <a:xfrm>
            <a:off x="4424406" y="1615499"/>
            <a:ext cx="7450011" cy="4996967"/>
          </a:xfrm>
          <a:prstGeom prst="rect">
            <a:avLst/>
          </a:prstGeom>
          <a:noFill/>
          <a:ln>
            <a:noFill/>
          </a:ln>
        </p:spPr>
        <p:txBody>
          <a:bodyPr spcFirstLastPara="1" wrap="square" lIns="0" tIns="45700" rIns="0" bIns="45700" anchor="t" anchorCtr="0">
            <a:noAutofit/>
          </a:bodyPr>
          <a:lstStyle/>
          <a:p>
            <a:pPr marL="91445" indent="-91445" algn="just">
              <a:spcBef>
                <a:spcPts val="1400"/>
              </a:spcBef>
              <a:buSzPts val="2000"/>
              <a:buNone/>
            </a:pPr>
            <a:r>
              <a:rPr lang="en-US" sz="32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 </a:t>
            </a:r>
            <a:r>
              <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In its legal sense, it includes everything contrary to justice, honesty, modesty, or good morals.</a:t>
            </a:r>
          </a:p>
          <a:p>
            <a:pPr marL="91445" indent="-91445" algn="just">
              <a:spcBef>
                <a:spcPts val="1400"/>
              </a:spcBef>
              <a:buSzPts val="2000"/>
              <a:buNone/>
            </a:pPr>
            <a:endPar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endParaRPr>
          </a:p>
          <a:p>
            <a:pPr marL="91445" indent="-91445" algn="just">
              <a:spcBef>
                <a:spcPts val="1400"/>
              </a:spcBef>
              <a:buSzPts val="2000"/>
              <a:buNone/>
            </a:pPr>
            <a:r>
              <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 All felonies and any misdemeanor involving moral turpitude have to be reported. </a:t>
            </a:r>
          </a:p>
          <a:p>
            <a:pPr marL="91445" indent="-91445" algn="just">
              <a:spcBef>
                <a:spcPts val="1400"/>
              </a:spcBef>
              <a:buSzPts val="2000"/>
              <a:buNone/>
            </a:pPr>
            <a:endParaRPr lang="en-US" sz="2467"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endParaRPr>
          </a:p>
          <a:p>
            <a:pPr marL="91445" indent="-91445" algn="just">
              <a:spcBef>
                <a:spcPts val="1400"/>
              </a:spcBef>
              <a:buSzPts val="2000"/>
              <a:buNone/>
            </a:pPr>
            <a:r>
              <a:rPr lang="en-US" sz="2467"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 </a:t>
            </a:r>
            <a:r>
              <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See the moral turpitude document available </a:t>
            </a:r>
            <a:r>
              <a:rPr lang="en-US"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at</a:t>
            </a:r>
            <a:r>
              <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 </a:t>
            </a:r>
            <a:r>
              <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hlinkClick r:id="rId3"/>
              </a:rPr>
              <a:t>https://</a:t>
            </a:r>
            <a:r>
              <a:rPr lang="en-US"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hlinkClick r:id="rId3"/>
              </a:rPr>
              <a:t>www.gapsc.com/Ethics/MoralTurpitude.aspx</a:t>
            </a:r>
            <a:r>
              <a:rPr lang="en-US"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 </a:t>
            </a:r>
            <a:endParaRPr sz="3200" dirty="0">
              <a:solidFill>
                <a:srgbClr val="000000"/>
              </a:solidFill>
              <a:latin typeface="Georgia"/>
              <a:ea typeface="Georgia"/>
              <a:cs typeface="Georgia"/>
              <a:sym typeface="Georgia"/>
            </a:endParaRPr>
          </a:p>
        </p:txBody>
      </p:sp>
      <p:sp>
        <p:nvSpPr>
          <p:cNvPr id="4" name="TextBox 3"/>
          <p:cNvSpPr txBox="1"/>
          <p:nvPr/>
        </p:nvSpPr>
        <p:spPr>
          <a:xfrm>
            <a:off x="887544" y="649357"/>
            <a:ext cx="7238148" cy="701731"/>
          </a:xfrm>
          <a:prstGeom prst="rect">
            <a:avLst/>
          </a:prstGeom>
          <a:noFill/>
        </p:spPr>
        <p:txBody>
          <a:bodyPr wrap="square" rtlCol="0">
            <a:spAutoFit/>
          </a:bodyPr>
          <a:lstStyle/>
          <a:p>
            <a:pPr marL="91445" indent="-234962">
              <a:lnSpc>
                <a:spcPct val="90000"/>
              </a:lnSpc>
              <a:spcBef>
                <a:spcPts val="1400"/>
              </a:spcBef>
              <a:buClr>
                <a:schemeClr val="dk1"/>
              </a:buClr>
              <a:buSzPts val="3700"/>
              <a:buFont typeface="Roboto"/>
              <a:buChar char=" "/>
            </a:pPr>
            <a:r>
              <a:rPr lang="en-US" sz="4400" b="1" dirty="0">
                <a:solidFill>
                  <a:srgbClr val="002060"/>
                </a:solidFill>
                <a:latin typeface="Footlight MT Light" panose="0204060206030A020304" pitchFamily="18" charset="0"/>
                <a:cs typeface="Arial" panose="020B0604020202020204" pitchFamily="34" charset="0"/>
                <a:sym typeface="Roboto"/>
              </a:rPr>
              <a:t>Moral Turpitude Explained</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970" y="2809924"/>
            <a:ext cx="3265113" cy="2177830"/>
          </a:xfrm>
          <a:prstGeom prst="rect">
            <a:avLst/>
          </a:prstGeom>
          <a:ln>
            <a:solidFill>
              <a:srgbClr val="740000"/>
            </a:solidFill>
          </a:ln>
        </p:spPr>
      </p:pic>
      <p:sp>
        <p:nvSpPr>
          <p:cNvPr id="8" name="Rectangle 7">
            <a:extLst>
              <a:ext uri="{FF2B5EF4-FFF2-40B4-BE49-F238E27FC236}">
                <a16:creationId xmlns:a16="http://schemas.microsoft.com/office/drawing/2014/main" id="{CE12B48A-BB61-40E4-BD82-69A7A73673E0}"/>
              </a:ext>
            </a:extLst>
          </p:cNvPr>
          <p:cNvSpPr/>
          <p:nvPr/>
        </p:nvSpPr>
        <p:spPr>
          <a:xfrm>
            <a:off x="12369" y="11575"/>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971390418"/>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gd026101d0f_1_12"/>
          <p:cNvSpPr txBox="1">
            <a:spLocks noGrp="1"/>
          </p:cNvSpPr>
          <p:nvPr>
            <p:ph type="body" idx="1"/>
          </p:nvPr>
        </p:nvSpPr>
        <p:spPr>
          <a:xfrm>
            <a:off x="915785" y="775780"/>
            <a:ext cx="11168842" cy="5978311"/>
          </a:xfrm>
          <a:prstGeom prst="rect">
            <a:avLst/>
          </a:prstGeom>
          <a:noFill/>
          <a:ln>
            <a:noFill/>
          </a:ln>
        </p:spPr>
        <p:txBody>
          <a:bodyPr spcFirstLastPara="1" wrap="square" lIns="0" tIns="45700" rIns="0" bIns="45700" anchor="t" anchorCtr="0">
            <a:noAutofit/>
          </a:bodyPr>
          <a:lstStyle/>
          <a:p>
            <a:pPr marL="0" indent="0">
              <a:buNone/>
            </a:pPr>
            <a:r>
              <a:rPr lang="en-US" sz="2400" b="1" dirty="0">
                <a:solidFill>
                  <a:srgbClr val="801336"/>
                </a:solidFill>
                <a:latin typeface="Nirmala UI Semilight" panose="020B0402040204020203" pitchFamily="34" charset="0"/>
                <a:ea typeface="Nirmala UI Semilight" panose="020B0402040204020203" pitchFamily="34" charset="0"/>
                <a:cs typeface="Nirmala UI Semilight" panose="020B0402040204020203" pitchFamily="34" charset="0"/>
              </a:rPr>
              <a:t>The following offenses, or similar offenses, are crimes involving moral turpitude</a:t>
            </a:r>
            <a:r>
              <a:rPr lang="en-US" sz="2400" b="1" dirty="0" smtClean="0">
                <a:solidFill>
                  <a:srgbClr val="801336"/>
                </a:solidFill>
                <a:latin typeface="Nirmala UI Semilight" panose="020B0402040204020203" pitchFamily="34" charset="0"/>
                <a:ea typeface="Nirmala UI Semilight" panose="020B0402040204020203" pitchFamily="34" charset="0"/>
                <a:cs typeface="Nirmala UI Semilight" panose="020B0402040204020203" pitchFamily="34" charset="0"/>
              </a:rPr>
              <a:t>:</a:t>
            </a:r>
          </a:p>
          <a:p>
            <a:pPr>
              <a:buFont typeface="Courier New" panose="02070309020205020404" pitchFamily="49" charset="0"/>
              <a:buChar char="o"/>
            </a:pPr>
            <a:r>
              <a:rPr lang="en-US" sz="22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Fraud </a:t>
            </a:r>
            <a:r>
              <a:rPr lang="en-US" sz="22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or false pretenses in obtaining something of value;</a:t>
            </a:r>
          </a:p>
          <a:p>
            <a:pPr>
              <a:buFont typeface="Courier New" panose="02070309020205020404" pitchFamily="49" charset="0"/>
              <a:buChar char="o"/>
            </a:pPr>
            <a:r>
              <a:rPr lang="en-US" sz="22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Larceny (includes shoplifting);</a:t>
            </a:r>
          </a:p>
          <a:p>
            <a:pPr>
              <a:buFont typeface="Courier New" panose="02070309020205020404" pitchFamily="49" charset="0"/>
              <a:buChar char="o"/>
            </a:pPr>
            <a:r>
              <a:rPr lang="en-US" sz="22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Misdemeanor theft by taking;</a:t>
            </a:r>
          </a:p>
          <a:p>
            <a:pPr>
              <a:buFont typeface="Courier New" panose="02070309020205020404" pitchFamily="49" charset="0"/>
              <a:buChar char="o"/>
            </a:pPr>
            <a:r>
              <a:rPr lang="en-US" sz="22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Larceny after trust;</a:t>
            </a:r>
          </a:p>
          <a:p>
            <a:pPr>
              <a:buFont typeface="Courier New" panose="02070309020205020404" pitchFamily="49" charset="0"/>
              <a:buChar char="o"/>
            </a:pPr>
            <a:r>
              <a:rPr lang="en-US" sz="22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Murder;</a:t>
            </a:r>
          </a:p>
          <a:p>
            <a:pPr>
              <a:buFont typeface="Courier New" panose="02070309020205020404" pitchFamily="49" charset="0"/>
              <a:buChar char="o"/>
            </a:pPr>
            <a:r>
              <a:rPr lang="en-US" sz="22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Soliciting for prostitutes;</a:t>
            </a:r>
          </a:p>
          <a:p>
            <a:pPr>
              <a:buFont typeface="Courier New" panose="02070309020205020404" pitchFamily="49" charset="0"/>
              <a:buChar char="o"/>
            </a:pPr>
            <a:r>
              <a:rPr lang="en-US" sz="22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Voluntary manslaughter;</a:t>
            </a:r>
          </a:p>
          <a:p>
            <a:pPr>
              <a:buFont typeface="Courier New" panose="02070309020205020404" pitchFamily="49" charset="0"/>
              <a:buChar char="o"/>
            </a:pPr>
            <a:r>
              <a:rPr lang="en-US" sz="22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Sale of narcotics or other illegal drugs;</a:t>
            </a:r>
          </a:p>
          <a:p>
            <a:pPr>
              <a:buFont typeface="Courier New" panose="02070309020205020404" pitchFamily="49" charset="0"/>
              <a:buChar char="o"/>
            </a:pPr>
            <a:r>
              <a:rPr lang="en-US" sz="22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Pattern of failure to file federal tax returns in years that taxes are due;</a:t>
            </a:r>
          </a:p>
          <a:p>
            <a:pPr>
              <a:buFont typeface="Courier New" panose="02070309020205020404" pitchFamily="49" charset="0"/>
              <a:buChar char="o"/>
            </a:pPr>
            <a:r>
              <a:rPr lang="en-US" sz="22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Criminal Issuance of a bad check;</a:t>
            </a:r>
          </a:p>
          <a:p>
            <a:pPr>
              <a:buFont typeface="Courier New" panose="02070309020205020404" pitchFamily="49" charset="0"/>
              <a:buChar char="o"/>
            </a:pPr>
            <a:r>
              <a:rPr lang="en-US" sz="22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Making a false report of a crime;</a:t>
            </a:r>
          </a:p>
          <a:p>
            <a:pPr>
              <a:buFont typeface="Courier New" panose="02070309020205020404" pitchFamily="49" charset="0"/>
              <a:buChar char="o"/>
            </a:pPr>
            <a:r>
              <a:rPr lang="en-US" sz="22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Sexual Battery; and</a:t>
            </a:r>
          </a:p>
          <a:p>
            <a:pPr>
              <a:buFont typeface="Courier New" panose="02070309020205020404" pitchFamily="49" charset="0"/>
              <a:buChar char="o"/>
            </a:pPr>
            <a:r>
              <a:rPr lang="en-US" sz="22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Providing contraband to an inmate.</a:t>
            </a:r>
          </a:p>
          <a:p>
            <a:pPr indent="-457223">
              <a:lnSpc>
                <a:spcPct val="100000"/>
              </a:lnSpc>
              <a:spcBef>
                <a:spcPts val="0"/>
              </a:spcBef>
              <a:buClr>
                <a:srgbClr val="000000"/>
              </a:buClr>
              <a:buSzPts val="2000"/>
              <a:buFont typeface="Courier New" panose="02070309020205020404" pitchFamily="49" charset="0"/>
              <a:buChar char="o"/>
            </a:pPr>
            <a:endParaRPr sz="2200" dirty="0">
              <a:solidFill>
                <a:srgbClr val="000000"/>
              </a:solidFill>
              <a:latin typeface="Calibri" panose="020F0502020204030204" pitchFamily="34" charset="0"/>
              <a:ea typeface="Georgia"/>
              <a:cs typeface="Calibri" panose="020F0502020204030204" pitchFamily="34" charset="0"/>
              <a:sym typeface="Georgia"/>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5417" y="1828800"/>
            <a:ext cx="4073237" cy="2937164"/>
          </a:xfrm>
          <a:prstGeom prst="rect">
            <a:avLst/>
          </a:prstGeom>
          <a:ln>
            <a:solidFill>
              <a:srgbClr val="740000"/>
            </a:solidFill>
          </a:ln>
        </p:spPr>
      </p:pic>
      <p:sp>
        <p:nvSpPr>
          <p:cNvPr id="3" name="Rectangle 2"/>
          <p:cNvSpPr/>
          <p:nvPr/>
        </p:nvSpPr>
        <p:spPr>
          <a:xfrm>
            <a:off x="1159537" y="6339"/>
            <a:ext cx="10024184" cy="830997"/>
          </a:xfrm>
          <a:prstGeom prst="rect">
            <a:avLst/>
          </a:prstGeom>
        </p:spPr>
        <p:txBody>
          <a:bodyPr wrap="square">
            <a:spAutoFit/>
          </a:bodyPr>
          <a:lstStyle/>
          <a:p>
            <a:pPr defTabSz="304815">
              <a:defRPr/>
            </a:pPr>
            <a:r>
              <a:rPr lang="en-US" sz="4800" b="1" dirty="0" smtClean="0">
                <a:solidFill>
                  <a:srgbClr val="002060"/>
                </a:solidFill>
                <a:latin typeface="Footlight MT Light" panose="0204060206030A020304" pitchFamily="18" charset="0"/>
                <a:cs typeface="Arial" panose="020B0604020202020204" pitchFamily="34" charset="0"/>
                <a:sym typeface="Georgia"/>
              </a:rPr>
              <a:t>Examples of Moral Turpitude Offenses</a:t>
            </a:r>
            <a:r>
              <a:rPr lang="en-US" sz="4800" b="1" dirty="0" smtClean="0">
                <a:solidFill>
                  <a:srgbClr val="002060"/>
                </a:solidFill>
                <a:latin typeface="Footlight MT Light" panose="0204060206030A020304" pitchFamily="18" charset="0"/>
                <a:cs typeface="Arial" panose="020B0604020202020204" pitchFamily="34" charset="0"/>
                <a:sym typeface="Roboto Slab"/>
              </a:rPr>
              <a:t> </a:t>
            </a:r>
            <a:endParaRPr lang="en-US" sz="4800" b="1" dirty="0">
              <a:solidFill>
                <a:srgbClr val="002060"/>
              </a:solidFill>
              <a:latin typeface="Footlight MT Light" panose="0204060206030A020304" pitchFamily="18" charset="0"/>
              <a:cs typeface="Arial" panose="020B0604020202020204" pitchFamily="34" charset="0"/>
              <a:sym typeface="Roboto Slab"/>
            </a:endParaRPr>
          </a:p>
        </p:txBody>
      </p:sp>
      <p:sp>
        <p:nvSpPr>
          <p:cNvPr id="8" name="Rectangle 7">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55093224"/>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935182" y="769441"/>
            <a:ext cx="11107882" cy="6088560"/>
          </a:xfrm>
          <a:prstGeom prst="rect">
            <a:avLst/>
          </a:prstGeom>
          <a:noFill/>
          <a:ln>
            <a:noFill/>
          </a:ln>
        </p:spPr>
        <p:txBody>
          <a:bodyPr spcFirstLastPara="1" wrap="square" lIns="0" tIns="45700" rIns="0" bIns="45700" anchor="t" anchorCtr="0">
            <a:noAutofit/>
          </a:bodyPr>
          <a:lstStyle/>
          <a:p>
            <a:pPr>
              <a:buFont typeface="Courier New" panose="02070309020205020404" pitchFamily="49" charset="0"/>
              <a:buChar char="o"/>
            </a:pPr>
            <a:r>
              <a:rPr lang="en-US" sz="22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Public drunkenness;</a:t>
            </a:r>
          </a:p>
          <a:p>
            <a:pPr>
              <a:buFont typeface="Courier New" panose="02070309020205020404" pitchFamily="49" charset="0"/>
              <a:buChar char="o"/>
            </a:pPr>
            <a:r>
              <a:rPr lang="en-US" sz="22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Driving under the influence;</a:t>
            </a:r>
          </a:p>
          <a:p>
            <a:pPr>
              <a:buFont typeface="Courier New" panose="02070309020205020404" pitchFamily="49" charset="0"/>
              <a:buChar char="o"/>
            </a:pPr>
            <a:r>
              <a:rPr lang="en-US" sz="22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Carrying a concealed weapon;</a:t>
            </a:r>
          </a:p>
          <a:p>
            <a:pPr>
              <a:buFont typeface="Courier New" panose="02070309020205020404" pitchFamily="49" charset="0"/>
              <a:buChar char="o"/>
            </a:pPr>
            <a:r>
              <a:rPr lang="en-US" sz="22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Unlawful sale of liquor;</a:t>
            </a:r>
          </a:p>
          <a:p>
            <a:pPr>
              <a:buFont typeface="Courier New" panose="02070309020205020404" pitchFamily="49" charset="0"/>
              <a:buChar char="o"/>
            </a:pPr>
            <a:r>
              <a:rPr lang="en-US" sz="22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Fighting;</a:t>
            </a:r>
          </a:p>
          <a:p>
            <a:pPr>
              <a:buFont typeface="Courier New" panose="02070309020205020404" pitchFamily="49" charset="0"/>
              <a:buChar char="o"/>
            </a:pPr>
            <a:r>
              <a:rPr lang="en-US" sz="22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Simple Battery;</a:t>
            </a:r>
          </a:p>
          <a:p>
            <a:pPr>
              <a:buFont typeface="Courier New" panose="02070309020205020404" pitchFamily="49" charset="0"/>
              <a:buChar char="o"/>
            </a:pPr>
            <a:r>
              <a:rPr lang="en-US" sz="22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Simple Assault;</a:t>
            </a:r>
          </a:p>
          <a:p>
            <a:pPr>
              <a:buFont typeface="Courier New" panose="02070309020205020404" pitchFamily="49" charset="0"/>
              <a:buChar char="o"/>
            </a:pPr>
            <a:r>
              <a:rPr lang="en-US" sz="22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Misdemeanor criminal trespass;</a:t>
            </a:r>
          </a:p>
          <a:p>
            <a:pPr>
              <a:buFont typeface="Courier New" panose="02070309020205020404" pitchFamily="49" charset="0"/>
              <a:buChar char="o"/>
            </a:pPr>
            <a:r>
              <a:rPr lang="en-US" sz="22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Child abandonment;</a:t>
            </a:r>
          </a:p>
          <a:p>
            <a:pPr>
              <a:buFont typeface="Courier New" panose="02070309020205020404" pitchFamily="49" charset="0"/>
              <a:buChar char="o"/>
            </a:pPr>
            <a:r>
              <a:rPr lang="en-US" sz="22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Misdemeanor offense of escape;</a:t>
            </a:r>
          </a:p>
          <a:p>
            <a:pPr>
              <a:buFont typeface="Courier New" panose="02070309020205020404" pitchFamily="49" charset="0"/>
              <a:buChar char="o"/>
            </a:pPr>
            <a:r>
              <a:rPr lang="en-US" sz="22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Misdemeanor offense of obstructing a law enforcement officer;</a:t>
            </a:r>
          </a:p>
          <a:p>
            <a:pPr>
              <a:buFont typeface="Courier New" panose="02070309020205020404" pitchFamily="49" charset="0"/>
              <a:buChar char="o"/>
            </a:pPr>
            <a:r>
              <a:rPr lang="en-US" sz="22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The federal misdemeanor offense of Conspiracy in Restraint of Interstate Trade and Commerce; and</a:t>
            </a:r>
          </a:p>
          <a:p>
            <a:pPr>
              <a:buFont typeface="Courier New" panose="02070309020205020404" pitchFamily="49" charset="0"/>
              <a:buChar char="o"/>
            </a:pPr>
            <a:r>
              <a:rPr lang="en-US" sz="22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Possession of less than one ounce of marijuana.</a:t>
            </a:r>
          </a:p>
          <a:p>
            <a:pPr indent="-457223">
              <a:lnSpc>
                <a:spcPct val="100000"/>
              </a:lnSpc>
              <a:spcBef>
                <a:spcPts val="0"/>
              </a:spcBef>
              <a:buClr>
                <a:srgbClr val="000000"/>
              </a:buClr>
              <a:buSzPts val="2000"/>
              <a:buFont typeface="Courier New" panose="02070309020205020404" pitchFamily="49" charset="0"/>
              <a:buChar char="o"/>
            </a:pPr>
            <a:endParaRPr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endParaRPr>
          </a:p>
        </p:txBody>
      </p:sp>
      <p:sp>
        <p:nvSpPr>
          <p:cNvPr id="3" name="Rectangle 2"/>
          <p:cNvSpPr/>
          <p:nvPr/>
        </p:nvSpPr>
        <p:spPr>
          <a:xfrm>
            <a:off x="1238527" y="0"/>
            <a:ext cx="10501192" cy="800219"/>
          </a:xfrm>
          <a:prstGeom prst="rect">
            <a:avLst/>
          </a:prstGeom>
        </p:spPr>
        <p:txBody>
          <a:bodyPr wrap="square">
            <a:spAutoFit/>
          </a:bodyPr>
          <a:lstStyle/>
          <a:p>
            <a:pPr defTabSz="304815">
              <a:defRPr/>
            </a:pPr>
            <a:r>
              <a:rPr lang="en-US" sz="4600" b="1" dirty="0">
                <a:solidFill>
                  <a:srgbClr val="002060"/>
                </a:solidFill>
                <a:latin typeface="Footlight MT Light" panose="0204060206030A020304" pitchFamily="18" charset="0"/>
                <a:cs typeface="Arial" panose="020B0604020202020204" pitchFamily="34" charset="0"/>
                <a:sym typeface="Georgia"/>
              </a:rPr>
              <a:t>Offenses NOT Considered Moral Turpitude</a:t>
            </a:r>
            <a:endParaRPr lang="en-US" sz="4600" b="1" dirty="0">
              <a:solidFill>
                <a:srgbClr val="002060"/>
              </a:solidFill>
              <a:latin typeface="Footlight MT Light" panose="0204060206030A020304" pitchFamily="18" charset="0"/>
              <a:cs typeface="Arial" panose="020B0604020202020204" pitchFamily="34" charset="0"/>
            </a:endParaRPr>
          </a:p>
        </p:txBody>
      </p:sp>
      <p:sp>
        <p:nvSpPr>
          <p:cNvPr id="9" name="Rectangle 8">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813451245"/>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4127370" y="817954"/>
            <a:ext cx="8066218" cy="961453"/>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002060"/>
                </a:solidFill>
                <a:latin typeface="Footlight MT Light" panose="0204060206030A020304" pitchFamily="18" charset="0"/>
                <a:cs typeface="Arial" panose="020B0604020202020204" pitchFamily="34" charset="0"/>
                <a:sym typeface="Georgia"/>
              </a:rPr>
              <a:t>Standard 1: Common Violations</a:t>
            </a:r>
            <a:endParaRPr sz="4800" dirty="0">
              <a:solidFill>
                <a:srgbClr val="002060"/>
              </a:solidFill>
              <a:latin typeface="Footlight MT Light" panose="0204060206030A020304" pitchFamily="18" charset="0"/>
              <a:ea typeface="Georgia"/>
              <a:cs typeface="Georgia"/>
              <a:sym typeface="Georgia"/>
            </a:endParaRPr>
          </a:p>
        </p:txBody>
      </p:sp>
      <p:sp>
        <p:nvSpPr>
          <p:cNvPr id="2" name="Rectangle 1"/>
          <p:cNvSpPr/>
          <p:nvPr/>
        </p:nvSpPr>
        <p:spPr>
          <a:xfrm>
            <a:off x="4558873" y="3305890"/>
            <a:ext cx="3135795" cy="276999"/>
          </a:xfrm>
          <a:prstGeom prst="rect">
            <a:avLst/>
          </a:prstGeom>
        </p:spPr>
        <p:txBody>
          <a:bodyPr wrap="none">
            <a:spAutoFit/>
          </a:bodyPr>
          <a:lstStyle/>
          <a:p>
            <a:pPr defTabSz="304815">
              <a:defRPr/>
            </a:pPr>
            <a:r>
              <a:rPr lang="en-US" sz="1200" i="1" dirty="0">
                <a:solidFill>
                  <a:srgbClr val="FFFFFF"/>
                </a:solidFill>
                <a:latin typeface="Georgia"/>
                <a:ea typeface="Georgia"/>
                <a:cs typeface="Georgia"/>
                <a:sym typeface="Georgia"/>
              </a:rPr>
              <a:t>Offenses </a:t>
            </a:r>
            <a:r>
              <a:rPr lang="en-US" sz="1200" i="1" u="sng" dirty="0">
                <a:solidFill>
                  <a:srgbClr val="FFFFFF"/>
                </a:solidFill>
                <a:latin typeface="Georgia"/>
                <a:ea typeface="Georgia"/>
                <a:cs typeface="Georgia"/>
                <a:sym typeface="Georgia"/>
              </a:rPr>
              <a:t>NOT</a:t>
            </a:r>
            <a:r>
              <a:rPr lang="en-US" sz="1200" i="1" dirty="0">
                <a:solidFill>
                  <a:srgbClr val="FFFFFF"/>
                </a:solidFill>
                <a:latin typeface="Georgia"/>
                <a:ea typeface="Georgia"/>
                <a:cs typeface="Georgia"/>
                <a:sym typeface="Georgia"/>
              </a:rPr>
              <a:t> Considered Moral Turpitude</a:t>
            </a:r>
            <a:endParaRPr lang="en-US" sz="1200" dirty="0">
              <a:solidFill>
                <a:srgbClr val="FFFFFF"/>
              </a:solidFill>
              <a:latin typeface="Arial"/>
            </a:endParaRPr>
          </a:p>
        </p:txBody>
      </p:sp>
      <p:sp>
        <p:nvSpPr>
          <p:cNvPr id="4" name="Rectangle 3"/>
          <p:cNvSpPr/>
          <p:nvPr/>
        </p:nvSpPr>
        <p:spPr>
          <a:xfrm>
            <a:off x="1653685" y="2243246"/>
            <a:ext cx="9601200" cy="3970318"/>
          </a:xfrm>
          <a:prstGeom prst="rect">
            <a:avLst/>
          </a:prstGeom>
        </p:spPr>
        <p:txBody>
          <a:bodyPr wrap="square">
            <a:spAutoFit/>
          </a:bodyPr>
          <a:lstStyle/>
          <a:p>
            <a:pPr marL="457223" indent="-457223" algn="just" defTabSz="304815">
              <a:buClr>
                <a:srgbClr val="000000"/>
              </a:buClr>
              <a:buSzPct val="100000"/>
              <a:buFont typeface="Courier New" panose="02070309020205020404" pitchFamily="49" charset="0"/>
              <a:buChar char="o"/>
              <a:defRPr/>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Not disclosing minor charges on Personal Affirmation Questions (PAQs) in </a:t>
            </a:r>
            <a:r>
              <a:rPr lang="en-US" sz="2800" dirty="0" err="1">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MyPSC</a:t>
            </a: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 Accounts, including </a:t>
            </a:r>
            <a:r>
              <a:rPr lang="en-US" sz="28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shoplifting, </a:t>
            </a: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misdemeanor marijuana, etc. </a:t>
            </a:r>
          </a:p>
          <a:p>
            <a:pPr marL="457223" indent="-457223" algn="just" defTabSz="304815">
              <a:buClr>
                <a:srgbClr val="000000"/>
              </a:buClr>
              <a:buSzPct val="100000"/>
              <a:buFont typeface="Courier New" panose="02070309020205020404" pitchFamily="49" charset="0"/>
              <a:buChar char="o"/>
              <a:defRPr/>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endParaRPr>
          </a:p>
          <a:p>
            <a:pPr marL="457223" indent="-457223" algn="just" defTabSz="304815">
              <a:buClr>
                <a:srgbClr val="000000"/>
              </a:buClr>
              <a:buSzPct val="100000"/>
              <a:buFont typeface="Courier New" panose="02070309020205020404" pitchFamily="49" charset="0"/>
              <a:buChar char="o"/>
              <a:defRPr/>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Not reporting convictions (any felony; any misdemeanor involving moral turpitude; any drug charge) within 10 </a:t>
            </a:r>
            <a:r>
              <a:rPr lang="en-US" sz="28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days to the </a:t>
            </a:r>
            <a:r>
              <a:rPr lang="en-US" sz="2800" dirty="0" err="1"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GaPSC</a:t>
            </a:r>
            <a:r>
              <a:rPr lang="en-US" sz="28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 </a:t>
            </a: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Anyone who holds professional licensing/certificate must disclose within 10 days. Not disclosing may be automatic revocation.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649" y="378589"/>
            <a:ext cx="3198215" cy="1400818"/>
          </a:xfrm>
          <a:prstGeom prst="rect">
            <a:avLst/>
          </a:prstGeom>
        </p:spPr>
      </p:pic>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423613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104935" y="559211"/>
            <a:ext cx="10501192" cy="5350943"/>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002060"/>
                </a:solidFill>
                <a:latin typeface="Footlight MT Light" panose="0204060206030A020304" pitchFamily="18" charset="0"/>
                <a:cs typeface="Arial" panose="020B0604020202020204" pitchFamily="34" charset="0"/>
                <a:sym typeface="Georgia"/>
              </a:rPr>
              <a:t>Standard 1: Scenario</a:t>
            </a:r>
          </a:p>
          <a:p>
            <a:pPr marL="0" indent="0">
              <a:lnSpc>
                <a:spcPct val="100000"/>
              </a:lnSpc>
              <a:spcBef>
                <a:spcPts val="0"/>
              </a:spcBef>
              <a:buClr>
                <a:srgbClr val="000000"/>
              </a:buClr>
              <a:buSzPts val="2000"/>
              <a:buNone/>
            </a:pPr>
            <a:endParaRPr dirty="0">
              <a:solidFill>
                <a:srgbClr val="000000"/>
              </a:solidFill>
              <a:latin typeface="Georgia"/>
              <a:ea typeface="Georgia"/>
              <a:cs typeface="Georgia"/>
              <a:sym typeface="Georgia"/>
            </a:endParaRPr>
          </a:p>
        </p:txBody>
      </p:sp>
      <p:sp>
        <p:nvSpPr>
          <p:cNvPr id="5" name="TextBox 4"/>
          <p:cNvSpPr txBox="1"/>
          <p:nvPr/>
        </p:nvSpPr>
        <p:spPr>
          <a:xfrm>
            <a:off x="1332883" y="5556176"/>
            <a:ext cx="10501192" cy="830997"/>
          </a:xfrm>
          <a:prstGeom prst="rect">
            <a:avLst/>
          </a:prstGeom>
          <a:noFill/>
          <a:ln w="12700">
            <a:solidFill>
              <a:srgbClr val="801336"/>
            </a:solidFill>
          </a:ln>
        </p:spPr>
        <p:txBody>
          <a:bodyPr wrap="square" rtlCol="0">
            <a:spAutoFit/>
          </a:bodyPr>
          <a:lstStyle/>
          <a:p>
            <a:pPr algn="just">
              <a:buClr>
                <a:srgbClr val="000000"/>
              </a:buClr>
              <a:buSzPts val="2000"/>
            </a:pPr>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This </a:t>
            </a:r>
            <a:r>
              <a:rPr lang="en-US" sz="2400" b="1" i="1" u="sng"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is not </a:t>
            </a:r>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a violation of Standard 1: Legal Compliance. However, check your local board policy regarding required </a:t>
            </a:r>
            <a:r>
              <a:rPr lang="en-US" sz="24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reporting of DUIs.   </a:t>
            </a:r>
            <a:endPar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8867" y="1993119"/>
            <a:ext cx="2736615" cy="1825322"/>
          </a:xfrm>
          <a:prstGeom prst="rect">
            <a:avLst/>
          </a:prstGeom>
        </p:spPr>
      </p:pic>
      <p:sp>
        <p:nvSpPr>
          <p:cNvPr id="10" name="Rectangle 9">
            <a:extLst>
              <a:ext uri="{FF2B5EF4-FFF2-40B4-BE49-F238E27FC236}">
                <a16:creationId xmlns:a16="http://schemas.microsoft.com/office/drawing/2014/main" id="{CE12B48A-BB61-40E4-BD82-69A7A73673E0}"/>
              </a:ext>
            </a:extLst>
          </p:cNvPr>
          <p:cNvSpPr/>
          <p:nvPr/>
        </p:nvSpPr>
        <p:spPr>
          <a:xfrm>
            <a:off x="794" y="0"/>
            <a:ext cx="664224"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Rectangle 1"/>
          <p:cNvSpPr/>
          <p:nvPr/>
        </p:nvSpPr>
        <p:spPr>
          <a:xfrm>
            <a:off x="4615399" y="2905780"/>
            <a:ext cx="6463385" cy="1384995"/>
          </a:xfrm>
          <a:prstGeom prst="rect">
            <a:avLst/>
          </a:prstGeom>
        </p:spPr>
        <p:txBody>
          <a:bodyPr wrap="square">
            <a:spAutoFit/>
          </a:bodyPr>
          <a:lstStyle/>
          <a:p>
            <a:pPr algn="just"/>
            <a:r>
              <a:rPr lang="en-US" sz="2800" dirty="0">
                <a:latin typeface="Nirmala UI Semilight" panose="020B0402040204020203" pitchFamily="34" charset="0"/>
                <a:ea typeface="Nirmala UI Semilight" panose="020B0402040204020203" pitchFamily="34" charset="0"/>
                <a:cs typeface="Nirmala UI Semilight" panose="020B0402040204020203" pitchFamily="34" charset="0"/>
              </a:rPr>
              <a:t>An elementary teacher received her 2nd DUI within 5 years while driving </a:t>
            </a:r>
            <a:r>
              <a:rPr lang="en-US" sz="2800" dirty="0" smtClean="0">
                <a:latin typeface="Nirmala UI Semilight" panose="020B0402040204020203" pitchFamily="34" charset="0"/>
                <a:ea typeface="Nirmala UI Semilight" panose="020B0402040204020203" pitchFamily="34" charset="0"/>
                <a:cs typeface="Nirmala UI Semilight" panose="020B0402040204020203" pitchFamily="34" charset="0"/>
              </a:rPr>
              <a:t>in </a:t>
            </a:r>
            <a:r>
              <a:rPr lang="en-US" sz="2800" dirty="0">
                <a:latin typeface="Nirmala UI Semilight" panose="020B0402040204020203" pitchFamily="34" charset="0"/>
                <a:ea typeface="Nirmala UI Semilight" panose="020B0402040204020203" pitchFamily="34" charset="0"/>
                <a:cs typeface="Nirmala UI Semilight" panose="020B0402040204020203" pitchFamily="34" charset="0"/>
              </a:rPr>
              <a:t>Florida during Spring </a:t>
            </a:r>
            <a:r>
              <a:rPr lang="en-US" sz="2800" dirty="0" smtClean="0">
                <a:latin typeface="Nirmala UI Semilight" panose="020B0402040204020203" pitchFamily="34" charset="0"/>
                <a:ea typeface="Nirmala UI Semilight" panose="020B0402040204020203" pitchFamily="34" charset="0"/>
                <a:cs typeface="Nirmala UI Semilight" panose="020B0402040204020203" pitchFamily="34" charset="0"/>
              </a:rPr>
              <a:t>Break.</a:t>
            </a:r>
            <a:endParaRPr lang="en-US" sz="28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21770536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104935" y="559211"/>
            <a:ext cx="10501192" cy="3423971"/>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002060"/>
                </a:solidFill>
                <a:latin typeface="Footlight MT Light" panose="0204060206030A020304" pitchFamily="18" charset="0"/>
                <a:cs typeface="Arial" panose="020B0604020202020204" pitchFamily="34" charset="0"/>
                <a:sym typeface="Georgia"/>
              </a:rPr>
              <a:t>Standard 1: Scenario</a:t>
            </a:r>
          </a:p>
          <a:p>
            <a:pPr marL="0" indent="0">
              <a:lnSpc>
                <a:spcPct val="100000"/>
              </a:lnSpc>
              <a:spcBef>
                <a:spcPts val="0"/>
              </a:spcBef>
              <a:buClr>
                <a:srgbClr val="000000"/>
              </a:buClr>
              <a:buSzPts val="2000"/>
              <a:buNone/>
            </a:pPr>
            <a:endParaRPr dirty="0">
              <a:solidFill>
                <a:srgbClr val="000000"/>
              </a:solidFill>
              <a:latin typeface="Georgia"/>
              <a:ea typeface="Georgia"/>
              <a:cs typeface="Georgia"/>
              <a:sym typeface="Georgia"/>
            </a:endParaRPr>
          </a:p>
        </p:txBody>
      </p:sp>
      <p:sp>
        <p:nvSpPr>
          <p:cNvPr id="4" name="Rectangle 3"/>
          <p:cNvSpPr/>
          <p:nvPr/>
        </p:nvSpPr>
        <p:spPr>
          <a:xfrm>
            <a:off x="1014385" y="2023223"/>
            <a:ext cx="10264075" cy="2246769"/>
          </a:xfrm>
          <a:prstGeom prst="rect">
            <a:avLst/>
          </a:prstGeom>
        </p:spPr>
        <p:txBody>
          <a:bodyPr wrap="square">
            <a:spAutoFit/>
          </a:bodyPr>
          <a:lstStyle/>
          <a:p>
            <a:pPr algn="just">
              <a:buClr>
                <a:srgbClr val="000000"/>
              </a:buClr>
              <a:buSzPts val="2000"/>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An educator was arrested for Theft by Shoplifting in 2020. He pled guilty and was sentenced to 12 months on probation. The educator failed to disclose the arrest on his initial application for certification in 2022. </a:t>
            </a:r>
          </a:p>
          <a:p>
            <a:pPr marL="457223" indent="-457223">
              <a:buClr>
                <a:srgbClr val="000000"/>
              </a:buClr>
              <a:buSzPts val="2000"/>
              <a:buFont typeface="Arial" panose="020B0604020202020204" pitchFamily="34" charset="0"/>
              <a:buChar char="•"/>
            </a:pPr>
            <a:endParaRPr lang="en-US" sz="2800" dirty="0">
              <a:solidFill>
                <a:srgbClr val="000000"/>
              </a:solidFill>
              <a:latin typeface="Calibri" panose="020F0502020204030204" pitchFamily="34" charset="0"/>
              <a:ea typeface="Georgia"/>
              <a:cs typeface="Calibri" panose="020F0502020204030204" pitchFamily="34" charset="0"/>
              <a:sym typeface="Roboto"/>
            </a:endParaRPr>
          </a:p>
        </p:txBody>
      </p:sp>
      <p:sp>
        <p:nvSpPr>
          <p:cNvPr id="5" name="TextBox 4"/>
          <p:cNvSpPr txBox="1"/>
          <p:nvPr/>
        </p:nvSpPr>
        <p:spPr>
          <a:xfrm>
            <a:off x="1262971" y="4616197"/>
            <a:ext cx="10501192" cy="830997"/>
          </a:xfrm>
          <a:prstGeom prst="rect">
            <a:avLst/>
          </a:prstGeom>
          <a:noFill/>
          <a:ln w="12700">
            <a:solidFill>
              <a:srgbClr val="801336"/>
            </a:solidFill>
          </a:ln>
        </p:spPr>
        <p:txBody>
          <a:bodyPr wrap="square" rtlCol="0">
            <a:spAutoFit/>
          </a:bodyPr>
          <a:lstStyle/>
          <a:p>
            <a:pPr algn="just">
              <a:buClr>
                <a:srgbClr val="000000"/>
              </a:buClr>
              <a:buSzPts val="2000"/>
            </a:pPr>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This </a:t>
            </a:r>
            <a:r>
              <a:rPr lang="en-US" sz="2400" b="1" i="1" u="sng"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is</a:t>
            </a:r>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 a violation of Standard 1 for the conviction. It </a:t>
            </a:r>
            <a:r>
              <a:rPr lang="en-US" sz="2400" b="1" i="1" u="sng"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is also</a:t>
            </a:r>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 a violation of Standard 8 for failure to disclose the arrest to the GaPSC within 90 days. </a:t>
            </a:r>
          </a:p>
        </p:txBody>
      </p:sp>
      <p:sp>
        <p:nvSpPr>
          <p:cNvPr id="9" name="Rectangle 8">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40564976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0239" y="297771"/>
            <a:ext cx="7886700" cy="994172"/>
          </a:xfrm>
        </p:spPr>
        <p:txBody>
          <a:bodyPr/>
          <a:lstStyle/>
          <a:p>
            <a:pPr algn="ctr"/>
            <a:r>
              <a:rPr lang="en-US" sz="4800" b="1" dirty="0" smtClean="0">
                <a:solidFill>
                  <a:srgbClr val="002060"/>
                </a:solidFill>
                <a:latin typeface="Footlight MT Light" panose="0204060206030A020304" pitchFamily="18" charset="0"/>
                <a:ea typeface="MS Gothic" panose="020B0609070205080204" pitchFamily="49" charset="-128"/>
              </a:rPr>
              <a:t>Success Criteria </a:t>
            </a:r>
            <a:endParaRPr lang="en-US" sz="4800" b="1" dirty="0">
              <a:solidFill>
                <a:srgbClr val="002060"/>
              </a:solidFill>
              <a:latin typeface="Footlight MT Light" panose="0204060206030A020304" pitchFamily="18" charset="0"/>
              <a:ea typeface="MS Gothic" panose="020B0609070205080204" pitchFamily="49" charset="-128"/>
            </a:endParaRPr>
          </a:p>
        </p:txBody>
      </p:sp>
      <p:sp>
        <p:nvSpPr>
          <p:cNvPr id="4" name="TextBox 3"/>
          <p:cNvSpPr txBox="1"/>
          <p:nvPr/>
        </p:nvSpPr>
        <p:spPr>
          <a:xfrm>
            <a:off x="5469622" y="1241700"/>
            <a:ext cx="6007317" cy="830997"/>
          </a:xfrm>
          <a:prstGeom prst="rect">
            <a:avLst/>
          </a:prstGeom>
          <a:noFill/>
        </p:spPr>
        <p:txBody>
          <a:bodyPr wrap="square" rtlCol="0">
            <a:spAutoFit/>
          </a:bodyPr>
          <a:lstStyle/>
          <a:p>
            <a:r>
              <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rPr>
              <a:t>I can give the definitions of the standards in Georgia’s Code of Ethics for Educators.</a:t>
            </a:r>
          </a:p>
        </p:txBody>
      </p:sp>
      <p:sp>
        <p:nvSpPr>
          <p:cNvPr id="5" name="TextBox 4"/>
          <p:cNvSpPr txBox="1"/>
          <p:nvPr/>
        </p:nvSpPr>
        <p:spPr>
          <a:xfrm>
            <a:off x="5482934" y="2566444"/>
            <a:ext cx="5894902" cy="830997"/>
          </a:xfrm>
          <a:prstGeom prst="rect">
            <a:avLst/>
          </a:prstGeom>
          <a:noFill/>
        </p:spPr>
        <p:txBody>
          <a:bodyPr wrap="square" rtlCol="0">
            <a:spAutoFit/>
          </a:bodyPr>
          <a:lstStyle/>
          <a:p>
            <a:r>
              <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rPr>
              <a:t>I can determine what are and are not violations of the Code of Ethics.</a:t>
            </a:r>
          </a:p>
        </p:txBody>
      </p:sp>
      <p:sp>
        <p:nvSpPr>
          <p:cNvPr id="6" name="TextBox 5"/>
          <p:cNvSpPr txBox="1"/>
          <p:nvPr/>
        </p:nvSpPr>
        <p:spPr>
          <a:xfrm>
            <a:off x="5482934" y="3857661"/>
            <a:ext cx="5647391" cy="830997"/>
          </a:xfrm>
          <a:prstGeom prst="rect">
            <a:avLst/>
          </a:prstGeom>
          <a:noFill/>
        </p:spPr>
        <p:txBody>
          <a:bodyPr wrap="square" rtlCol="0">
            <a:spAutoFit/>
          </a:bodyPr>
          <a:lstStyle/>
          <a:p>
            <a:r>
              <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rPr>
              <a:t>I can give examples of appropriate and inappropriate conduct.</a:t>
            </a:r>
          </a:p>
        </p:txBody>
      </p:sp>
      <p:sp>
        <p:nvSpPr>
          <p:cNvPr id="7" name="TextBox 6"/>
          <p:cNvSpPr txBox="1"/>
          <p:nvPr/>
        </p:nvSpPr>
        <p:spPr>
          <a:xfrm>
            <a:off x="5514895" y="5024514"/>
            <a:ext cx="4884445" cy="830997"/>
          </a:xfrm>
          <a:prstGeom prst="rect">
            <a:avLst/>
          </a:prstGeom>
          <a:noFill/>
        </p:spPr>
        <p:txBody>
          <a:bodyPr wrap="square" rtlCol="0">
            <a:spAutoFit/>
          </a:bodyPr>
          <a:lstStyle/>
          <a:p>
            <a:r>
              <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rPr>
              <a:t>I can provide reasons why making ethical decisions is important. </a:t>
            </a:r>
          </a:p>
        </p:txBody>
      </p:sp>
      <p:pic>
        <p:nvPicPr>
          <p:cNvPr id="3" name="Picture 2"/>
          <p:cNvPicPr>
            <a:picLocks noChangeAspect="1"/>
          </p:cNvPicPr>
          <p:nvPr/>
        </p:nvPicPr>
        <p:blipFill>
          <a:blip r:embed="rId2"/>
          <a:stretch>
            <a:fillRect/>
          </a:stretch>
        </p:blipFill>
        <p:spPr>
          <a:xfrm>
            <a:off x="382156" y="2111"/>
            <a:ext cx="4187210" cy="6858000"/>
          </a:xfrm>
          <a:prstGeom prst="rect">
            <a:avLst/>
          </a:prstGeom>
        </p:spPr>
      </p:pic>
      <p:sp>
        <p:nvSpPr>
          <p:cNvPr id="53" name="Freeform 95">
            <a:extLst>
              <a:ext uri="{FF2B5EF4-FFF2-40B4-BE49-F238E27FC236}">
                <a16:creationId xmlns:a16="http://schemas.microsoft.com/office/drawing/2014/main" id="{63BA70B4-9D91-4C7F-9D07-F7BF56F9BA9F}"/>
              </a:ext>
            </a:extLst>
          </p:cNvPr>
          <p:cNvSpPr>
            <a:spLocks/>
          </p:cNvSpPr>
          <p:nvPr/>
        </p:nvSpPr>
        <p:spPr bwMode="auto">
          <a:xfrm>
            <a:off x="4886511" y="1302651"/>
            <a:ext cx="482933" cy="513352"/>
          </a:xfrm>
          <a:custGeom>
            <a:avLst/>
            <a:gdLst>
              <a:gd name="T0" fmla="*/ 1211 w 1438"/>
              <a:gd name="T1" fmla="*/ 0 h 1615"/>
              <a:gd name="T2" fmla="*/ 235 w 1438"/>
              <a:gd name="T3" fmla="*/ 83 h 1615"/>
              <a:gd name="T4" fmla="*/ 7 w 1438"/>
              <a:gd name="T5" fmla="*/ 309 h 1615"/>
              <a:gd name="T6" fmla="*/ 4 w 1438"/>
              <a:gd name="T7" fmla="*/ 911 h 1615"/>
              <a:gd name="T8" fmla="*/ 3 w 1438"/>
              <a:gd name="T9" fmla="*/ 1117 h 1615"/>
              <a:gd name="T10" fmla="*/ 0 w 1438"/>
              <a:gd name="T11" fmla="*/ 1536 h 1615"/>
              <a:gd name="T12" fmla="*/ 100 w 1438"/>
              <a:gd name="T13" fmla="*/ 1578 h 1615"/>
              <a:gd name="T14" fmla="*/ 271 w 1438"/>
              <a:gd name="T15" fmla="*/ 1407 h 1615"/>
              <a:gd name="T16" fmla="*/ 1203 w 1438"/>
              <a:gd name="T17" fmla="*/ 1439 h 1615"/>
              <a:gd name="T18" fmla="*/ 1431 w 1438"/>
              <a:gd name="T19" fmla="*/ 1213 h 1615"/>
              <a:gd name="T20" fmla="*/ 1437 w 1438"/>
              <a:gd name="T21" fmla="*/ 228 h 1615"/>
              <a:gd name="T22" fmla="*/ 1211 w 1438"/>
              <a:gd name="T23"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38" h="1615">
                <a:moveTo>
                  <a:pt x="1211" y="0"/>
                </a:moveTo>
                <a:cubicBezTo>
                  <a:pt x="235" y="83"/>
                  <a:pt x="235" y="83"/>
                  <a:pt x="235" y="83"/>
                </a:cubicBezTo>
                <a:cubicBezTo>
                  <a:pt x="110" y="83"/>
                  <a:pt x="8" y="184"/>
                  <a:pt x="7" y="309"/>
                </a:cubicBezTo>
                <a:cubicBezTo>
                  <a:pt x="4" y="911"/>
                  <a:pt x="4" y="911"/>
                  <a:pt x="4" y="911"/>
                </a:cubicBezTo>
                <a:cubicBezTo>
                  <a:pt x="3" y="1117"/>
                  <a:pt x="3" y="1117"/>
                  <a:pt x="3" y="1117"/>
                </a:cubicBezTo>
                <a:cubicBezTo>
                  <a:pt x="0" y="1536"/>
                  <a:pt x="0" y="1536"/>
                  <a:pt x="0" y="1536"/>
                </a:cubicBezTo>
                <a:cubicBezTo>
                  <a:pt x="0" y="1588"/>
                  <a:pt x="63" y="1615"/>
                  <a:pt x="100" y="1578"/>
                </a:cubicBezTo>
                <a:cubicBezTo>
                  <a:pt x="271" y="1407"/>
                  <a:pt x="271" y="1407"/>
                  <a:pt x="271" y="1407"/>
                </a:cubicBezTo>
                <a:cubicBezTo>
                  <a:pt x="291" y="1413"/>
                  <a:pt x="1203" y="1439"/>
                  <a:pt x="1203" y="1439"/>
                </a:cubicBezTo>
                <a:cubicBezTo>
                  <a:pt x="1329" y="1439"/>
                  <a:pt x="1431" y="1338"/>
                  <a:pt x="1431" y="1213"/>
                </a:cubicBezTo>
                <a:cubicBezTo>
                  <a:pt x="1437" y="228"/>
                  <a:pt x="1437" y="228"/>
                  <a:pt x="1437" y="228"/>
                </a:cubicBezTo>
                <a:cubicBezTo>
                  <a:pt x="1438" y="103"/>
                  <a:pt x="1337" y="1"/>
                  <a:pt x="1211" y="0"/>
                </a:cubicBezTo>
                <a:close/>
              </a:path>
            </a:pathLst>
          </a:custGeom>
          <a:solidFill>
            <a:srgbClr val="701524"/>
          </a:solidFill>
          <a:ln>
            <a:noFill/>
          </a:ln>
          <a:extLst>
            <a:ext uri="{91240B29-F687-4F45-9708-019B960494DF}">
              <a14:hiddenLine xmlns:a14="http://schemas.microsoft.com/office/drawing/2010/main" w="9525">
                <a:solidFill>
                  <a:srgbClr val="000000"/>
                </a:solidFill>
                <a:round/>
                <a:headEnd/>
                <a:tailEnd/>
              </a14:hiddenLine>
            </a:ext>
          </a:extLst>
        </p:spPr>
        <p:txBody>
          <a:bodyPr lIns="68571" tIns="34286" rIns="68571" bIns="34286"/>
          <a:lstStyle/>
          <a:p>
            <a:pPr>
              <a:defRPr/>
            </a:pPr>
            <a:endParaRPr lang="en-ID" sz="1350" kern="0">
              <a:solidFill>
                <a:srgbClr val="000000"/>
              </a:solidFill>
              <a:latin typeface="Roboto"/>
            </a:endParaRPr>
          </a:p>
        </p:txBody>
      </p:sp>
      <p:sp>
        <p:nvSpPr>
          <p:cNvPr id="54" name="Freeform 95">
            <a:extLst>
              <a:ext uri="{FF2B5EF4-FFF2-40B4-BE49-F238E27FC236}">
                <a16:creationId xmlns:a16="http://schemas.microsoft.com/office/drawing/2014/main" id="{63BA70B4-9D91-4C7F-9D07-F7BF56F9BA9F}"/>
              </a:ext>
            </a:extLst>
          </p:cNvPr>
          <p:cNvSpPr>
            <a:spLocks/>
          </p:cNvSpPr>
          <p:nvPr/>
        </p:nvSpPr>
        <p:spPr bwMode="auto">
          <a:xfrm>
            <a:off x="4831255" y="2695601"/>
            <a:ext cx="482933" cy="513352"/>
          </a:xfrm>
          <a:custGeom>
            <a:avLst/>
            <a:gdLst>
              <a:gd name="T0" fmla="*/ 1211 w 1438"/>
              <a:gd name="T1" fmla="*/ 0 h 1615"/>
              <a:gd name="T2" fmla="*/ 235 w 1438"/>
              <a:gd name="T3" fmla="*/ 83 h 1615"/>
              <a:gd name="T4" fmla="*/ 7 w 1438"/>
              <a:gd name="T5" fmla="*/ 309 h 1615"/>
              <a:gd name="T6" fmla="*/ 4 w 1438"/>
              <a:gd name="T7" fmla="*/ 911 h 1615"/>
              <a:gd name="T8" fmla="*/ 3 w 1438"/>
              <a:gd name="T9" fmla="*/ 1117 h 1615"/>
              <a:gd name="T10" fmla="*/ 0 w 1438"/>
              <a:gd name="T11" fmla="*/ 1536 h 1615"/>
              <a:gd name="T12" fmla="*/ 100 w 1438"/>
              <a:gd name="T13" fmla="*/ 1578 h 1615"/>
              <a:gd name="T14" fmla="*/ 271 w 1438"/>
              <a:gd name="T15" fmla="*/ 1407 h 1615"/>
              <a:gd name="T16" fmla="*/ 1203 w 1438"/>
              <a:gd name="T17" fmla="*/ 1439 h 1615"/>
              <a:gd name="T18" fmla="*/ 1431 w 1438"/>
              <a:gd name="T19" fmla="*/ 1213 h 1615"/>
              <a:gd name="T20" fmla="*/ 1437 w 1438"/>
              <a:gd name="T21" fmla="*/ 228 h 1615"/>
              <a:gd name="T22" fmla="*/ 1211 w 1438"/>
              <a:gd name="T23"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38" h="1615">
                <a:moveTo>
                  <a:pt x="1211" y="0"/>
                </a:moveTo>
                <a:cubicBezTo>
                  <a:pt x="235" y="83"/>
                  <a:pt x="235" y="83"/>
                  <a:pt x="235" y="83"/>
                </a:cubicBezTo>
                <a:cubicBezTo>
                  <a:pt x="110" y="83"/>
                  <a:pt x="8" y="184"/>
                  <a:pt x="7" y="309"/>
                </a:cubicBezTo>
                <a:cubicBezTo>
                  <a:pt x="4" y="911"/>
                  <a:pt x="4" y="911"/>
                  <a:pt x="4" y="911"/>
                </a:cubicBezTo>
                <a:cubicBezTo>
                  <a:pt x="3" y="1117"/>
                  <a:pt x="3" y="1117"/>
                  <a:pt x="3" y="1117"/>
                </a:cubicBezTo>
                <a:cubicBezTo>
                  <a:pt x="0" y="1536"/>
                  <a:pt x="0" y="1536"/>
                  <a:pt x="0" y="1536"/>
                </a:cubicBezTo>
                <a:cubicBezTo>
                  <a:pt x="0" y="1588"/>
                  <a:pt x="63" y="1615"/>
                  <a:pt x="100" y="1578"/>
                </a:cubicBezTo>
                <a:cubicBezTo>
                  <a:pt x="271" y="1407"/>
                  <a:pt x="271" y="1407"/>
                  <a:pt x="271" y="1407"/>
                </a:cubicBezTo>
                <a:cubicBezTo>
                  <a:pt x="291" y="1413"/>
                  <a:pt x="1203" y="1439"/>
                  <a:pt x="1203" y="1439"/>
                </a:cubicBezTo>
                <a:cubicBezTo>
                  <a:pt x="1329" y="1439"/>
                  <a:pt x="1431" y="1338"/>
                  <a:pt x="1431" y="1213"/>
                </a:cubicBezTo>
                <a:cubicBezTo>
                  <a:pt x="1437" y="228"/>
                  <a:pt x="1437" y="228"/>
                  <a:pt x="1437" y="228"/>
                </a:cubicBezTo>
                <a:cubicBezTo>
                  <a:pt x="1438" y="103"/>
                  <a:pt x="1337" y="1"/>
                  <a:pt x="1211" y="0"/>
                </a:cubicBezTo>
                <a:close/>
              </a:path>
            </a:pathLst>
          </a:custGeom>
          <a:solidFill>
            <a:srgbClr val="701524"/>
          </a:solidFill>
          <a:ln>
            <a:noFill/>
          </a:ln>
          <a:extLst>
            <a:ext uri="{91240B29-F687-4F45-9708-019B960494DF}">
              <a14:hiddenLine xmlns:a14="http://schemas.microsoft.com/office/drawing/2010/main" w="9525">
                <a:solidFill>
                  <a:srgbClr val="000000"/>
                </a:solidFill>
                <a:round/>
                <a:headEnd/>
                <a:tailEnd/>
              </a14:hiddenLine>
            </a:ext>
          </a:extLst>
        </p:spPr>
        <p:txBody>
          <a:bodyPr lIns="68571" tIns="34286" rIns="68571" bIns="34286"/>
          <a:lstStyle/>
          <a:p>
            <a:pPr>
              <a:defRPr/>
            </a:pPr>
            <a:endParaRPr lang="en-ID" sz="1350" kern="0">
              <a:solidFill>
                <a:srgbClr val="000000"/>
              </a:solidFill>
              <a:latin typeface="Roboto"/>
            </a:endParaRPr>
          </a:p>
        </p:txBody>
      </p:sp>
      <p:sp>
        <p:nvSpPr>
          <p:cNvPr id="55" name="Freeform 95">
            <a:extLst>
              <a:ext uri="{FF2B5EF4-FFF2-40B4-BE49-F238E27FC236}">
                <a16:creationId xmlns:a16="http://schemas.microsoft.com/office/drawing/2014/main" id="{63BA70B4-9D91-4C7F-9D07-F7BF56F9BA9F}"/>
              </a:ext>
            </a:extLst>
          </p:cNvPr>
          <p:cNvSpPr>
            <a:spLocks/>
          </p:cNvSpPr>
          <p:nvPr/>
        </p:nvSpPr>
        <p:spPr bwMode="auto">
          <a:xfrm>
            <a:off x="4885666" y="5174743"/>
            <a:ext cx="482933" cy="513352"/>
          </a:xfrm>
          <a:custGeom>
            <a:avLst/>
            <a:gdLst>
              <a:gd name="T0" fmla="*/ 1211 w 1438"/>
              <a:gd name="T1" fmla="*/ 0 h 1615"/>
              <a:gd name="T2" fmla="*/ 235 w 1438"/>
              <a:gd name="T3" fmla="*/ 83 h 1615"/>
              <a:gd name="T4" fmla="*/ 7 w 1438"/>
              <a:gd name="T5" fmla="*/ 309 h 1615"/>
              <a:gd name="T6" fmla="*/ 4 w 1438"/>
              <a:gd name="T7" fmla="*/ 911 h 1615"/>
              <a:gd name="T8" fmla="*/ 3 w 1438"/>
              <a:gd name="T9" fmla="*/ 1117 h 1615"/>
              <a:gd name="T10" fmla="*/ 0 w 1438"/>
              <a:gd name="T11" fmla="*/ 1536 h 1615"/>
              <a:gd name="T12" fmla="*/ 100 w 1438"/>
              <a:gd name="T13" fmla="*/ 1578 h 1615"/>
              <a:gd name="T14" fmla="*/ 271 w 1438"/>
              <a:gd name="T15" fmla="*/ 1407 h 1615"/>
              <a:gd name="T16" fmla="*/ 1203 w 1438"/>
              <a:gd name="T17" fmla="*/ 1439 h 1615"/>
              <a:gd name="T18" fmla="*/ 1431 w 1438"/>
              <a:gd name="T19" fmla="*/ 1213 h 1615"/>
              <a:gd name="T20" fmla="*/ 1437 w 1438"/>
              <a:gd name="T21" fmla="*/ 228 h 1615"/>
              <a:gd name="T22" fmla="*/ 1211 w 1438"/>
              <a:gd name="T23"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38" h="1615">
                <a:moveTo>
                  <a:pt x="1211" y="0"/>
                </a:moveTo>
                <a:cubicBezTo>
                  <a:pt x="235" y="83"/>
                  <a:pt x="235" y="83"/>
                  <a:pt x="235" y="83"/>
                </a:cubicBezTo>
                <a:cubicBezTo>
                  <a:pt x="110" y="83"/>
                  <a:pt x="8" y="184"/>
                  <a:pt x="7" y="309"/>
                </a:cubicBezTo>
                <a:cubicBezTo>
                  <a:pt x="4" y="911"/>
                  <a:pt x="4" y="911"/>
                  <a:pt x="4" y="911"/>
                </a:cubicBezTo>
                <a:cubicBezTo>
                  <a:pt x="3" y="1117"/>
                  <a:pt x="3" y="1117"/>
                  <a:pt x="3" y="1117"/>
                </a:cubicBezTo>
                <a:cubicBezTo>
                  <a:pt x="0" y="1536"/>
                  <a:pt x="0" y="1536"/>
                  <a:pt x="0" y="1536"/>
                </a:cubicBezTo>
                <a:cubicBezTo>
                  <a:pt x="0" y="1588"/>
                  <a:pt x="63" y="1615"/>
                  <a:pt x="100" y="1578"/>
                </a:cubicBezTo>
                <a:cubicBezTo>
                  <a:pt x="271" y="1407"/>
                  <a:pt x="271" y="1407"/>
                  <a:pt x="271" y="1407"/>
                </a:cubicBezTo>
                <a:cubicBezTo>
                  <a:pt x="291" y="1413"/>
                  <a:pt x="1203" y="1439"/>
                  <a:pt x="1203" y="1439"/>
                </a:cubicBezTo>
                <a:cubicBezTo>
                  <a:pt x="1329" y="1439"/>
                  <a:pt x="1431" y="1338"/>
                  <a:pt x="1431" y="1213"/>
                </a:cubicBezTo>
                <a:cubicBezTo>
                  <a:pt x="1437" y="228"/>
                  <a:pt x="1437" y="228"/>
                  <a:pt x="1437" y="228"/>
                </a:cubicBezTo>
                <a:cubicBezTo>
                  <a:pt x="1438" y="103"/>
                  <a:pt x="1337" y="1"/>
                  <a:pt x="1211" y="0"/>
                </a:cubicBezTo>
                <a:close/>
              </a:path>
            </a:pathLst>
          </a:custGeom>
          <a:solidFill>
            <a:srgbClr val="701524"/>
          </a:solidFill>
          <a:ln>
            <a:noFill/>
          </a:ln>
          <a:extLst>
            <a:ext uri="{91240B29-F687-4F45-9708-019B960494DF}">
              <a14:hiddenLine xmlns:a14="http://schemas.microsoft.com/office/drawing/2010/main" w="9525">
                <a:solidFill>
                  <a:srgbClr val="000000"/>
                </a:solidFill>
                <a:round/>
                <a:headEnd/>
                <a:tailEnd/>
              </a14:hiddenLine>
            </a:ext>
          </a:extLst>
        </p:spPr>
        <p:txBody>
          <a:bodyPr lIns="68571" tIns="34286" rIns="68571" bIns="34286"/>
          <a:lstStyle/>
          <a:p>
            <a:pPr>
              <a:defRPr/>
            </a:pPr>
            <a:endParaRPr lang="en-ID" sz="1350" kern="0">
              <a:solidFill>
                <a:srgbClr val="000000"/>
              </a:solidFill>
              <a:latin typeface="Roboto"/>
            </a:endParaRPr>
          </a:p>
        </p:txBody>
      </p:sp>
      <p:sp>
        <p:nvSpPr>
          <p:cNvPr id="56" name="Freeform 95">
            <a:extLst>
              <a:ext uri="{FF2B5EF4-FFF2-40B4-BE49-F238E27FC236}">
                <a16:creationId xmlns:a16="http://schemas.microsoft.com/office/drawing/2014/main" id="{63BA70B4-9D91-4C7F-9D07-F7BF56F9BA9F}"/>
              </a:ext>
            </a:extLst>
          </p:cNvPr>
          <p:cNvSpPr>
            <a:spLocks/>
          </p:cNvSpPr>
          <p:nvPr/>
        </p:nvSpPr>
        <p:spPr bwMode="auto">
          <a:xfrm>
            <a:off x="4874139" y="3986672"/>
            <a:ext cx="482933" cy="513352"/>
          </a:xfrm>
          <a:custGeom>
            <a:avLst/>
            <a:gdLst>
              <a:gd name="T0" fmla="*/ 1211 w 1438"/>
              <a:gd name="T1" fmla="*/ 0 h 1615"/>
              <a:gd name="T2" fmla="*/ 235 w 1438"/>
              <a:gd name="T3" fmla="*/ 83 h 1615"/>
              <a:gd name="T4" fmla="*/ 7 w 1438"/>
              <a:gd name="T5" fmla="*/ 309 h 1615"/>
              <a:gd name="T6" fmla="*/ 4 w 1438"/>
              <a:gd name="T7" fmla="*/ 911 h 1615"/>
              <a:gd name="T8" fmla="*/ 3 w 1438"/>
              <a:gd name="T9" fmla="*/ 1117 h 1615"/>
              <a:gd name="T10" fmla="*/ 0 w 1438"/>
              <a:gd name="T11" fmla="*/ 1536 h 1615"/>
              <a:gd name="T12" fmla="*/ 100 w 1438"/>
              <a:gd name="T13" fmla="*/ 1578 h 1615"/>
              <a:gd name="T14" fmla="*/ 271 w 1438"/>
              <a:gd name="T15" fmla="*/ 1407 h 1615"/>
              <a:gd name="T16" fmla="*/ 1203 w 1438"/>
              <a:gd name="T17" fmla="*/ 1439 h 1615"/>
              <a:gd name="T18" fmla="*/ 1431 w 1438"/>
              <a:gd name="T19" fmla="*/ 1213 h 1615"/>
              <a:gd name="T20" fmla="*/ 1437 w 1438"/>
              <a:gd name="T21" fmla="*/ 228 h 1615"/>
              <a:gd name="T22" fmla="*/ 1211 w 1438"/>
              <a:gd name="T23"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38" h="1615">
                <a:moveTo>
                  <a:pt x="1211" y="0"/>
                </a:moveTo>
                <a:cubicBezTo>
                  <a:pt x="235" y="83"/>
                  <a:pt x="235" y="83"/>
                  <a:pt x="235" y="83"/>
                </a:cubicBezTo>
                <a:cubicBezTo>
                  <a:pt x="110" y="83"/>
                  <a:pt x="8" y="184"/>
                  <a:pt x="7" y="309"/>
                </a:cubicBezTo>
                <a:cubicBezTo>
                  <a:pt x="4" y="911"/>
                  <a:pt x="4" y="911"/>
                  <a:pt x="4" y="911"/>
                </a:cubicBezTo>
                <a:cubicBezTo>
                  <a:pt x="3" y="1117"/>
                  <a:pt x="3" y="1117"/>
                  <a:pt x="3" y="1117"/>
                </a:cubicBezTo>
                <a:cubicBezTo>
                  <a:pt x="0" y="1536"/>
                  <a:pt x="0" y="1536"/>
                  <a:pt x="0" y="1536"/>
                </a:cubicBezTo>
                <a:cubicBezTo>
                  <a:pt x="0" y="1588"/>
                  <a:pt x="63" y="1615"/>
                  <a:pt x="100" y="1578"/>
                </a:cubicBezTo>
                <a:cubicBezTo>
                  <a:pt x="271" y="1407"/>
                  <a:pt x="271" y="1407"/>
                  <a:pt x="271" y="1407"/>
                </a:cubicBezTo>
                <a:cubicBezTo>
                  <a:pt x="291" y="1413"/>
                  <a:pt x="1203" y="1439"/>
                  <a:pt x="1203" y="1439"/>
                </a:cubicBezTo>
                <a:cubicBezTo>
                  <a:pt x="1329" y="1439"/>
                  <a:pt x="1431" y="1338"/>
                  <a:pt x="1431" y="1213"/>
                </a:cubicBezTo>
                <a:cubicBezTo>
                  <a:pt x="1437" y="228"/>
                  <a:pt x="1437" y="228"/>
                  <a:pt x="1437" y="228"/>
                </a:cubicBezTo>
                <a:cubicBezTo>
                  <a:pt x="1438" y="103"/>
                  <a:pt x="1337" y="1"/>
                  <a:pt x="1211" y="0"/>
                </a:cubicBezTo>
                <a:close/>
              </a:path>
            </a:pathLst>
          </a:custGeom>
          <a:solidFill>
            <a:srgbClr val="701524"/>
          </a:solidFill>
          <a:ln>
            <a:noFill/>
          </a:ln>
          <a:extLst>
            <a:ext uri="{91240B29-F687-4F45-9708-019B960494DF}">
              <a14:hiddenLine xmlns:a14="http://schemas.microsoft.com/office/drawing/2010/main" w="9525">
                <a:solidFill>
                  <a:srgbClr val="000000"/>
                </a:solidFill>
                <a:round/>
                <a:headEnd/>
                <a:tailEnd/>
              </a14:hiddenLine>
            </a:ext>
          </a:extLst>
        </p:spPr>
        <p:txBody>
          <a:bodyPr lIns="68571" tIns="34286" rIns="68571" bIns="34286"/>
          <a:lstStyle/>
          <a:p>
            <a:pPr>
              <a:defRPr/>
            </a:pPr>
            <a:endParaRPr lang="en-ID" sz="1350" kern="0">
              <a:solidFill>
                <a:srgbClr val="000000"/>
              </a:solidFill>
              <a:latin typeface="Roboto"/>
            </a:endParaRPr>
          </a:p>
        </p:txBody>
      </p:sp>
      <p:sp>
        <p:nvSpPr>
          <p:cNvPr id="58" name="Freeform 110">
            <a:extLst>
              <a:ext uri="{FF2B5EF4-FFF2-40B4-BE49-F238E27FC236}">
                <a16:creationId xmlns:a16="http://schemas.microsoft.com/office/drawing/2014/main" id="{A6010739-5ECF-4FF7-84DB-A012865E03A0}"/>
              </a:ext>
            </a:extLst>
          </p:cNvPr>
          <p:cNvSpPr>
            <a:spLocks/>
          </p:cNvSpPr>
          <p:nvPr/>
        </p:nvSpPr>
        <p:spPr bwMode="auto">
          <a:xfrm>
            <a:off x="4819460" y="1267983"/>
            <a:ext cx="481013" cy="317499"/>
          </a:xfrm>
          <a:custGeom>
            <a:avLst/>
            <a:gdLst>
              <a:gd name="T0" fmla="*/ 1450 w 1480"/>
              <a:gd name="T1" fmla="*/ 975 h 975"/>
              <a:gd name="T2" fmla="*/ 1450 w 1480"/>
              <a:gd name="T3" fmla="*/ 975 h 975"/>
              <a:gd name="T4" fmla="*/ 1426 w 1480"/>
              <a:gd name="T5" fmla="*/ 950 h 975"/>
              <a:gd name="T6" fmla="*/ 1430 w 1480"/>
              <a:gd name="T7" fmla="*/ 253 h 975"/>
              <a:gd name="T8" fmla="*/ 1230 w 1480"/>
              <a:gd name="T9" fmla="*/ 50 h 975"/>
              <a:gd name="T10" fmla="*/ 255 w 1480"/>
              <a:gd name="T11" fmla="*/ 132 h 975"/>
              <a:gd name="T12" fmla="*/ 253 w 1480"/>
              <a:gd name="T13" fmla="*/ 132 h 975"/>
              <a:gd name="T14" fmla="*/ 251 w 1480"/>
              <a:gd name="T15" fmla="*/ 132 h 975"/>
              <a:gd name="T16" fmla="*/ 109 w 1480"/>
              <a:gd name="T17" fmla="*/ 191 h 975"/>
              <a:gd name="T18" fmla="*/ 49 w 1480"/>
              <a:gd name="T19" fmla="*/ 333 h 975"/>
              <a:gd name="T20" fmla="*/ 49 w 1480"/>
              <a:gd name="T21" fmla="*/ 383 h 975"/>
              <a:gd name="T22" fmla="*/ 24 w 1480"/>
              <a:gd name="T23" fmla="*/ 408 h 975"/>
              <a:gd name="T24" fmla="*/ 24 w 1480"/>
              <a:gd name="T25" fmla="*/ 408 h 975"/>
              <a:gd name="T26" fmla="*/ 0 w 1480"/>
              <a:gd name="T27" fmla="*/ 383 h 975"/>
              <a:gd name="T28" fmla="*/ 0 w 1480"/>
              <a:gd name="T29" fmla="*/ 333 h 975"/>
              <a:gd name="T30" fmla="*/ 75 w 1480"/>
              <a:gd name="T31" fmla="*/ 156 h 975"/>
              <a:gd name="T32" fmla="*/ 251 w 1480"/>
              <a:gd name="T33" fmla="*/ 83 h 975"/>
              <a:gd name="T34" fmla="*/ 252 w 1480"/>
              <a:gd name="T35" fmla="*/ 83 h 975"/>
              <a:gd name="T36" fmla="*/ 1227 w 1480"/>
              <a:gd name="T37" fmla="*/ 0 h 975"/>
              <a:gd name="T38" fmla="*/ 1229 w 1480"/>
              <a:gd name="T39" fmla="*/ 0 h 975"/>
              <a:gd name="T40" fmla="*/ 1479 w 1480"/>
              <a:gd name="T41" fmla="*/ 253 h 975"/>
              <a:gd name="T42" fmla="*/ 1475 w 1480"/>
              <a:gd name="T43" fmla="*/ 951 h 975"/>
              <a:gd name="T44" fmla="*/ 1450 w 1480"/>
              <a:gd name="T45" fmla="*/ 975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0" h="975">
                <a:moveTo>
                  <a:pt x="1450" y="975"/>
                </a:moveTo>
                <a:cubicBezTo>
                  <a:pt x="1450" y="975"/>
                  <a:pt x="1450" y="975"/>
                  <a:pt x="1450" y="975"/>
                </a:cubicBezTo>
                <a:cubicBezTo>
                  <a:pt x="1437" y="975"/>
                  <a:pt x="1426" y="964"/>
                  <a:pt x="1426" y="950"/>
                </a:cubicBezTo>
                <a:cubicBezTo>
                  <a:pt x="1430" y="253"/>
                  <a:pt x="1430" y="253"/>
                  <a:pt x="1430" y="253"/>
                </a:cubicBezTo>
                <a:cubicBezTo>
                  <a:pt x="1430" y="142"/>
                  <a:pt x="1341" y="51"/>
                  <a:pt x="1230" y="50"/>
                </a:cubicBezTo>
                <a:cubicBezTo>
                  <a:pt x="255" y="132"/>
                  <a:pt x="255" y="132"/>
                  <a:pt x="255" y="132"/>
                </a:cubicBezTo>
                <a:cubicBezTo>
                  <a:pt x="254" y="132"/>
                  <a:pt x="253" y="132"/>
                  <a:pt x="253" y="132"/>
                </a:cubicBezTo>
                <a:cubicBezTo>
                  <a:pt x="252" y="132"/>
                  <a:pt x="252" y="132"/>
                  <a:pt x="251" y="132"/>
                </a:cubicBezTo>
                <a:cubicBezTo>
                  <a:pt x="198" y="132"/>
                  <a:pt x="148" y="153"/>
                  <a:pt x="109" y="191"/>
                </a:cubicBezTo>
                <a:cubicBezTo>
                  <a:pt x="71" y="229"/>
                  <a:pt x="50" y="279"/>
                  <a:pt x="49" y="333"/>
                </a:cubicBezTo>
                <a:cubicBezTo>
                  <a:pt x="49" y="383"/>
                  <a:pt x="49" y="383"/>
                  <a:pt x="49" y="383"/>
                </a:cubicBezTo>
                <a:cubicBezTo>
                  <a:pt x="49" y="397"/>
                  <a:pt x="38" y="408"/>
                  <a:pt x="24" y="408"/>
                </a:cubicBezTo>
                <a:cubicBezTo>
                  <a:pt x="24" y="408"/>
                  <a:pt x="24" y="408"/>
                  <a:pt x="24" y="408"/>
                </a:cubicBezTo>
                <a:cubicBezTo>
                  <a:pt x="11" y="407"/>
                  <a:pt x="0" y="396"/>
                  <a:pt x="0" y="383"/>
                </a:cubicBezTo>
                <a:cubicBezTo>
                  <a:pt x="0" y="333"/>
                  <a:pt x="0" y="333"/>
                  <a:pt x="0" y="333"/>
                </a:cubicBezTo>
                <a:cubicBezTo>
                  <a:pt x="0" y="266"/>
                  <a:pt x="27" y="203"/>
                  <a:pt x="75" y="156"/>
                </a:cubicBezTo>
                <a:cubicBezTo>
                  <a:pt x="122" y="109"/>
                  <a:pt x="185" y="83"/>
                  <a:pt x="251" y="83"/>
                </a:cubicBezTo>
                <a:cubicBezTo>
                  <a:pt x="252" y="83"/>
                  <a:pt x="252" y="83"/>
                  <a:pt x="252" y="83"/>
                </a:cubicBezTo>
                <a:cubicBezTo>
                  <a:pt x="1227" y="0"/>
                  <a:pt x="1227" y="0"/>
                  <a:pt x="1227" y="0"/>
                </a:cubicBezTo>
                <a:cubicBezTo>
                  <a:pt x="1227" y="0"/>
                  <a:pt x="1228" y="0"/>
                  <a:pt x="1229" y="0"/>
                </a:cubicBezTo>
                <a:cubicBezTo>
                  <a:pt x="1368" y="1"/>
                  <a:pt x="1480" y="114"/>
                  <a:pt x="1479" y="253"/>
                </a:cubicBezTo>
                <a:cubicBezTo>
                  <a:pt x="1475" y="951"/>
                  <a:pt x="1475" y="951"/>
                  <a:pt x="1475" y="951"/>
                </a:cubicBezTo>
                <a:cubicBezTo>
                  <a:pt x="1475" y="964"/>
                  <a:pt x="1464" y="975"/>
                  <a:pt x="1450" y="975"/>
                </a:cubicBezTo>
                <a:close/>
              </a:path>
            </a:pathLst>
          </a:custGeom>
          <a:solidFill>
            <a:srgbClr val="000000">
              <a:lumMod val="85000"/>
              <a:lumOff val="15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68571" tIns="34286" rIns="68571" bIns="34286"/>
          <a:lstStyle/>
          <a:p>
            <a:pPr>
              <a:defRPr/>
            </a:pPr>
            <a:endParaRPr lang="en-ID" sz="1350" kern="0">
              <a:solidFill>
                <a:srgbClr val="000000"/>
              </a:solidFill>
              <a:latin typeface="Roboto"/>
            </a:endParaRPr>
          </a:p>
        </p:txBody>
      </p:sp>
      <p:sp>
        <p:nvSpPr>
          <p:cNvPr id="59" name="Freeform 110">
            <a:extLst>
              <a:ext uri="{FF2B5EF4-FFF2-40B4-BE49-F238E27FC236}">
                <a16:creationId xmlns:a16="http://schemas.microsoft.com/office/drawing/2014/main" id="{A6010739-5ECF-4FF7-84DB-A012865E03A0}"/>
              </a:ext>
            </a:extLst>
          </p:cNvPr>
          <p:cNvSpPr>
            <a:spLocks/>
          </p:cNvSpPr>
          <p:nvPr/>
        </p:nvSpPr>
        <p:spPr bwMode="auto">
          <a:xfrm>
            <a:off x="4764202" y="2664444"/>
            <a:ext cx="481013" cy="317499"/>
          </a:xfrm>
          <a:custGeom>
            <a:avLst/>
            <a:gdLst>
              <a:gd name="T0" fmla="*/ 1450 w 1480"/>
              <a:gd name="T1" fmla="*/ 975 h 975"/>
              <a:gd name="T2" fmla="*/ 1450 w 1480"/>
              <a:gd name="T3" fmla="*/ 975 h 975"/>
              <a:gd name="T4" fmla="*/ 1426 w 1480"/>
              <a:gd name="T5" fmla="*/ 950 h 975"/>
              <a:gd name="T6" fmla="*/ 1430 w 1480"/>
              <a:gd name="T7" fmla="*/ 253 h 975"/>
              <a:gd name="T8" fmla="*/ 1230 w 1480"/>
              <a:gd name="T9" fmla="*/ 50 h 975"/>
              <a:gd name="T10" fmla="*/ 255 w 1480"/>
              <a:gd name="T11" fmla="*/ 132 h 975"/>
              <a:gd name="T12" fmla="*/ 253 w 1480"/>
              <a:gd name="T13" fmla="*/ 132 h 975"/>
              <a:gd name="T14" fmla="*/ 251 w 1480"/>
              <a:gd name="T15" fmla="*/ 132 h 975"/>
              <a:gd name="T16" fmla="*/ 109 w 1480"/>
              <a:gd name="T17" fmla="*/ 191 h 975"/>
              <a:gd name="T18" fmla="*/ 49 w 1480"/>
              <a:gd name="T19" fmla="*/ 333 h 975"/>
              <a:gd name="T20" fmla="*/ 49 w 1480"/>
              <a:gd name="T21" fmla="*/ 383 h 975"/>
              <a:gd name="T22" fmla="*/ 24 w 1480"/>
              <a:gd name="T23" fmla="*/ 408 h 975"/>
              <a:gd name="T24" fmla="*/ 24 w 1480"/>
              <a:gd name="T25" fmla="*/ 408 h 975"/>
              <a:gd name="T26" fmla="*/ 0 w 1480"/>
              <a:gd name="T27" fmla="*/ 383 h 975"/>
              <a:gd name="T28" fmla="*/ 0 w 1480"/>
              <a:gd name="T29" fmla="*/ 333 h 975"/>
              <a:gd name="T30" fmla="*/ 75 w 1480"/>
              <a:gd name="T31" fmla="*/ 156 h 975"/>
              <a:gd name="T32" fmla="*/ 251 w 1480"/>
              <a:gd name="T33" fmla="*/ 83 h 975"/>
              <a:gd name="T34" fmla="*/ 252 w 1480"/>
              <a:gd name="T35" fmla="*/ 83 h 975"/>
              <a:gd name="T36" fmla="*/ 1227 w 1480"/>
              <a:gd name="T37" fmla="*/ 0 h 975"/>
              <a:gd name="T38" fmla="*/ 1229 w 1480"/>
              <a:gd name="T39" fmla="*/ 0 h 975"/>
              <a:gd name="T40" fmla="*/ 1479 w 1480"/>
              <a:gd name="T41" fmla="*/ 253 h 975"/>
              <a:gd name="T42" fmla="*/ 1475 w 1480"/>
              <a:gd name="T43" fmla="*/ 951 h 975"/>
              <a:gd name="T44" fmla="*/ 1450 w 1480"/>
              <a:gd name="T45" fmla="*/ 975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0" h="975">
                <a:moveTo>
                  <a:pt x="1450" y="975"/>
                </a:moveTo>
                <a:cubicBezTo>
                  <a:pt x="1450" y="975"/>
                  <a:pt x="1450" y="975"/>
                  <a:pt x="1450" y="975"/>
                </a:cubicBezTo>
                <a:cubicBezTo>
                  <a:pt x="1437" y="975"/>
                  <a:pt x="1426" y="964"/>
                  <a:pt x="1426" y="950"/>
                </a:cubicBezTo>
                <a:cubicBezTo>
                  <a:pt x="1430" y="253"/>
                  <a:pt x="1430" y="253"/>
                  <a:pt x="1430" y="253"/>
                </a:cubicBezTo>
                <a:cubicBezTo>
                  <a:pt x="1430" y="142"/>
                  <a:pt x="1341" y="51"/>
                  <a:pt x="1230" y="50"/>
                </a:cubicBezTo>
                <a:cubicBezTo>
                  <a:pt x="255" y="132"/>
                  <a:pt x="255" y="132"/>
                  <a:pt x="255" y="132"/>
                </a:cubicBezTo>
                <a:cubicBezTo>
                  <a:pt x="254" y="132"/>
                  <a:pt x="253" y="132"/>
                  <a:pt x="253" y="132"/>
                </a:cubicBezTo>
                <a:cubicBezTo>
                  <a:pt x="252" y="132"/>
                  <a:pt x="252" y="132"/>
                  <a:pt x="251" y="132"/>
                </a:cubicBezTo>
                <a:cubicBezTo>
                  <a:pt x="198" y="132"/>
                  <a:pt x="148" y="153"/>
                  <a:pt x="109" y="191"/>
                </a:cubicBezTo>
                <a:cubicBezTo>
                  <a:pt x="71" y="229"/>
                  <a:pt x="50" y="279"/>
                  <a:pt x="49" y="333"/>
                </a:cubicBezTo>
                <a:cubicBezTo>
                  <a:pt x="49" y="383"/>
                  <a:pt x="49" y="383"/>
                  <a:pt x="49" y="383"/>
                </a:cubicBezTo>
                <a:cubicBezTo>
                  <a:pt x="49" y="397"/>
                  <a:pt x="38" y="408"/>
                  <a:pt x="24" y="408"/>
                </a:cubicBezTo>
                <a:cubicBezTo>
                  <a:pt x="24" y="408"/>
                  <a:pt x="24" y="408"/>
                  <a:pt x="24" y="408"/>
                </a:cubicBezTo>
                <a:cubicBezTo>
                  <a:pt x="11" y="407"/>
                  <a:pt x="0" y="396"/>
                  <a:pt x="0" y="383"/>
                </a:cubicBezTo>
                <a:cubicBezTo>
                  <a:pt x="0" y="333"/>
                  <a:pt x="0" y="333"/>
                  <a:pt x="0" y="333"/>
                </a:cubicBezTo>
                <a:cubicBezTo>
                  <a:pt x="0" y="266"/>
                  <a:pt x="27" y="203"/>
                  <a:pt x="75" y="156"/>
                </a:cubicBezTo>
                <a:cubicBezTo>
                  <a:pt x="122" y="109"/>
                  <a:pt x="185" y="83"/>
                  <a:pt x="251" y="83"/>
                </a:cubicBezTo>
                <a:cubicBezTo>
                  <a:pt x="252" y="83"/>
                  <a:pt x="252" y="83"/>
                  <a:pt x="252" y="83"/>
                </a:cubicBezTo>
                <a:cubicBezTo>
                  <a:pt x="1227" y="0"/>
                  <a:pt x="1227" y="0"/>
                  <a:pt x="1227" y="0"/>
                </a:cubicBezTo>
                <a:cubicBezTo>
                  <a:pt x="1227" y="0"/>
                  <a:pt x="1228" y="0"/>
                  <a:pt x="1229" y="0"/>
                </a:cubicBezTo>
                <a:cubicBezTo>
                  <a:pt x="1368" y="1"/>
                  <a:pt x="1480" y="114"/>
                  <a:pt x="1479" y="253"/>
                </a:cubicBezTo>
                <a:cubicBezTo>
                  <a:pt x="1475" y="951"/>
                  <a:pt x="1475" y="951"/>
                  <a:pt x="1475" y="951"/>
                </a:cubicBezTo>
                <a:cubicBezTo>
                  <a:pt x="1475" y="964"/>
                  <a:pt x="1464" y="975"/>
                  <a:pt x="1450" y="97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71" tIns="34286" rIns="68571" bIns="34286"/>
          <a:lstStyle/>
          <a:p>
            <a:pPr>
              <a:defRPr/>
            </a:pPr>
            <a:endParaRPr lang="en-ID" sz="1350"/>
          </a:p>
        </p:txBody>
      </p:sp>
      <p:sp>
        <p:nvSpPr>
          <p:cNvPr id="60" name="Freeform 110">
            <a:extLst>
              <a:ext uri="{FF2B5EF4-FFF2-40B4-BE49-F238E27FC236}">
                <a16:creationId xmlns:a16="http://schemas.microsoft.com/office/drawing/2014/main" id="{A6010739-5ECF-4FF7-84DB-A012865E03A0}"/>
              </a:ext>
            </a:extLst>
          </p:cNvPr>
          <p:cNvSpPr>
            <a:spLocks/>
          </p:cNvSpPr>
          <p:nvPr/>
        </p:nvSpPr>
        <p:spPr bwMode="auto">
          <a:xfrm>
            <a:off x="4807085" y="3955661"/>
            <a:ext cx="481013" cy="317499"/>
          </a:xfrm>
          <a:custGeom>
            <a:avLst/>
            <a:gdLst>
              <a:gd name="T0" fmla="*/ 1450 w 1480"/>
              <a:gd name="T1" fmla="*/ 975 h 975"/>
              <a:gd name="T2" fmla="*/ 1450 w 1480"/>
              <a:gd name="T3" fmla="*/ 975 h 975"/>
              <a:gd name="T4" fmla="*/ 1426 w 1480"/>
              <a:gd name="T5" fmla="*/ 950 h 975"/>
              <a:gd name="T6" fmla="*/ 1430 w 1480"/>
              <a:gd name="T7" fmla="*/ 253 h 975"/>
              <a:gd name="T8" fmla="*/ 1230 w 1480"/>
              <a:gd name="T9" fmla="*/ 50 h 975"/>
              <a:gd name="T10" fmla="*/ 255 w 1480"/>
              <a:gd name="T11" fmla="*/ 132 h 975"/>
              <a:gd name="T12" fmla="*/ 253 w 1480"/>
              <a:gd name="T13" fmla="*/ 132 h 975"/>
              <a:gd name="T14" fmla="*/ 251 w 1480"/>
              <a:gd name="T15" fmla="*/ 132 h 975"/>
              <a:gd name="T16" fmla="*/ 109 w 1480"/>
              <a:gd name="T17" fmla="*/ 191 h 975"/>
              <a:gd name="T18" fmla="*/ 49 w 1480"/>
              <a:gd name="T19" fmla="*/ 333 h 975"/>
              <a:gd name="T20" fmla="*/ 49 w 1480"/>
              <a:gd name="T21" fmla="*/ 383 h 975"/>
              <a:gd name="T22" fmla="*/ 24 w 1480"/>
              <a:gd name="T23" fmla="*/ 408 h 975"/>
              <a:gd name="T24" fmla="*/ 24 w 1480"/>
              <a:gd name="T25" fmla="*/ 408 h 975"/>
              <a:gd name="T26" fmla="*/ 0 w 1480"/>
              <a:gd name="T27" fmla="*/ 383 h 975"/>
              <a:gd name="T28" fmla="*/ 0 w 1480"/>
              <a:gd name="T29" fmla="*/ 333 h 975"/>
              <a:gd name="T30" fmla="*/ 75 w 1480"/>
              <a:gd name="T31" fmla="*/ 156 h 975"/>
              <a:gd name="T32" fmla="*/ 251 w 1480"/>
              <a:gd name="T33" fmla="*/ 83 h 975"/>
              <a:gd name="T34" fmla="*/ 252 w 1480"/>
              <a:gd name="T35" fmla="*/ 83 h 975"/>
              <a:gd name="T36" fmla="*/ 1227 w 1480"/>
              <a:gd name="T37" fmla="*/ 0 h 975"/>
              <a:gd name="T38" fmla="*/ 1229 w 1480"/>
              <a:gd name="T39" fmla="*/ 0 h 975"/>
              <a:gd name="T40" fmla="*/ 1479 w 1480"/>
              <a:gd name="T41" fmla="*/ 253 h 975"/>
              <a:gd name="T42" fmla="*/ 1475 w 1480"/>
              <a:gd name="T43" fmla="*/ 951 h 975"/>
              <a:gd name="T44" fmla="*/ 1450 w 1480"/>
              <a:gd name="T45" fmla="*/ 975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0" h="975">
                <a:moveTo>
                  <a:pt x="1450" y="975"/>
                </a:moveTo>
                <a:cubicBezTo>
                  <a:pt x="1450" y="975"/>
                  <a:pt x="1450" y="975"/>
                  <a:pt x="1450" y="975"/>
                </a:cubicBezTo>
                <a:cubicBezTo>
                  <a:pt x="1437" y="975"/>
                  <a:pt x="1426" y="964"/>
                  <a:pt x="1426" y="950"/>
                </a:cubicBezTo>
                <a:cubicBezTo>
                  <a:pt x="1430" y="253"/>
                  <a:pt x="1430" y="253"/>
                  <a:pt x="1430" y="253"/>
                </a:cubicBezTo>
                <a:cubicBezTo>
                  <a:pt x="1430" y="142"/>
                  <a:pt x="1341" y="51"/>
                  <a:pt x="1230" y="50"/>
                </a:cubicBezTo>
                <a:cubicBezTo>
                  <a:pt x="255" y="132"/>
                  <a:pt x="255" y="132"/>
                  <a:pt x="255" y="132"/>
                </a:cubicBezTo>
                <a:cubicBezTo>
                  <a:pt x="254" y="132"/>
                  <a:pt x="253" y="132"/>
                  <a:pt x="253" y="132"/>
                </a:cubicBezTo>
                <a:cubicBezTo>
                  <a:pt x="252" y="132"/>
                  <a:pt x="252" y="132"/>
                  <a:pt x="251" y="132"/>
                </a:cubicBezTo>
                <a:cubicBezTo>
                  <a:pt x="198" y="132"/>
                  <a:pt x="148" y="153"/>
                  <a:pt x="109" y="191"/>
                </a:cubicBezTo>
                <a:cubicBezTo>
                  <a:pt x="71" y="229"/>
                  <a:pt x="50" y="279"/>
                  <a:pt x="49" y="333"/>
                </a:cubicBezTo>
                <a:cubicBezTo>
                  <a:pt x="49" y="383"/>
                  <a:pt x="49" y="383"/>
                  <a:pt x="49" y="383"/>
                </a:cubicBezTo>
                <a:cubicBezTo>
                  <a:pt x="49" y="397"/>
                  <a:pt x="38" y="408"/>
                  <a:pt x="24" y="408"/>
                </a:cubicBezTo>
                <a:cubicBezTo>
                  <a:pt x="24" y="408"/>
                  <a:pt x="24" y="408"/>
                  <a:pt x="24" y="408"/>
                </a:cubicBezTo>
                <a:cubicBezTo>
                  <a:pt x="11" y="407"/>
                  <a:pt x="0" y="396"/>
                  <a:pt x="0" y="383"/>
                </a:cubicBezTo>
                <a:cubicBezTo>
                  <a:pt x="0" y="333"/>
                  <a:pt x="0" y="333"/>
                  <a:pt x="0" y="333"/>
                </a:cubicBezTo>
                <a:cubicBezTo>
                  <a:pt x="0" y="266"/>
                  <a:pt x="27" y="203"/>
                  <a:pt x="75" y="156"/>
                </a:cubicBezTo>
                <a:cubicBezTo>
                  <a:pt x="122" y="109"/>
                  <a:pt x="185" y="83"/>
                  <a:pt x="251" y="83"/>
                </a:cubicBezTo>
                <a:cubicBezTo>
                  <a:pt x="252" y="83"/>
                  <a:pt x="252" y="83"/>
                  <a:pt x="252" y="83"/>
                </a:cubicBezTo>
                <a:cubicBezTo>
                  <a:pt x="1227" y="0"/>
                  <a:pt x="1227" y="0"/>
                  <a:pt x="1227" y="0"/>
                </a:cubicBezTo>
                <a:cubicBezTo>
                  <a:pt x="1227" y="0"/>
                  <a:pt x="1228" y="0"/>
                  <a:pt x="1229" y="0"/>
                </a:cubicBezTo>
                <a:cubicBezTo>
                  <a:pt x="1368" y="1"/>
                  <a:pt x="1480" y="114"/>
                  <a:pt x="1479" y="253"/>
                </a:cubicBezTo>
                <a:cubicBezTo>
                  <a:pt x="1475" y="951"/>
                  <a:pt x="1475" y="951"/>
                  <a:pt x="1475" y="951"/>
                </a:cubicBezTo>
                <a:cubicBezTo>
                  <a:pt x="1475" y="964"/>
                  <a:pt x="1464" y="975"/>
                  <a:pt x="1450" y="97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71" tIns="34286" rIns="68571" bIns="34286"/>
          <a:lstStyle/>
          <a:p>
            <a:pPr>
              <a:defRPr/>
            </a:pPr>
            <a:endParaRPr lang="en-ID" sz="1350"/>
          </a:p>
        </p:txBody>
      </p:sp>
      <p:sp>
        <p:nvSpPr>
          <p:cNvPr id="62" name="Freeform 110">
            <a:extLst>
              <a:ext uri="{FF2B5EF4-FFF2-40B4-BE49-F238E27FC236}">
                <a16:creationId xmlns:a16="http://schemas.microsoft.com/office/drawing/2014/main" id="{A6010739-5ECF-4FF7-84DB-A012865E03A0}"/>
              </a:ext>
            </a:extLst>
          </p:cNvPr>
          <p:cNvSpPr>
            <a:spLocks/>
          </p:cNvSpPr>
          <p:nvPr/>
        </p:nvSpPr>
        <p:spPr bwMode="auto">
          <a:xfrm>
            <a:off x="4840417" y="5122514"/>
            <a:ext cx="481013" cy="317499"/>
          </a:xfrm>
          <a:custGeom>
            <a:avLst/>
            <a:gdLst>
              <a:gd name="T0" fmla="*/ 1450 w 1480"/>
              <a:gd name="T1" fmla="*/ 975 h 975"/>
              <a:gd name="T2" fmla="*/ 1450 w 1480"/>
              <a:gd name="T3" fmla="*/ 975 h 975"/>
              <a:gd name="T4" fmla="*/ 1426 w 1480"/>
              <a:gd name="T5" fmla="*/ 950 h 975"/>
              <a:gd name="T6" fmla="*/ 1430 w 1480"/>
              <a:gd name="T7" fmla="*/ 253 h 975"/>
              <a:gd name="T8" fmla="*/ 1230 w 1480"/>
              <a:gd name="T9" fmla="*/ 50 h 975"/>
              <a:gd name="T10" fmla="*/ 255 w 1480"/>
              <a:gd name="T11" fmla="*/ 132 h 975"/>
              <a:gd name="T12" fmla="*/ 253 w 1480"/>
              <a:gd name="T13" fmla="*/ 132 h 975"/>
              <a:gd name="T14" fmla="*/ 251 w 1480"/>
              <a:gd name="T15" fmla="*/ 132 h 975"/>
              <a:gd name="T16" fmla="*/ 109 w 1480"/>
              <a:gd name="T17" fmla="*/ 191 h 975"/>
              <a:gd name="T18" fmla="*/ 49 w 1480"/>
              <a:gd name="T19" fmla="*/ 333 h 975"/>
              <a:gd name="T20" fmla="*/ 49 w 1480"/>
              <a:gd name="T21" fmla="*/ 383 h 975"/>
              <a:gd name="T22" fmla="*/ 24 w 1480"/>
              <a:gd name="T23" fmla="*/ 408 h 975"/>
              <a:gd name="T24" fmla="*/ 24 w 1480"/>
              <a:gd name="T25" fmla="*/ 408 h 975"/>
              <a:gd name="T26" fmla="*/ 0 w 1480"/>
              <a:gd name="T27" fmla="*/ 383 h 975"/>
              <a:gd name="T28" fmla="*/ 0 w 1480"/>
              <a:gd name="T29" fmla="*/ 333 h 975"/>
              <a:gd name="T30" fmla="*/ 75 w 1480"/>
              <a:gd name="T31" fmla="*/ 156 h 975"/>
              <a:gd name="T32" fmla="*/ 251 w 1480"/>
              <a:gd name="T33" fmla="*/ 83 h 975"/>
              <a:gd name="T34" fmla="*/ 252 w 1480"/>
              <a:gd name="T35" fmla="*/ 83 h 975"/>
              <a:gd name="T36" fmla="*/ 1227 w 1480"/>
              <a:gd name="T37" fmla="*/ 0 h 975"/>
              <a:gd name="T38" fmla="*/ 1229 w 1480"/>
              <a:gd name="T39" fmla="*/ 0 h 975"/>
              <a:gd name="T40" fmla="*/ 1479 w 1480"/>
              <a:gd name="T41" fmla="*/ 253 h 975"/>
              <a:gd name="T42" fmla="*/ 1475 w 1480"/>
              <a:gd name="T43" fmla="*/ 951 h 975"/>
              <a:gd name="T44" fmla="*/ 1450 w 1480"/>
              <a:gd name="T45" fmla="*/ 975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0" h="975">
                <a:moveTo>
                  <a:pt x="1450" y="975"/>
                </a:moveTo>
                <a:cubicBezTo>
                  <a:pt x="1450" y="975"/>
                  <a:pt x="1450" y="975"/>
                  <a:pt x="1450" y="975"/>
                </a:cubicBezTo>
                <a:cubicBezTo>
                  <a:pt x="1437" y="975"/>
                  <a:pt x="1426" y="964"/>
                  <a:pt x="1426" y="950"/>
                </a:cubicBezTo>
                <a:cubicBezTo>
                  <a:pt x="1430" y="253"/>
                  <a:pt x="1430" y="253"/>
                  <a:pt x="1430" y="253"/>
                </a:cubicBezTo>
                <a:cubicBezTo>
                  <a:pt x="1430" y="142"/>
                  <a:pt x="1341" y="51"/>
                  <a:pt x="1230" y="50"/>
                </a:cubicBezTo>
                <a:cubicBezTo>
                  <a:pt x="255" y="132"/>
                  <a:pt x="255" y="132"/>
                  <a:pt x="255" y="132"/>
                </a:cubicBezTo>
                <a:cubicBezTo>
                  <a:pt x="254" y="132"/>
                  <a:pt x="253" y="132"/>
                  <a:pt x="253" y="132"/>
                </a:cubicBezTo>
                <a:cubicBezTo>
                  <a:pt x="252" y="132"/>
                  <a:pt x="252" y="132"/>
                  <a:pt x="251" y="132"/>
                </a:cubicBezTo>
                <a:cubicBezTo>
                  <a:pt x="198" y="132"/>
                  <a:pt x="148" y="153"/>
                  <a:pt x="109" y="191"/>
                </a:cubicBezTo>
                <a:cubicBezTo>
                  <a:pt x="71" y="229"/>
                  <a:pt x="50" y="279"/>
                  <a:pt x="49" y="333"/>
                </a:cubicBezTo>
                <a:cubicBezTo>
                  <a:pt x="49" y="383"/>
                  <a:pt x="49" y="383"/>
                  <a:pt x="49" y="383"/>
                </a:cubicBezTo>
                <a:cubicBezTo>
                  <a:pt x="49" y="397"/>
                  <a:pt x="38" y="408"/>
                  <a:pt x="24" y="408"/>
                </a:cubicBezTo>
                <a:cubicBezTo>
                  <a:pt x="24" y="408"/>
                  <a:pt x="24" y="408"/>
                  <a:pt x="24" y="408"/>
                </a:cubicBezTo>
                <a:cubicBezTo>
                  <a:pt x="11" y="407"/>
                  <a:pt x="0" y="396"/>
                  <a:pt x="0" y="383"/>
                </a:cubicBezTo>
                <a:cubicBezTo>
                  <a:pt x="0" y="333"/>
                  <a:pt x="0" y="333"/>
                  <a:pt x="0" y="333"/>
                </a:cubicBezTo>
                <a:cubicBezTo>
                  <a:pt x="0" y="266"/>
                  <a:pt x="27" y="203"/>
                  <a:pt x="75" y="156"/>
                </a:cubicBezTo>
                <a:cubicBezTo>
                  <a:pt x="122" y="109"/>
                  <a:pt x="185" y="83"/>
                  <a:pt x="251" y="83"/>
                </a:cubicBezTo>
                <a:cubicBezTo>
                  <a:pt x="252" y="83"/>
                  <a:pt x="252" y="83"/>
                  <a:pt x="252" y="83"/>
                </a:cubicBezTo>
                <a:cubicBezTo>
                  <a:pt x="1227" y="0"/>
                  <a:pt x="1227" y="0"/>
                  <a:pt x="1227" y="0"/>
                </a:cubicBezTo>
                <a:cubicBezTo>
                  <a:pt x="1227" y="0"/>
                  <a:pt x="1228" y="0"/>
                  <a:pt x="1229" y="0"/>
                </a:cubicBezTo>
                <a:cubicBezTo>
                  <a:pt x="1368" y="1"/>
                  <a:pt x="1480" y="114"/>
                  <a:pt x="1479" y="253"/>
                </a:cubicBezTo>
                <a:cubicBezTo>
                  <a:pt x="1475" y="951"/>
                  <a:pt x="1475" y="951"/>
                  <a:pt x="1475" y="951"/>
                </a:cubicBezTo>
                <a:cubicBezTo>
                  <a:pt x="1475" y="964"/>
                  <a:pt x="1464" y="975"/>
                  <a:pt x="1450" y="97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71" tIns="34286" rIns="68571" bIns="34286"/>
          <a:lstStyle/>
          <a:p>
            <a:pPr>
              <a:defRPr/>
            </a:pPr>
            <a:endParaRPr lang="en-ID" sz="1350"/>
          </a:p>
        </p:txBody>
      </p:sp>
      <p:sp>
        <p:nvSpPr>
          <p:cNvPr id="63" name="Freeform 109">
            <a:extLst>
              <a:ext uri="{FF2B5EF4-FFF2-40B4-BE49-F238E27FC236}">
                <a16:creationId xmlns:a16="http://schemas.microsoft.com/office/drawing/2014/main" id="{415FB2D1-0CDB-4A4A-8EE2-A3B6408BFE8C}"/>
              </a:ext>
            </a:extLst>
          </p:cNvPr>
          <p:cNvSpPr>
            <a:spLocks noEditPoints="1"/>
          </p:cNvSpPr>
          <p:nvPr/>
        </p:nvSpPr>
        <p:spPr bwMode="auto">
          <a:xfrm>
            <a:off x="4830570" y="1563260"/>
            <a:ext cx="444500" cy="212725"/>
          </a:xfrm>
          <a:custGeom>
            <a:avLst/>
            <a:gdLst>
              <a:gd name="T0" fmla="*/ 84 w 1366"/>
              <a:gd name="T1" fmla="*/ 654 h 654"/>
              <a:gd name="T2" fmla="*/ 51 w 1366"/>
              <a:gd name="T3" fmla="*/ 648 h 654"/>
              <a:gd name="T4" fmla="*/ 0 w 1366"/>
              <a:gd name="T5" fmla="*/ 570 h 654"/>
              <a:gd name="T6" fmla="*/ 3 w 1366"/>
              <a:gd name="T7" fmla="*/ 25 h 654"/>
              <a:gd name="T8" fmla="*/ 28 w 1366"/>
              <a:gd name="T9" fmla="*/ 0 h 654"/>
              <a:gd name="T10" fmla="*/ 28 w 1366"/>
              <a:gd name="T11" fmla="*/ 0 h 654"/>
              <a:gd name="T12" fmla="*/ 53 w 1366"/>
              <a:gd name="T13" fmla="*/ 25 h 654"/>
              <a:gd name="T14" fmla="*/ 50 w 1366"/>
              <a:gd name="T15" fmla="*/ 571 h 654"/>
              <a:gd name="T16" fmla="*/ 70 w 1366"/>
              <a:gd name="T17" fmla="*/ 602 h 654"/>
              <a:gd name="T18" fmla="*/ 107 w 1366"/>
              <a:gd name="T19" fmla="*/ 595 h 654"/>
              <a:gd name="T20" fmla="*/ 278 w 1366"/>
              <a:gd name="T21" fmla="*/ 424 h 654"/>
              <a:gd name="T22" fmla="*/ 300 w 1366"/>
              <a:gd name="T23" fmla="*/ 417 h 654"/>
              <a:gd name="T24" fmla="*/ 1228 w 1366"/>
              <a:gd name="T25" fmla="*/ 448 h 654"/>
              <a:gd name="T26" fmla="*/ 1230 w 1366"/>
              <a:gd name="T27" fmla="*/ 448 h 654"/>
              <a:gd name="T28" fmla="*/ 1326 w 1366"/>
              <a:gd name="T29" fmla="*/ 423 h 654"/>
              <a:gd name="T30" fmla="*/ 1360 w 1366"/>
              <a:gd name="T31" fmla="*/ 433 h 654"/>
              <a:gd name="T32" fmla="*/ 1350 w 1366"/>
              <a:gd name="T33" fmla="*/ 467 h 654"/>
              <a:gd name="T34" fmla="*/ 1228 w 1366"/>
              <a:gd name="T35" fmla="*/ 498 h 654"/>
              <a:gd name="T36" fmla="*/ 305 w 1366"/>
              <a:gd name="T37" fmla="*/ 466 h 654"/>
              <a:gd name="T38" fmla="*/ 142 w 1366"/>
              <a:gd name="T39" fmla="*/ 630 h 654"/>
              <a:gd name="T40" fmla="*/ 84 w 1366"/>
              <a:gd name="T41" fmla="*/ 654 h 654"/>
              <a:gd name="T42" fmla="*/ 301 w 1366"/>
              <a:gd name="T43" fmla="*/ 417 h 654"/>
              <a:gd name="T44" fmla="*/ 302 w 1366"/>
              <a:gd name="T45" fmla="*/ 417 h 654"/>
              <a:gd name="T46" fmla="*/ 301 w 1366"/>
              <a:gd name="T47" fmla="*/ 417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66" h="654">
                <a:moveTo>
                  <a:pt x="84" y="654"/>
                </a:moveTo>
                <a:cubicBezTo>
                  <a:pt x="73" y="654"/>
                  <a:pt x="62" y="652"/>
                  <a:pt x="51" y="648"/>
                </a:cubicBezTo>
                <a:cubicBezTo>
                  <a:pt x="19" y="634"/>
                  <a:pt x="0" y="605"/>
                  <a:pt x="0" y="570"/>
                </a:cubicBezTo>
                <a:cubicBezTo>
                  <a:pt x="3" y="25"/>
                  <a:pt x="3" y="25"/>
                  <a:pt x="3" y="25"/>
                </a:cubicBezTo>
                <a:cubicBezTo>
                  <a:pt x="3" y="11"/>
                  <a:pt x="14" y="0"/>
                  <a:pt x="28" y="0"/>
                </a:cubicBezTo>
                <a:cubicBezTo>
                  <a:pt x="28" y="0"/>
                  <a:pt x="28" y="0"/>
                  <a:pt x="28" y="0"/>
                </a:cubicBezTo>
                <a:cubicBezTo>
                  <a:pt x="42" y="0"/>
                  <a:pt x="53" y="11"/>
                  <a:pt x="53" y="25"/>
                </a:cubicBezTo>
                <a:cubicBezTo>
                  <a:pt x="50" y="571"/>
                  <a:pt x="50" y="571"/>
                  <a:pt x="50" y="571"/>
                </a:cubicBezTo>
                <a:cubicBezTo>
                  <a:pt x="49" y="592"/>
                  <a:pt x="65" y="600"/>
                  <a:pt x="70" y="602"/>
                </a:cubicBezTo>
                <a:cubicBezTo>
                  <a:pt x="75" y="604"/>
                  <a:pt x="92" y="609"/>
                  <a:pt x="107" y="595"/>
                </a:cubicBezTo>
                <a:cubicBezTo>
                  <a:pt x="278" y="424"/>
                  <a:pt x="278" y="424"/>
                  <a:pt x="278" y="424"/>
                </a:cubicBezTo>
                <a:cubicBezTo>
                  <a:pt x="284" y="418"/>
                  <a:pt x="292" y="415"/>
                  <a:pt x="300" y="417"/>
                </a:cubicBezTo>
                <a:cubicBezTo>
                  <a:pt x="334" y="421"/>
                  <a:pt x="873" y="438"/>
                  <a:pt x="1228" y="448"/>
                </a:cubicBezTo>
                <a:cubicBezTo>
                  <a:pt x="1229" y="448"/>
                  <a:pt x="1229" y="448"/>
                  <a:pt x="1230" y="448"/>
                </a:cubicBezTo>
                <a:cubicBezTo>
                  <a:pt x="1263" y="448"/>
                  <a:pt x="1297" y="440"/>
                  <a:pt x="1326" y="423"/>
                </a:cubicBezTo>
                <a:cubicBezTo>
                  <a:pt x="1338" y="417"/>
                  <a:pt x="1353" y="421"/>
                  <a:pt x="1360" y="433"/>
                </a:cubicBezTo>
                <a:cubicBezTo>
                  <a:pt x="1366" y="445"/>
                  <a:pt x="1362" y="460"/>
                  <a:pt x="1350" y="467"/>
                </a:cubicBezTo>
                <a:cubicBezTo>
                  <a:pt x="1313" y="487"/>
                  <a:pt x="1270" y="498"/>
                  <a:pt x="1228" y="498"/>
                </a:cubicBezTo>
                <a:cubicBezTo>
                  <a:pt x="914" y="489"/>
                  <a:pt x="404" y="474"/>
                  <a:pt x="305" y="466"/>
                </a:cubicBezTo>
                <a:cubicBezTo>
                  <a:pt x="142" y="630"/>
                  <a:pt x="142" y="630"/>
                  <a:pt x="142" y="630"/>
                </a:cubicBezTo>
                <a:cubicBezTo>
                  <a:pt x="126" y="646"/>
                  <a:pt x="105" y="654"/>
                  <a:pt x="84" y="654"/>
                </a:cubicBezTo>
                <a:close/>
                <a:moveTo>
                  <a:pt x="301" y="417"/>
                </a:moveTo>
                <a:cubicBezTo>
                  <a:pt x="301" y="417"/>
                  <a:pt x="302" y="417"/>
                  <a:pt x="302" y="417"/>
                </a:cubicBezTo>
                <a:cubicBezTo>
                  <a:pt x="302" y="417"/>
                  <a:pt x="301" y="417"/>
                  <a:pt x="301" y="417"/>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71" tIns="34286" rIns="68571" bIns="34286"/>
          <a:lstStyle/>
          <a:p>
            <a:pPr>
              <a:defRPr/>
            </a:pPr>
            <a:endParaRPr lang="en-ID" sz="1350"/>
          </a:p>
        </p:txBody>
      </p:sp>
      <p:sp>
        <p:nvSpPr>
          <p:cNvPr id="64" name="Freeform 109">
            <a:extLst>
              <a:ext uri="{FF2B5EF4-FFF2-40B4-BE49-F238E27FC236}">
                <a16:creationId xmlns:a16="http://schemas.microsoft.com/office/drawing/2014/main" id="{415FB2D1-0CDB-4A4A-8EE2-A3B6408BFE8C}"/>
              </a:ext>
            </a:extLst>
          </p:cNvPr>
          <p:cNvSpPr>
            <a:spLocks noEditPoints="1"/>
          </p:cNvSpPr>
          <p:nvPr/>
        </p:nvSpPr>
        <p:spPr bwMode="auto">
          <a:xfrm>
            <a:off x="4782458" y="2959721"/>
            <a:ext cx="444500" cy="212725"/>
          </a:xfrm>
          <a:custGeom>
            <a:avLst/>
            <a:gdLst>
              <a:gd name="T0" fmla="*/ 84 w 1366"/>
              <a:gd name="T1" fmla="*/ 654 h 654"/>
              <a:gd name="T2" fmla="*/ 51 w 1366"/>
              <a:gd name="T3" fmla="*/ 648 h 654"/>
              <a:gd name="T4" fmla="*/ 0 w 1366"/>
              <a:gd name="T5" fmla="*/ 570 h 654"/>
              <a:gd name="T6" fmla="*/ 3 w 1366"/>
              <a:gd name="T7" fmla="*/ 25 h 654"/>
              <a:gd name="T8" fmla="*/ 28 w 1366"/>
              <a:gd name="T9" fmla="*/ 0 h 654"/>
              <a:gd name="T10" fmla="*/ 28 w 1366"/>
              <a:gd name="T11" fmla="*/ 0 h 654"/>
              <a:gd name="T12" fmla="*/ 53 w 1366"/>
              <a:gd name="T13" fmla="*/ 25 h 654"/>
              <a:gd name="T14" fmla="*/ 50 w 1366"/>
              <a:gd name="T15" fmla="*/ 571 h 654"/>
              <a:gd name="T16" fmla="*/ 70 w 1366"/>
              <a:gd name="T17" fmla="*/ 602 h 654"/>
              <a:gd name="T18" fmla="*/ 107 w 1366"/>
              <a:gd name="T19" fmla="*/ 595 h 654"/>
              <a:gd name="T20" fmla="*/ 278 w 1366"/>
              <a:gd name="T21" fmla="*/ 424 h 654"/>
              <a:gd name="T22" fmla="*/ 300 w 1366"/>
              <a:gd name="T23" fmla="*/ 417 h 654"/>
              <a:gd name="T24" fmla="*/ 1228 w 1366"/>
              <a:gd name="T25" fmla="*/ 448 h 654"/>
              <a:gd name="T26" fmla="*/ 1230 w 1366"/>
              <a:gd name="T27" fmla="*/ 448 h 654"/>
              <a:gd name="T28" fmla="*/ 1326 w 1366"/>
              <a:gd name="T29" fmla="*/ 423 h 654"/>
              <a:gd name="T30" fmla="*/ 1360 w 1366"/>
              <a:gd name="T31" fmla="*/ 433 h 654"/>
              <a:gd name="T32" fmla="*/ 1350 w 1366"/>
              <a:gd name="T33" fmla="*/ 467 h 654"/>
              <a:gd name="T34" fmla="*/ 1228 w 1366"/>
              <a:gd name="T35" fmla="*/ 498 h 654"/>
              <a:gd name="T36" fmla="*/ 305 w 1366"/>
              <a:gd name="T37" fmla="*/ 466 h 654"/>
              <a:gd name="T38" fmla="*/ 142 w 1366"/>
              <a:gd name="T39" fmla="*/ 630 h 654"/>
              <a:gd name="T40" fmla="*/ 84 w 1366"/>
              <a:gd name="T41" fmla="*/ 654 h 654"/>
              <a:gd name="T42" fmla="*/ 301 w 1366"/>
              <a:gd name="T43" fmla="*/ 417 h 654"/>
              <a:gd name="T44" fmla="*/ 302 w 1366"/>
              <a:gd name="T45" fmla="*/ 417 h 654"/>
              <a:gd name="T46" fmla="*/ 301 w 1366"/>
              <a:gd name="T47" fmla="*/ 417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66" h="654">
                <a:moveTo>
                  <a:pt x="84" y="654"/>
                </a:moveTo>
                <a:cubicBezTo>
                  <a:pt x="73" y="654"/>
                  <a:pt x="62" y="652"/>
                  <a:pt x="51" y="648"/>
                </a:cubicBezTo>
                <a:cubicBezTo>
                  <a:pt x="19" y="634"/>
                  <a:pt x="0" y="605"/>
                  <a:pt x="0" y="570"/>
                </a:cubicBezTo>
                <a:cubicBezTo>
                  <a:pt x="3" y="25"/>
                  <a:pt x="3" y="25"/>
                  <a:pt x="3" y="25"/>
                </a:cubicBezTo>
                <a:cubicBezTo>
                  <a:pt x="3" y="11"/>
                  <a:pt x="14" y="0"/>
                  <a:pt x="28" y="0"/>
                </a:cubicBezTo>
                <a:cubicBezTo>
                  <a:pt x="28" y="0"/>
                  <a:pt x="28" y="0"/>
                  <a:pt x="28" y="0"/>
                </a:cubicBezTo>
                <a:cubicBezTo>
                  <a:pt x="42" y="0"/>
                  <a:pt x="53" y="11"/>
                  <a:pt x="53" y="25"/>
                </a:cubicBezTo>
                <a:cubicBezTo>
                  <a:pt x="50" y="571"/>
                  <a:pt x="50" y="571"/>
                  <a:pt x="50" y="571"/>
                </a:cubicBezTo>
                <a:cubicBezTo>
                  <a:pt x="49" y="592"/>
                  <a:pt x="65" y="600"/>
                  <a:pt x="70" y="602"/>
                </a:cubicBezTo>
                <a:cubicBezTo>
                  <a:pt x="75" y="604"/>
                  <a:pt x="92" y="609"/>
                  <a:pt x="107" y="595"/>
                </a:cubicBezTo>
                <a:cubicBezTo>
                  <a:pt x="278" y="424"/>
                  <a:pt x="278" y="424"/>
                  <a:pt x="278" y="424"/>
                </a:cubicBezTo>
                <a:cubicBezTo>
                  <a:pt x="284" y="418"/>
                  <a:pt x="292" y="415"/>
                  <a:pt x="300" y="417"/>
                </a:cubicBezTo>
                <a:cubicBezTo>
                  <a:pt x="334" y="421"/>
                  <a:pt x="873" y="438"/>
                  <a:pt x="1228" y="448"/>
                </a:cubicBezTo>
                <a:cubicBezTo>
                  <a:pt x="1229" y="448"/>
                  <a:pt x="1229" y="448"/>
                  <a:pt x="1230" y="448"/>
                </a:cubicBezTo>
                <a:cubicBezTo>
                  <a:pt x="1263" y="448"/>
                  <a:pt x="1297" y="440"/>
                  <a:pt x="1326" y="423"/>
                </a:cubicBezTo>
                <a:cubicBezTo>
                  <a:pt x="1338" y="417"/>
                  <a:pt x="1353" y="421"/>
                  <a:pt x="1360" y="433"/>
                </a:cubicBezTo>
                <a:cubicBezTo>
                  <a:pt x="1366" y="445"/>
                  <a:pt x="1362" y="460"/>
                  <a:pt x="1350" y="467"/>
                </a:cubicBezTo>
                <a:cubicBezTo>
                  <a:pt x="1313" y="487"/>
                  <a:pt x="1270" y="498"/>
                  <a:pt x="1228" y="498"/>
                </a:cubicBezTo>
                <a:cubicBezTo>
                  <a:pt x="914" y="489"/>
                  <a:pt x="404" y="474"/>
                  <a:pt x="305" y="466"/>
                </a:cubicBezTo>
                <a:cubicBezTo>
                  <a:pt x="142" y="630"/>
                  <a:pt x="142" y="630"/>
                  <a:pt x="142" y="630"/>
                </a:cubicBezTo>
                <a:cubicBezTo>
                  <a:pt x="126" y="646"/>
                  <a:pt x="105" y="654"/>
                  <a:pt x="84" y="654"/>
                </a:cubicBezTo>
                <a:close/>
                <a:moveTo>
                  <a:pt x="301" y="417"/>
                </a:moveTo>
                <a:cubicBezTo>
                  <a:pt x="301" y="417"/>
                  <a:pt x="302" y="417"/>
                  <a:pt x="302" y="417"/>
                </a:cubicBezTo>
                <a:cubicBezTo>
                  <a:pt x="302" y="417"/>
                  <a:pt x="301" y="417"/>
                  <a:pt x="301" y="417"/>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71" tIns="34286" rIns="68571" bIns="34286"/>
          <a:lstStyle/>
          <a:p>
            <a:pPr>
              <a:defRPr/>
            </a:pPr>
            <a:endParaRPr lang="en-ID" sz="1350"/>
          </a:p>
        </p:txBody>
      </p:sp>
      <p:sp>
        <p:nvSpPr>
          <p:cNvPr id="67" name="Freeform 109">
            <a:extLst>
              <a:ext uri="{FF2B5EF4-FFF2-40B4-BE49-F238E27FC236}">
                <a16:creationId xmlns:a16="http://schemas.microsoft.com/office/drawing/2014/main" id="{415FB2D1-0CDB-4A4A-8EE2-A3B6408BFE8C}"/>
              </a:ext>
            </a:extLst>
          </p:cNvPr>
          <p:cNvSpPr>
            <a:spLocks noEditPoints="1"/>
          </p:cNvSpPr>
          <p:nvPr/>
        </p:nvSpPr>
        <p:spPr bwMode="auto">
          <a:xfrm>
            <a:off x="4825341" y="4242148"/>
            <a:ext cx="444500" cy="212725"/>
          </a:xfrm>
          <a:custGeom>
            <a:avLst/>
            <a:gdLst>
              <a:gd name="T0" fmla="*/ 84 w 1366"/>
              <a:gd name="T1" fmla="*/ 654 h 654"/>
              <a:gd name="T2" fmla="*/ 51 w 1366"/>
              <a:gd name="T3" fmla="*/ 648 h 654"/>
              <a:gd name="T4" fmla="*/ 0 w 1366"/>
              <a:gd name="T5" fmla="*/ 570 h 654"/>
              <a:gd name="T6" fmla="*/ 3 w 1366"/>
              <a:gd name="T7" fmla="*/ 25 h 654"/>
              <a:gd name="T8" fmla="*/ 28 w 1366"/>
              <a:gd name="T9" fmla="*/ 0 h 654"/>
              <a:gd name="T10" fmla="*/ 28 w 1366"/>
              <a:gd name="T11" fmla="*/ 0 h 654"/>
              <a:gd name="T12" fmla="*/ 53 w 1366"/>
              <a:gd name="T13" fmla="*/ 25 h 654"/>
              <a:gd name="T14" fmla="*/ 50 w 1366"/>
              <a:gd name="T15" fmla="*/ 571 h 654"/>
              <a:gd name="T16" fmla="*/ 70 w 1366"/>
              <a:gd name="T17" fmla="*/ 602 h 654"/>
              <a:gd name="T18" fmla="*/ 107 w 1366"/>
              <a:gd name="T19" fmla="*/ 595 h 654"/>
              <a:gd name="T20" fmla="*/ 278 w 1366"/>
              <a:gd name="T21" fmla="*/ 424 h 654"/>
              <a:gd name="T22" fmla="*/ 300 w 1366"/>
              <a:gd name="T23" fmla="*/ 417 h 654"/>
              <a:gd name="T24" fmla="*/ 1228 w 1366"/>
              <a:gd name="T25" fmla="*/ 448 h 654"/>
              <a:gd name="T26" fmla="*/ 1230 w 1366"/>
              <a:gd name="T27" fmla="*/ 448 h 654"/>
              <a:gd name="T28" fmla="*/ 1326 w 1366"/>
              <a:gd name="T29" fmla="*/ 423 h 654"/>
              <a:gd name="T30" fmla="*/ 1360 w 1366"/>
              <a:gd name="T31" fmla="*/ 433 h 654"/>
              <a:gd name="T32" fmla="*/ 1350 w 1366"/>
              <a:gd name="T33" fmla="*/ 467 h 654"/>
              <a:gd name="T34" fmla="*/ 1228 w 1366"/>
              <a:gd name="T35" fmla="*/ 498 h 654"/>
              <a:gd name="T36" fmla="*/ 305 w 1366"/>
              <a:gd name="T37" fmla="*/ 466 h 654"/>
              <a:gd name="T38" fmla="*/ 142 w 1366"/>
              <a:gd name="T39" fmla="*/ 630 h 654"/>
              <a:gd name="T40" fmla="*/ 84 w 1366"/>
              <a:gd name="T41" fmla="*/ 654 h 654"/>
              <a:gd name="T42" fmla="*/ 301 w 1366"/>
              <a:gd name="T43" fmla="*/ 417 h 654"/>
              <a:gd name="T44" fmla="*/ 302 w 1366"/>
              <a:gd name="T45" fmla="*/ 417 h 654"/>
              <a:gd name="T46" fmla="*/ 301 w 1366"/>
              <a:gd name="T47" fmla="*/ 417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66" h="654">
                <a:moveTo>
                  <a:pt x="84" y="654"/>
                </a:moveTo>
                <a:cubicBezTo>
                  <a:pt x="73" y="654"/>
                  <a:pt x="62" y="652"/>
                  <a:pt x="51" y="648"/>
                </a:cubicBezTo>
                <a:cubicBezTo>
                  <a:pt x="19" y="634"/>
                  <a:pt x="0" y="605"/>
                  <a:pt x="0" y="570"/>
                </a:cubicBezTo>
                <a:cubicBezTo>
                  <a:pt x="3" y="25"/>
                  <a:pt x="3" y="25"/>
                  <a:pt x="3" y="25"/>
                </a:cubicBezTo>
                <a:cubicBezTo>
                  <a:pt x="3" y="11"/>
                  <a:pt x="14" y="0"/>
                  <a:pt x="28" y="0"/>
                </a:cubicBezTo>
                <a:cubicBezTo>
                  <a:pt x="28" y="0"/>
                  <a:pt x="28" y="0"/>
                  <a:pt x="28" y="0"/>
                </a:cubicBezTo>
                <a:cubicBezTo>
                  <a:pt x="42" y="0"/>
                  <a:pt x="53" y="11"/>
                  <a:pt x="53" y="25"/>
                </a:cubicBezTo>
                <a:cubicBezTo>
                  <a:pt x="50" y="571"/>
                  <a:pt x="50" y="571"/>
                  <a:pt x="50" y="571"/>
                </a:cubicBezTo>
                <a:cubicBezTo>
                  <a:pt x="49" y="592"/>
                  <a:pt x="65" y="600"/>
                  <a:pt x="70" y="602"/>
                </a:cubicBezTo>
                <a:cubicBezTo>
                  <a:pt x="75" y="604"/>
                  <a:pt x="92" y="609"/>
                  <a:pt x="107" y="595"/>
                </a:cubicBezTo>
                <a:cubicBezTo>
                  <a:pt x="278" y="424"/>
                  <a:pt x="278" y="424"/>
                  <a:pt x="278" y="424"/>
                </a:cubicBezTo>
                <a:cubicBezTo>
                  <a:pt x="284" y="418"/>
                  <a:pt x="292" y="415"/>
                  <a:pt x="300" y="417"/>
                </a:cubicBezTo>
                <a:cubicBezTo>
                  <a:pt x="334" y="421"/>
                  <a:pt x="873" y="438"/>
                  <a:pt x="1228" y="448"/>
                </a:cubicBezTo>
                <a:cubicBezTo>
                  <a:pt x="1229" y="448"/>
                  <a:pt x="1229" y="448"/>
                  <a:pt x="1230" y="448"/>
                </a:cubicBezTo>
                <a:cubicBezTo>
                  <a:pt x="1263" y="448"/>
                  <a:pt x="1297" y="440"/>
                  <a:pt x="1326" y="423"/>
                </a:cubicBezTo>
                <a:cubicBezTo>
                  <a:pt x="1338" y="417"/>
                  <a:pt x="1353" y="421"/>
                  <a:pt x="1360" y="433"/>
                </a:cubicBezTo>
                <a:cubicBezTo>
                  <a:pt x="1366" y="445"/>
                  <a:pt x="1362" y="460"/>
                  <a:pt x="1350" y="467"/>
                </a:cubicBezTo>
                <a:cubicBezTo>
                  <a:pt x="1313" y="487"/>
                  <a:pt x="1270" y="498"/>
                  <a:pt x="1228" y="498"/>
                </a:cubicBezTo>
                <a:cubicBezTo>
                  <a:pt x="914" y="489"/>
                  <a:pt x="404" y="474"/>
                  <a:pt x="305" y="466"/>
                </a:cubicBezTo>
                <a:cubicBezTo>
                  <a:pt x="142" y="630"/>
                  <a:pt x="142" y="630"/>
                  <a:pt x="142" y="630"/>
                </a:cubicBezTo>
                <a:cubicBezTo>
                  <a:pt x="126" y="646"/>
                  <a:pt x="105" y="654"/>
                  <a:pt x="84" y="654"/>
                </a:cubicBezTo>
                <a:close/>
                <a:moveTo>
                  <a:pt x="301" y="417"/>
                </a:moveTo>
                <a:cubicBezTo>
                  <a:pt x="301" y="417"/>
                  <a:pt x="302" y="417"/>
                  <a:pt x="302" y="417"/>
                </a:cubicBezTo>
                <a:cubicBezTo>
                  <a:pt x="302" y="417"/>
                  <a:pt x="301" y="417"/>
                  <a:pt x="301" y="417"/>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71" tIns="34286" rIns="68571" bIns="34286"/>
          <a:lstStyle/>
          <a:p>
            <a:pPr>
              <a:defRPr/>
            </a:pPr>
            <a:endParaRPr lang="en-ID" sz="1350"/>
          </a:p>
        </p:txBody>
      </p:sp>
      <p:sp>
        <p:nvSpPr>
          <p:cNvPr id="68" name="Freeform 109">
            <a:extLst>
              <a:ext uri="{FF2B5EF4-FFF2-40B4-BE49-F238E27FC236}">
                <a16:creationId xmlns:a16="http://schemas.microsoft.com/office/drawing/2014/main" id="{415FB2D1-0CDB-4A4A-8EE2-A3B6408BFE8C}"/>
              </a:ext>
            </a:extLst>
          </p:cNvPr>
          <p:cNvSpPr>
            <a:spLocks noEditPoints="1"/>
          </p:cNvSpPr>
          <p:nvPr/>
        </p:nvSpPr>
        <p:spPr bwMode="auto">
          <a:xfrm>
            <a:off x="4843628" y="5424998"/>
            <a:ext cx="444500" cy="212725"/>
          </a:xfrm>
          <a:custGeom>
            <a:avLst/>
            <a:gdLst>
              <a:gd name="T0" fmla="*/ 84 w 1366"/>
              <a:gd name="T1" fmla="*/ 654 h 654"/>
              <a:gd name="T2" fmla="*/ 51 w 1366"/>
              <a:gd name="T3" fmla="*/ 648 h 654"/>
              <a:gd name="T4" fmla="*/ 0 w 1366"/>
              <a:gd name="T5" fmla="*/ 570 h 654"/>
              <a:gd name="T6" fmla="*/ 3 w 1366"/>
              <a:gd name="T7" fmla="*/ 25 h 654"/>
              <a:gd name="T8" fmla="*/ 28 w 1366"/>
              <a:gd name="T9" fmla="*/ 0 h 654"/>
              <a:gd name="T10" fmla="*/ 28 w 1366"/>
              <a:gd name="T11" fmla="*/ 0 h 654"/>
              <a:gd name="T12" fmla="*/ 53 w 1366"/>
              <a:gd name="T13" fmla="*/ 25 h 654"/>
              <a:gd name="T14" fmla="*/ 50 w 1366"/>
              <a:gd name="T15" fmla="*/ 571 h 654"/>
              <a:gd name="T16" fmla="*/ 70 w 1366"/>
              <a:gd name="T17" fmla="*/ 602 h 654"/>
              <a:gd name="T18" fmla="*/ 107 w 1366"/>
              <a:gd name="T19" fmla="*/ 595 h 654"/>
              <a:gd name="T20" fmla="*/ 278 w 1366"/>
              <a:gd name="T21" fmla="*/ 424 h 654"/>
              <a:gd name="T22" fmla="*/ 300 w 1366"/>
              <a:gd name="T23" fmla="*/ 417 h 654"/>
              <a:gd name="T24" fmla="*/ 1228 w 1366"/>
              <a:gd name="T25" fmla="*/ 448 h 654"/>
              <a:gd name="T26" fmla="*/ 1230 w 1366"/>
              <a:gd name="T27" fmla="*/ 448 h 654"/>
              <a:gd name="T28" fmla="*/ 1326 w 1366"/>
              <a:gd name="T29" fmla="*/ 423 h 654"/>
              <a:gd name="T30" fmla="*/ 1360 w 1366"/>
              <a:gd name="T31" fmla="*/ 433 h 654"/>
              <a:gd name="T32" fmla="*/ 1350 w 1366"/>
              <a:gd name="T33" fmla="*/ 467 h 654"/>
              <a:gd name="T34" fmla="*/ 1228 w 1366"/>
              <a:gd name="T35" fmla="*/ 498 h 654"/>
              <a:gd name="T36" fmla="*/ 305 w 1366"/>
              <a:gd name="T37" fmla="*/ 466 h 654"/>
              <a:gd name="T38" fmla="*/ 142 w 1366"/>
              <a:gd name="T39" fmla="*/ 630 h 654"/>
              <a:gd name="T40" fmla="*/ 84 w 1366"/>
              <a:gd name="T41" fmla="*/ 654 h 654"/>
              <a:gd name="T42" fmla="*/ 301 w 1366"/>
              <a:gd name="T43" fmla="*/ 417 h 654"/>
              <a:gd name="T44" fmla="*/ 302 w 1366"/>
              <a:gd name="T45" fmla="*/ 417 h 654"/>
              <a:gd name="T46" fmla="*/ 301 w 1366"/>
              <a:gd name="T47" fmla="*/ 417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66" h="654">
                <a:moveTo>
                  <a:pt x="84" y="654"/>
                </a:moveTo>
                <a:cubicBezTo>
                  <a:pt x="73" y="654"/>
                  <a:pt x="62" y="652"/>
                  <a:pt x="51" y="648"/>
                </a:cubicBezTo>
                <a:cubicBezTo>
                  <a:pt x="19" y="634"/>
                  <a:pt x="0" y="605"/>
                  <a:pt x="0" y="570"/>
                </a:cubicBezTo>
                <a:cubicBezTo>
                  <a:pt x="3" y="25"/>
                  <a:pt x="3" y="25"/>
                  <a:pt x="3" y="25"/>
                </a:cubicBezTo>
                <a:cubicBezTo>
                  <a:pt x="3" y="11"/>
                  <a:pt x="14" y="0"/>
                  <a:pt x="28" y="0"/>
                </a:cubicBezTo>
                <a:cubicBezTo>
                  <a:pt x="28" y="0"/>
                  <a:pt x="28" y="0"/>
                  <a:pt x="28" y="0"/>
                </a:cubicBezTo>
                <a:cubicBezTo>
                  <a:pt x="42" y="0"/>
                  <a:pt x="53" y="11"/>
                  <a:pt x="53" y="25"/>
                </a:cubicBezTo>
                <a:cubicBezTo>
                  <a:pt x="50" y="571"/>
                  <a:pt x="50" y="571"/>
                  <a:pt x="50" y="571"/>
                </a:cubicBezTo>
                <a:cubicBezTo>
                  <a:pt x="49" y="592"/>
                  <a:pt x="65" y="600"/>
                  <a:pt x="70" y="602"/>
                </a:cubicBezTo>
                <a:cubicBezTo>
                  <a:pt x="75" y="604"/>
                  <a:pt x="92" y="609"/>
                  <a:pt x="107" y="595"/>
                </a:cubicBezTo>
                <a:cubicBezTo>
                  <a:pt x="278" y="424"/>
                  <a:pt x="278" y="424"/>
                  <a:pt x="278" y="424"/>
                </a:cubicBezTo>
                <a:cubicBezTo>
                  <a:pt x="284" y="418"/>
                  <a:pt x="292" y="415"/>
                  <a:pt x="300" y="417"/>
                </a:cubicBezTo>
                <a:cubicBezTo>
                  <a:pt x="334" y="421"/>
                  <a:pt x="873" y="438"/>
                  <a:pt x="1228" y="448"/>
                </a:cubicBezTo>
                <a:cubicBezTo>
                  <a:pt x="1229" y="448"/>
                  <a:pt x="1229" y="448"/>
                  <a:pt x="1230" y="448"/>
                </a:cubicBezTo>
                <a:cubicBezTo>
                  <a:pt x="1263" y="448"/>
                  <a:pt x="1297" y="440"/>
                  <a:pt x="1326" y="423"/>
                </a:cubicBezTo>
                <a:cubicBezTo>
                  <a:pt x="1338" y="417"/>
                  <a:pt x="1353" y="421"/>
                  <a:pt x="1360" y="433"/>
                </a:cubicBezTo>
                <a:cubicBezTo>
                  <a:pt x="1366" y="445"/>
                  <a:pt x="1362" y="460"/>
                  <a:pt x="1350" y="467"/>
                </a:cubicBezTo>
                <a:cubicBezTo>
                  <a:pt x="1313" y="487"/>
                  <a:pt x="1270" y="498"/>
                  <a:pt x="1228" y="498"/>
                </a:cubicBezTo>
                <a:cubicBezTo>
                  <a:pt x="914" y="489"/>
                  <a:pt x="404" y="474"/>
                  <a:pt x="305" y="466"/>
                </a:cubicBezTo>
                <a:cubicBezTo>
                  <a:pt x="142" y="630"/>
                  <a:pt x="142" y="630"/>
                  <a:pt x="142" y="630"/>
                </a:cubicBezTo>
                <a:cubicBezTo>
                  <a:pt x="126" y="646"/>
                  <a:pt x="105" y="654"/>
                  <a:pt x="84" y="654"/>
                </a:cubicBezTo>
                <a:close/>
                <a:moveTo>
                  <a:pt x="301" y="417"/>
                </a:moveTo>
                <a:cubicBezTo>
                  <a:pt x="301" y="417"/>
                  <a:pt x="302" y="417"/>
                  <a:pt x="302" y="417"/>
                </a:cubicBezTo>
                <a:cubicBezTo>
                  <a:pt x="302" y="417"/>
                  <a:pt x="301" y="417"/>
                  <a:pt x="301" y="417"/>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71" tIns="34286" rIns="68571" bIns="34286"/>
          <a:lstStyle/>
          <a:p>
            <a:pPr>
              <a:defRPr/>
            </a:pPr>
            <a:endParaRPr lang="en-ID" sz="1350"/>
          </a:p>
        </p:txBody>
      </p:sp>
      <p:sp>
        <p:nvSpPr>
          <p:cNvPr id="69" name="TextBox 9"/>
          <p:cNvSpPr txBox="1">
            <a:spLocks noChangeArrowheads="1"/>
          </p:cNvSpPr>
          <p:nvPr/>
        </p:nvSpPr>
        <p:spPr bwMode="auto">
          <a:xfrm>
            <a:off x="4957118" y="2778008"/>
            <a:ext cx="133030" cy="27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Roboto" pitchFamily="2" charset="0"/>
              </a:defRPr>
            </a:lvl1pPr>
            <a:lvl2pPr marL="742950" indent="-285750">
              <a:defRPr>
                <a:solidFill>
                  <a:schemeClr val="tx1"/>
                </a:solidFill>
                <a:latin typeface="Roboto" pitchFamily="2" charset="0"/>
              </a:defRPr>
            </a:lvl2pPr>
            <a:lvl3pPr marL="1143000" indent="-228600">
              <a:defRPr>
                <a:solidFill>
                  <a:schemeClr val="tx1"/>
                </a:solidFill>
                <a:latin typeface="Roboto" pitchFamily="2" charset="0"/>
              </a:defRPr>
            </a:lvl3pPr>
            <a:lvl4pPr marL="1600200" indent="-228600">
              <a:defRPr>
                <a:solidFill>
                  <a:schemeClr val="tx1"/>
                </a:solidFill>
                <a:latin typeface="Roboto" pitchFamily="2" charset="0"/>
              </a:defRPr>
            </a:lvl4pPr>
            <a:lvl5pPr marL="2057400" indent="-228600">
              <a:defRPr>
                <a:solidFill>
                  <a:schemeClr val="tx1"/>
                </a:solidFill>
                <a:latin typeface="Roboto" pitchFamily="2" charset="0"/>
              </a:defRPr>
            </a:lvl5pPr>
            <a:lvl6pPr marL="2514600" indent="-228600" defTabSz="457200" eaLnBrk="0" fontAlgn="base" hangingPunct="0">
              <a:spcBef>
                <a:spcPct val="0"/>
              </a:spcBef>
              <a:spcAft>
                <a:spcPct val="0"/>
              </a:spcAft>
              <a:defRPr>
                <a:solidFill>
                  <a:schemeClr val="tx1"/>
                </a:solidFill>
                <a:latin typeface="Roboto" pitchFamily="2" charset="0"/>
              </a:defRPr>
            </a:lvl6pPr>
            <a:lvl7pPr marL="2971800" indent="-228600" defTabSz="457200" eaLnBrk="0" fontAlgn="base" hangingPunct="0">
              <a:spcBef>
                <a:spcPct val="0"/>
              </a:spcBef>
              <a:spcAft>
                <a:spcPct val="0"/>
              </a:spcAft>
              <a:defRPr>
                <a:solidFill>
                  <a:schemeClr val="tx1"/>
                </a:solidFill>
                <a:latin typeface="Roboto" pitchFamily="2" charset="0"/>
              </a:defRPr>
            </a:lvl7pPr>
            <a:lvl8pPr marL="3429000" indent="-228600" defTabSz="457200" eaLnBrk="0" fontAlgn="base" hangingPunct="0">
              <a:spcBef>
                <a:spcPct val="0"/>
              </a:spcBef>
              <a:spcAft>
                <a:spcPct val="0"/>
              </a:spcAft>
              <a:defRPr>
                <a:solidFill>
                  <a:schemeClr val="tx1"/>
                </a:solidFill>
                <a:latin typeface="Roboto" pitchFamily="2" charset="0"/>
              </a:defRPr>
            </a:lvl8pPr>
            <a:lvl9pPr marL="3886200" indent="-228600" defTabSz="457200" eaLnBrk="0" fontAlgn="base" hangingPunct="0">
              <a:spcBef>
                <a:spcPct val="0"/>
              </a:spcBef>
              <a:spcAft>
                <a:spcPct val="0"/>
              </a:spcAft>
              <a:defRPr>
                <a:solidFill>
                  <a:schemeClr val="tx1"/>
                </a:solidFill>
                <a:latin typeface="Roboto" pitchFamily="2" charset="0"/>
              </a:defRPr>
            </a:lvl9pPr>
          </a:lstStyle>
          <a:p>
            <a:pPr algn="ctr" eaLnBrk="1" hangingPunct="1"/>
            <a:r>
              <a:rPr lang="id-ID" altLang="en-US" b="1" dirty="0">
                <a:solidFill>
                  <a:schemeClr val="bg1"/>
                </a:solidFill>
              </a:rPr>
              <a:t>2</a:t>
            </a:r>
          </a:p>
        </p:txBody>
      </p:sp>
      <p:sp>
        <p:nvSpPr>
          <p:cNvPr id="70" name="TextBox 9"/>
          <p:cNvSpPr txBox="1">
            <a:spLocks noChangeArrowheads="1"/>
          </p:cNvSpPr>
          <p:nvPr/>
        </p:nvSpPr>
        <p:spPr bwMode="auto">
          <a:xfrm>
            <a:off x="5052820" y="1382382"/>
            <a:ext cx="133030" cy="27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Roboto" pitchFamily="2" charset="0"/>
              </a:defRPr>
            </a:lvl1pPr>
            <a:lvl2pPr marL="742950" indent="-285750">
              <a:defRPr>
                <a:solidFill>
                  <a:schemeClr val="tx1"/>
                </a:solidFill>
                <a:latin typeface="Roboto" pitchFamily="2" charset="0"/>
              </a:defRPr>
            </a:lvl2pPr>
            <a:lvl3pPr marL="1143000" indent="-228600">
              <a:defRPr>
                <a:solidFill>
                  <a:schemeClr val="tx1"/>
                </a:solidFill>
                <a:latin typeface="Roboto" pitchFamily="2" charset="0"/>
              </a:defRPr>
            </a:lvl3pPr>
            <a:lvl4pPr marL="1600200" indent="-228600">
              <a:defRPr>
                <a:solidFill>
                  <a:schemeClr val="tx1"/>
                </a:solidFill>
                <a:latin typeface="Roboto" pitchFamily="2" charset="0"/>
              </a:defRPr>
            </a:lvl4pPr>
            <a:lvl5pPr marL="2057400" indent="-228600">
              <a:defRPr>
                <a:solidFill>
                  <a:schemeClr val="tx1"/>
                </a:solidFill>
                <a:latin typeface="Roboto" pitchFamily="2" charset="0"/>
              </a:defRPr>
            </a:lvl5pPr>
            <a:lvl6pPr marL="2514600" indent="-228600" defTabSz="457200" eaLnBrk="0" fontAlgn="base" hangingPunct="0">
              <a:spcBef>
                <a:spcPct val="0"/>
              </a:spcBef>
              <a:spcAft>
                <a:spcPct val="0"/>
              </a:spcAft>
              <a:defRPr>
                <a:solidFill>
                  <a:schemeClr val="tx1"/>
                </a:solidFill>
                <a:latin typeface="Roboto" pitchFamily="2" charset="0"/>
              </a:defRPr>
            </a:lvl6pPr>
            <a:lvl7pPr marL="2971800" indent="-228600" defTabSz="457200" eaLnBrk="0" fontAlgn="base" hangingPunct="0">
              <a:spcBef>
                <a:spcPct val="0"/>
              </a:spcBef>
              <a:spcAft>
                <a:spcPct val="0"/>
              </a:spcAft>
              <a:defRPr>
                <a:solidFill>
                  <a:schemeClr val="tx1"/>
                </a:solidFill>
                <a:latin typeface="Roboto" pitchFamily="2" charset="0"/>
              </a:defRPr>
            </a:lvl7pPr>
            <a:lvl8pPr marL="3429000" indent="-228600" defTabSz="457200" eaLnBrk="0" fontAlgn="base" hangingPunct="0">
              <a:spcBef>
                <a:spcPct val="0"/>
              </a:spcBef>
              <a:spcAft>
                <a:spcPct val="0"/>
              </a:spcAft>
              <a:defRPr>
                <a:solidFill>
                  <a:schemeClr val="tx1"/>
                </a:solidFill>
                <a:latin typeface="Roboto" pitchFamily="2" charset="0"/>
              </a:defRPr>
            </a:lvl8pPr>
            <a:lvl9pPr marL="3886200" indent="-228600" defTabSz="457200" eaLnBrk="0" fontAlgn="base" hangingPunct="0">
              <a:spcBef>
                <a:spcPct val="0"/>
              </a:spcBef>
              <a:spcAft>
                <a:spcPct val="0"/>
              </a:spcAft>
              <a:defRPr>
                <a:solidFill>
                  <a:schemeClr val="tx1"/>
                </a:solidFill>
                <a:latin typeface="Roboto" pitchFamily="2" charset="0"/>
              </a:defRPr>
            </a:lvl9pPr>
          </a:lstStyle>
          <a:p>
            <a:pPr algn="ctr" eaLnBrk="1" hangingPunct="1"/>
            <a:r>
              <a:rPr lang="en-US" altLang="en-US" b="1" dirty="0">
                <a:solidFill>
                  <a:schemeClr val="bg1"/>
                </a:solidFill>
              </a:rPr>
              <a:t>1</a:t>
            </a:r>
            <a:endParaRPr lang="id-ID" altLang="en-US" b="1" dirty="0">
              <a:solidFill>
                <a:schemeClr val="bg1"/>
              </a:solidFill>
            </a:endParaRPr>
          </a:p>
        </p:txBody>
      </p:sp>
      <p:sp>
        <p:nvSpPr>
          <p:cNvPr id="71" name="TextBox 9"/>
          <p:cNvSpPr txBox="1">
            <a:spLocks noChangeArrowheads="1"/>
          </p:cNvSpPr>
          <p:nvPr/>
        </p:nvSpPr>
        <p:spPr bwMode="auto">
          <a:xfrm>
            <a:off x="5000001" y="4067333"/>
            <a:ext cx="133030" cy="27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Roboto" pitchFamily="2" charset="0"/>
              </a:defRPr>
            </a:lvl1pPr>
            <a:lvl2pPr marL="742950" indent="-285750">
              <a:defRPr>
                <a:solidFill>
                  <a:schemeClr val="tx1"/>
                </a:solidFill>
                <a:latin typeface="Roboto" pitchFamily="2" charset="0"/>
              </a:defRPr>
            </a:lvl2pPr>
            <a:lvl3pPr marL="1143000" indent="-228600">
              <a:defRPr>
                <a:solidFill>
                  <a:schemeClr val="tx1"/>
                </a:solidFill>
                <a:latin typeface="Roboto" pitchFamily="2" charset="0"/>
              </a:defRPr>
            </a:lvl3pPr>
            <a:lvl4pPr marL="1600200" indent="-228600">
              <a:defRPr>
                <a:solidFill>
                  <a:schemeClr val="tx1"/>
                </a:solidFill>
                <a:latin typeface="Roboto" pitchFamily="2" charset="0"/>
              </a:defRPr>
            </a:lvl4pPr>
            <a:lvl5pPr marL="2057400" indent="-228600">
              <a:defRPr>
                <a:solidFill>
                  <a:schemeClr val="tx1"/>
                </a:solidFill>
                <a:latin typeface="Roboto" pitchFamily="2" charset="0"/>
              </a:defRPr>
            </a:lvl5pPr>
            <a:lvl6pPr marL="2514600" indent="-228600" defTabSz="457200" eaLnBrk="0" fontAlgn="base" hangingPunct="0">
              <a:spcBef>
                <a:spcPct val="0"/>
              </a:spcBef>
              <a:spcAft>
                <a:spcPct val="0"/>
              </a:spcAft>
              <a:defRPr>
                <a:solidFill>
                  <a:schemeClr val="tx1"/>
                </a:solidFill>
                <a:latin typeface="Roboto" pitchFamily="2" charset="0"/>
              </a:defRPr>
            </a:lvl6pPr>
            <a:lvl7pPr marL="2971800" indent="-228600" defTabSz="457200" eaLnBrk="0" fontAlgn="base" hangingPunct="0">
              <a:spcBef>
                <a:spcPct val="0"/>
              </a:spcBef>
              <a:spcAft>
                <a:spcPct val="0"/>
              </a:spcAft>
              <a:defRPr>
                <a:solidFill>
                  <a:schemeClr val="tx1"/>
                </a:solidFill>
                <a:latin typeface="Roboto" pitchFamily="2" charset="0"/>
              </a:defRPr>
            </a:lvl7pPr>
            <a:lvl8pPr marL="3429000" indent="-228600" defTabSz="457200" eaLnBrk="0" fontAlgn="base" hangingPunct="0">
              <a:spcBef>
                <a:spcPct val="0"/>
              </a:spcBef>
              <a:spcAft>
                <a:spcPct val="0"/>
              </a:spcAft>
              <a:defRPr>
                <a:solidFill>
                  <a:schemeClr val="tx1"/>
                </a:solidFill>
                <a:latin typeface="Roboto" pitchFamily="2" charset="0"/>
              </a:defRPr>
            </a:lvl8pPr>
            <a:lvl9pPr marL="3886200" indent="-228600" defTabSz="457200" eaLnBrk="0" fontAlgn="base" hangingPunct="0">
              <a:spcBef>
                <a:spcPct val="0"/>
              </a:spcBef>
              <a:spcAft>
                <a:spcPct val="0"/>
              </a:spcAft>
              <a:defRPr>
                <a:solidFill>
                  <a:schemeClr val="tx1"/>
                </a:solidFill>
                <a:latin typeface="Roboto" pitchFamily="2" charset="0"/>
              </a:defRPr>
            </a:lvl9pPr>
          </a:lstStyle>
          <a:p>
            <a:pPr algn="ctr" eaLnBrk="1" hangingPunct="1"/>
            <a:r>
              <a:rPr lang="en-US" altLang="en-US" b="1" dirty="0">
                <a:solidFill>
                  <a:schemeClr val="bg1"/>
                </a:solidFill>
              </a:rPr>
              <a:t>3</a:t>
            </a:r>
            <a:endParaRPr lang="id-ID" altLang="en-US" b="1" dirty="0">
              <a:solidFill>
                <a:schemeClr val="bg1"/>
              </a:solidFill>
            </a:endParaRPr>
          </a:p>
        </p:txBody>
      </p:sp>
      <p:sp>
        <p:nvSpPr>
          <p:cNvPr id="72" name="TextBox 9"/>
          <p:cNvSpPr txBox="1">
            <a:spLocks noChangeArrowheads="1"/>
          </p:cNvSpPr>
          <p:nvPr/>
        </p:nvSpPr>
        <p:spPr bwMode="auto">
          <a:xfrm>
            <a:off x="5031962" y="5247561"/>
            <a:ext cx="133030" cy="27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Roboto" pitchFamily="2" charset="0"/>
              </a:defRPr>
            </a:lvl1pPr>
            <a:lvl2pPr marL="742950" indent="-285750">
              <a:defRPr>
                <a:solidFill>
                  <a:schemeClr val="tx1"/>
                </a:solidFill>
                <a:latin typeface="Roboto" pitchFamily="2" charset="0"/>
              </a:defRPr>
            </a:lvl2pPr>
            <a:lvl3pPr marL="1143000" indent="-228600">
              <a:defRPr>
                <a:solidFill>
                  <a:schemeClr val="tx1"/>
                </a:solidFill>
                <a:latin typeface="Roboto" pitchFamily="2" charset="0"/>
              </a:defRPr>
            </a:lvl3pPr>
            <a:lvl4pPr marL="1600200" indent="-228600">
              <a:defRPr>
                <a:solidFill>
                  <a:schemeClr val="tx1"/>
                </a:solidFill>
                <a:latin typeface="Roboto" pitchFamily="2" charset="0"/>
              </a:defRPr>
            </a:lvl4pPr>
            <a:lvl5pPr marL="2057400" indent="-228600">
              <a:defRPr>
                <a:solidFill>
                  <a:schemeClr val="tx1"/>
                </a:solidFill>
                <a:latin typeface="Roboto" pitchFamily="2" charset="0"/>
              </a:defRPr>
            </a:lvl5pPr>
            <a:lvl6pPr marL="2514600" indent="-228600" defTabSz="457200" eaLnBrk="0" fontAlgn="base" hangingPunct="0">
              <a:spcBef>
                <a:spcPct val="0"/>
              </a:spcBef>
              <a:spcAft>
                <a:spcPct val="0"/>
              </a:spcAft>
              <a:defRPr>
                <a:solidFill>
                  <a:schemeClr val="tx1"/>
                </a:solidFill>
                <a:latin typeface="Roboto" pitchFamily="2" charset="0"/>
              </a:defRPr>
            </a:lvl6pPr>
            <a:lvl7pPr marL="2971800" indent="-228600" defTabSz="457200" eaLnBrk="0" fontAlgn="base" hangingPunct="0">
              <a:spcBef>
                <a:spcPct val="0"/>
              </a:spcBef>
              <a:spcAft>
                <a:spcPct val="0"/>
              </a:spcAft>
              <a:defRPr>
                <a:solidFill>
                  <a:schemeClr val="tx1"/>
                </a:solidFill>
                <a:latin typeface="Roboto" pitchFamily="2" charset="0"/>
              </a:defRPr>
            </a:lvl7pPr>
            <a:lvl8pPr marL="3429000" indent="-228600" defTabSz="457200" eaLnBrk="0" fontAlgn="base" hangingPunct="0">
              <a:spcBef>
                <a:spcPct val="0"/>
              </a:spcBef>
              <a:spcAft>
                <a:spcPct val="0"/>
              </a:spcAft>
              <a:defRPr>
                <a:solidFill>
                  <a:schemeClr val="tx1"/>
                </a:solidFill>
                <a:latin typeface="Roboto" pitchFamily="2" charset="0"/>
              </a:defRPr>
            </a:lvl8pPr>
            <a:lvl9pPr marL="3886200" indent="-228600" defTabSz="457200" eaLnBrk="0" fontAlgn="base" hangingPunct="0">
              <a:spcBef>
                <a:spcPct val="0"/>
              </a:spcBef>
              <a:spcAft>
                <a:spcPct val="0"/>
              </a:spcAft>
              <a:defRPr>
                <a:solidFill>
                  <a:schemeClr val="tx1"/>
                </a:solidFill>
                <a:latin typeface="Roboto" pitchFamily="2" charset="0"/>
              </a:defRPr>
            </a:lvl9pPr>
          </a:lstStyle>
          <a:p>
            <a:pPr algn="ctr" eaLnBrk="1" hangingPunct="1"/>
            <a:r>
              <a:rPr lang="en-US" altLang="en-US" b="1" dirty="0">
                <a:solidFill>
                  <a:schemeClr val="bg1"/>
                </a:solidFill>
              </a:rPr>
              <a:t>4</a:t>
            </a:r>
            <a:endParaRPr lang="id-ID" altLang="en-US" b="1" dirty="0">
              <a:solidFill>
                <a:schemeClr val="bg1"/>
              </a:solidFill>
            </a:endParaRPr>
          </a:p>
        </p:txBody>
      </p:sp>
    </p:spTree>
    <p:extLst>
      <p:ext uri="{BB962C8B-B14F-4D97-AF65-F5344CB8AC3E}">
        <p14:creationId xmlns:p14="http://schemas.microsoft.com/office/powerpoint/2010/main" val="3429172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fade">
                                      <p:cBhvr>
                                        <p:cTn id="19" dur="500"/>
                                        <p:tgtEl>
                                          <p:spTgt spid="7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500"/>
                                        <p:tgtEl>
                                          <p:spTgt spid="5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fade">
                                      <p:cBhvr>
                                        <p:cTn id="33" dur="500"/>
                                        <p:tgtEl>
                                          <p:spTgt spid="6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fade">
                                      <p:cBhvr>
                                        <p:cTn id="36" dur="500"/>
                                        <p:tgtEl>
                                          <p:spTgt spid="6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fade">
                                      <p:cBhvr>
                                        <p:cTn id="41" dur="500"/>
                                        <p:tgtEl>
                                          <p:spTgt spid="6">
                                            <p:txEl>
                                              <p:pRg st="0" end="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fade">
                                      <p:cBhvr>
                                        <p:cTn id="44" dur="500"/>
                                        <p:tgtEl>
                                          <p:spTgt spid="5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500"/>
                                        <p:tgtEl>
                                          <p:spTgt spid="6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fade">
                                      <p:cBhvr>
                                        <p:cTn id="50" dur="500"/>
                                        <p:tgtEl>
                                          <p:spTgt spid="6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fade">
                                      <p:cBhvr>
                                        <p:cTn id="53" dur="500"/>
                                        <p:tgtEl>
                                          <p:spTgt spid="7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7">
                                            <p:txEl>
                                              <p:pRg st="0" end="0"/>
                                            </p:txEl>
                                          </p:spTgt>
                                        </p:tgtEl>
                                        <p:attrNameLst>
                                          <p:attrName>style.visibility</p:attrName>
                                        </p:attrNameLst>
                                      </p:cBhvr>
                                      <p:to>
                                        <p:strVal val="visible"/>
                                      </p:to>
                                    </p:set>
                                    <p:animEffect transition="in" filter="fade">
                                      <p:cBhvr>
                                        <p:cTn id="58" dur="500"/>
                                        <p:tgtEl>
                                          <p:spTgt spid="7">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fade">
                                      <p:cBhvr>
                                        <p:cTn id="61" dur="500"/>
                                        <p:tgtEl>
                                          <p:spTgt spid="5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500"/>
                                        <p:tgtEl>
                                          <p:spTgt spid="6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8"/>
                                        </p:tgtEl>
                                        <p:attrNameLst>
                                          <p:attrName>style.visibility</p:attrName>
                                        </p:attrNameLst>
                                      </p:cBhvr>
                                      <p:to>
                                        <p:strVal val="visible"/>
                                      </p:to>
                                    </p:set>
                                    <p:animEffect transition="in" filter="fade">
                                      <p:cBhvr>
                                        <p:cTn id="67" dur="500"/>
                                        <p:tgtEl>
                                          <p:spTgt spid="6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72"/>
                                        </p:tgtEl>
                                        <p:attrNameLst>
                                          <p:attrName>style.visibility</p:attrName>
                                        </p:attrNameLst>
                                      </p:cBhvr>
                                      <p:to>
                                        <p:strVal val="visible"/>
                                      </p:to>
                                    </p:set>
                                    <p:animEffect transition="in" filter="fade">
                                      <p:cBhvr>
                                        <p:cTn id="7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P spid="56" grpId="0" animBg="1"/>
      <p:bldP spid="58" grpId="0" animBg="1"/>
      <p:bldP spid="59" grpId="0" animBg="1"/>
      <p:bldP spid="60" grpId="0" animBg="1"/>
      <p:bldP spid="62" grpId="0" animBg="1"/>
      <p:bldP spid="63" grpId="0" animBg="1"/>
      <p:bldP spid="64" grpId="0" animBg="1"/>
      <p:bldP spid="67" grpId="0" animBg="1"/>
      <p:bldP spid="68" grpId="0" animBg="1"/>
      <p:bldP spid="69" grpId="0"/>
      <p:bldP spid="70" grpId="0"/>
      <p:bldP spid="71" grpId="0"/>
      <p:bldP spid="7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104935" y="559211"/>
            <a:ext cx="10501192" cy="5350943"/>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002060"/>
                </a:solidFill>
                <a:latin typeface="Footlight MT Light" panose="0204060206030A020304" pitchFamily="18" charset="0"/>
                <a:cs typeface="Arial" panose="020B0604020202020204" pitchFamily="34" charset="0"/>
                <a:sym typeface="Georgia"/>
              </a:rPr>
              <a:t>Standard 1: Scenario</a:t>
            </a:r>
          </a:p>
          <a:p>
            <a:pPr marL="0" indent="0">
              <a:lnSpc>
                <a:spcPct val="100000"/>
              </a:lnSpc>
              <a:spcBef>
                <a:spcPts val="0"/>
              </a:spcBef>
              <a:buClr>
                <a:srgbClr val="000000"/>
              </a:buClr>
              <a:buSzPts val="2000"/>
              <a:buNone/>
            </a:pPr>
            <a:endParaRPr dirty="0">
              <a:solidFill>
                <a:srgbClr val="000000"/>
              </a:solidFill>
              <a:latin typeface="Georgia"/>
              <a:ea typeface="Georgia"/>
              <a:cs typeface="Georgia"/>
              <a:sym typeface="Georgia"/>
            </a:endParaRPr>
          </a:p>
        </p:txBody>
      </p:sp>
      <p:sp>
        <p:nvSpPr>
          <p:cNvPr id="4" name="Rectangle 3"/>
          <p:cNvSpPr/>
          <p:nvPr/>
        </p:nvSpPr>
        <p:spPr>
          <a:xfrm>
            <a:off x="1104935" y="1947404"/>
            <a:ext cx="7010364" cy="4185761"/>
          </a:xfrm>
          <a:prstGeom prst="rect">
            <a:avLst/>
          </a:prstGeom>
        </p:spPr>
        <p:txBody>
          <a:bodyPr wrap="square">
            <a:spAutoFit/>
          </a:bodyPr>
          <a:lstStyle/>
          <a:p>
            <a:pPr algn="just">
              <a:buClr>
                <a:srgbClr val="000000"/>
              </a:buClr>
              <a:buSzPts val="2000"/>
            </a:pP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 certified educator disclosed an arrest for felony drug charges and misdemeanor traffic charges on his renewal application. At the time of the accident, the educator was in possession of two bags of cocaine. The educator failed to respond to the </a:t>
            </a:r>
            <a:r>
              <a:rPr lang="en-US" sz="2600" dirty="0" err="1"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GaPSC</a:t>
            </a: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requests for additional information. </a:t>
            </a:r>
            <a:endPar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buClr>
                <a:srgbClr val="000000"/>
              </a:buClr>
              <a:buSzPts val="2000"/>
            </a:pPr>
            <a:endParaRPr lang="en-US" sz="2800" dirty="0">
              <a:solidFill>
                <a:srgbClr val="000000"/>
              </a:solidFill>
              <a:latin typeface="Calibri" panose="020F0502020204030204" pitchFamily="34" charset="0"/>
              <a:ea typeface="Georgia"/>
              <a:cs typeface="Calibri" panose="020F0502020204030204" pitchFamily="34" charset="0"/>
              <a:sym typeface="Roboto"/>
            </a:endParaRPr>
          </a:p>
          <a:p>
            <a:pPr marL="457223" indent="-457223">
              <a:buClr>
                <a:srgbClr val="000000"/>
              </a:buClr>
              <a:buSzPts val="2000"/>
              <a:buFont typeface="Arial" panose="020B0604020202020204" pitchFamily="34" charset="0"/>
              <a:buChar char="•"/>
            </a:pPr>
            <a:endParaRPr lang="en-US" sz="2800" dirty="0">
              <a:solidFill>
                <a:srgbClr val="000000"/>
              </a:solidFill>
              <a:latin typeface="Calibri" panose="020F0502020204030204" pitchFamily="34" charset="0"/>
              <a:ea typeface="Georgia"/>
              <a:cs typeface="Calibri" panose="020F0502020204030204" pitchFamily="34" charset="0"/>
              <a:sym typeface="Roboto"/>
            </a:endParaRPr>
          </a:p>
          <a:p>
            <a:pPr marL="457223" indent="-457223">
              <a:buClr>
                <a:srgbClr val="000000"/>
              </a:buClr>
              <a:buSzPts val="2000"/>
              <a:buFont typeface="Arial" panose="020B0604020202020204" pitchFamily="34" charset="0"/>
              <a:buChar char="•"/>
            </a:pPr>
            <a:endParaRPr lang="en-US" sz="2800" dirty="0">
              <a:solidFill>
                <a:srgbClr val="000000"/>
              </a:solidFill>
              <a:latin typeface="Calibri" panose="020F0502020204030204" pitchFamily="34" charset="0"/>
              <a:ea typeface="Georgia"/>
              <a:cs typeface="Calibri" panose="020F0502020204030204" pitchFamily="34" charset="0"/>
              <a:sym typeface="Roboto"/>
            </a:endParaRPr>
          </a:p>
        </p:txBody>
      </p:sp>
      <p:sp>
        <p:nvSpPr>
          <p:cNvPr id="5" name="TextBox 4"/>
          <p:cNvSpPr txBox="1"/>
          <p:nvPr/>
        </p:nvSpPr>
        <p:spPr>
          <a:xfrm>
            <a:off x="1104935" y="5210386"/>
            <a:ext cx="10386134" cy="830997"/>
          </a:xfrm>
          <a:prstGeom prst="rect">
            <a:avLst/>
          </a:prstGeom>
          <a:noFill/>
          <a:ln w="12700">
            <a:solidFill>
              <a:srgbClr val="801336"/>
            </a:solidFill>
          </a:ln>
        </p:spPr>
        <p:txBody>
          <a:bodyPr wrap="square" rtlCol="0">
            <a:spAutoFit/>
          </a:bodyPr>
          <a:lstStyle/>
          <a:p>
            <a:pPr algn="just"/>
            <a:r>
              <a:rPr lang="en-US" sz="24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The educator was right to disclose his arrests. However</a:t>
            </a:r>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4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failure to respond to the </a:t>
            </a:r>
            <a:r>
              <a:rPr lang="en-US" sz="2400" i="1" dirty="0" err="1"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GaPSC’s</a:t>
            </a:r>
            <a:r>
              <a:rPr lang="en-US" sz="24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request for additional information results in a revocation. </a:t>
            </a:r>
            <a:endParaRPr lang="en-US" sz="2400" i="1"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3263" y="1519037"/>
            <a:ext cx="3048087" cy="2033074"/>
          </a:xfrm>
          <a:prstGeom prst="rect">
            <a:avLst/>
          </a:prstGeom>
        </p:spPr>
      </p:pic>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881831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104935" y="559211"/>
            <a:ext cx="10501192" cy="5350943"/>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800" b="1" dirty="0">
                <a:solidFill>
                  <a:srgbClr val="002060"/>
                </a:solidFill>
                <a:latin typeface="Footlight MT Light" panose="0204060206030A020304" pitchFamily="18" charset="0"/>
                <a:cs typeface="Arial" panose="020B0604020202020204" pitchFamily="34" charset="0"/>
                <a:sym typeface="Georgia"/>
              </a:rPr>
              <a:t>Standard 1: Takeaways</a:t>
            </a:r>
          </a:p>
          <a:p>
            <a:pPr indent="-457223">
              <a:lnSpc>
                <a:spcPct val="100000"/>
              </a:lnSpc>
              <a:spcBef>
                <a:spcPts val="0"/>
              </a:spcBef>
              <a:buClr>
                <a:srgbClr val="000000"/>
              </a:buClr>
              <a:buSzPts val="2000"/>
            </a:pPr>
            <a:endParaRPr dirty="0">
              <a:solidFill>
                <a:srgbClr val="000000"/>
              </a:solidFill>
              <a:latin typeface="Georgia"/>
              <a:ea typeface="Georgia"/>
              <a:cs typeface="Georgia"/>
              <a:sym typeface="Georgia"/>
            </a:endParaRPr>
          </a:p>
        </p:txBody>
      </p:sp>
      <p:sp>
        <p:nvSpPr>
          <p:cNvPr id="6" name="Rectangle 5"/>
          <p:cNvSpPr/>
          <p:nvPr/>
        </p:nvSpPr>
        <p:spPr>
          <a:xfrm rot="16200000">
            <a:off x="-6414973" y="5851230"/>
            <a:ext cx="13472795" cy="645623"/>
          </a:xfrm>
          <a:prstGeom prst="rect">
            <a:avLst/>
          </a:prstGeom>
          <a:solidFill>
            <a:schemeClr val="accent1"/>
          </a:solidFill>
          <a:ln w="12700" cap="flat" cmpd="sng" algn="ctr">
            <a:noFill/>
            <a:prstDash val="solid"/>
            <a:miter lim="800000"/>
          </a:ln>
          <a:effectLst/>
        </p:spPr>
        <p:txBody>
          <a:bodyPr rtlCol="0" anchor="ctr"/>
          <a:lstStyle/>
          <a:p>
            <a:pPr defTabSz="914446">
              <a:buClr>
                <a:srgbClr val="000000"/>
              </a:buClr>
              <a:defRPr/>
            </a:pPr>
            <a:endParaRPr lang="en-US" sz="1400" kern="0">
              <a:solidFill>
                <a:srgbClr val="002060"/>
              </a:solidFill>
              <a:latin typeface="Arial"/>
              <a:cs typeface="Arial"/>
              <a:sym typeface="Arial"/>
            </a:endParaRPr>
          </a:p>
        </p:txBody>
      </p:sp>
      <p:sp>
        <p:nvSpPr>
          <p:cNvPr id="4" name="Rectangle 3"/>
          <p:cNvSpPr/>
          <p:nvPr/>
        </p:nvSpPr>
        <p:spPr>
          <a:xfrm>
            <a:off x="1300404" y="2024475"/>
            <a:ext cx="9292743" cy="4401205"/>
          </a:xfrm>
          <a:prstGeom prst="rect">
            <a:avLst/>
          </a:prstGeom>
        </p:spPr>
        <p:txBody>
          <a:bodyPr wrap="square">
            <a:spAutoFit/>
          </a:bodyPr>
          <a:lstStyle/>
          <a:p>
            <a:pPr marL="457223" indent="-457223" algn="just" defTabSz="304815">
              <a:buClr>
                <a:srgbClr val="000000"/>
              </a:buClr>
              <a:buSzPct val="100000"/>
              <a:buFont typeface="Courier New" panose="02070309020205020404" pitchFamily="49" charset="0"/>
              <a:buChar char="o"/>
              <a:defRPr/>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Follow the law.</a:t>
            </a:r>
          </a:p>
          <a:p>
            <a:pPr marL="457223" indent="-457223" algn="just" defTabSz="304815">
              <a:buClr>
                <a:srgbClr val="000000"/>
              </a:buClr>
              <a:buSzPct val="100000"/>
              <a:buFont typeface="Courier New" panose="02070309020205020404" pitchFamily="49" charset="0"/>
              <a:buChar char="o"/>
              <a:defRPr/>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23" indent="-457223" algn="just" defTabSz="304815">
              <a:buClr>
                <a:srgbClr val="000000"/>
              </a:buClr>
              <a:buSzPct val="100000"/>
              <a:buFont typeface="Courier New" panose="02070309020205020404" pitchFamily="49" charset="0"/>
              <a:buChar char="o"/>
              <a:defRPr/>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Read all applications carefully and adhere to the application requirements. </a:t>
            </a:r>
          </a:p>
          <a:p>
            <a:pPr marL="457223" indent="-457223" algn="just" defTabSz="304815">
              <a:buClr>
                <a:srgbClr val="000000"/>
              </a:buClr>
              <a:buSzPct val="100000"/>
              <a:buFont typeface="Courier New" panose="02070309020205020404" pitchFamily="49" charset="0"/>
              <a:buChar char="o"/>
              <a:defRPr/>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23" indent="-457223" algn="just" defTabSz="304815">
              <a:buClr>
                <a:srgbClr val="000000"/>
              </a:buClr>
              <a:buSzPct val="100000"/>
              <a:buFont typeface="Courier New" panose="02070309020205020404" pitchFamily="49" charset="0"/>
              <a:buChar char="o"/>
              <a:defRPr/>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Anyone who holds an educator certification/license must disclose a controlled substance </a:t>
            </a:r>
            <a:r>
              <a:rPr lang="en-US" sz="28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conviction </a:t>
            </a: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within </a:t>
            </a:r>
            <a:r>
              <a:rPr lang="en-US" sz="2800" b="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10 </a:t>
            </a:r>
            <a:r>
              <a:rPr lang="en-US" sz="2800" b="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days </a:t>
            </a:r>
            <a:r>
              <a:rPr lang="en-US" sz="28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to the </a:t>
            </a:r>
            <a:r>
              <a:rPr lang="en-US" sz="2800" dirty="0" err="1"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GaPSC</a:t>
            </a:r>
            <a:r>
              <a:rPr lang="en-US" sz="28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O.C.G.A </a:t>
            </a:r>
            <a:r>
              <a:rPr lang="en-US" alt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8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16-13-111</a:t>
            </a: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endParaRPr lang="en-US" sz="28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914423" lvl="1" indent="-457223" algn="just" defTabSz="304815">
              <a:buClr>
                <a:srgbClr val="000000"/>
              </a:buClr>
              <a:buSzPct val="100000"/>
              <a:buFont typeface="Courier New" panose="02070309020205020404" pitchFamily="49" charset="0"/>
              <a:buChar char="o"/>
              <a:defRPr/>
            </a:pPr>
            <a:r>
              <a:rPr lang="en-US" sz="28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Failure </a:t>
            </a: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to do so, may result in automatic revocation of certification/license. </a:t>
            </a:r>
          </a:p>
        </p:txBody>
      </p:sp>
      <p:pic>
        <p:nvPicPr>
          <p:cNvPr id="8" name="Picture 7" descr="Three young women working at cafe">
            <a:extLst>
              <a:ext uri="{FF2B5EF4-FFF2-40B4-BE49-F238E27FC236}">
                <a16:creationId xmlns:a16="http://schemas.microsoft.com/office/drawing/2014/main" id="{892F18CC-45B8-4D93-44A1-6D43D512FA21}"/>
              </a:ext>
            </a:extLst>
          </p:cNvPr>
          <p:cNvPicPr>
            <a:picLocks noChangeAspect="1"/>
          </p:cNvPicPr>
          <p:nvPr/>
        </p:nvPicPr>
        <p:blipFill>
          <a:blip r:embed="rId3" cstate="print">
            <a:extLst>
              <a:ext uri="{28A0092B-C50C-407E-A947-70E740481C1C}">
                <a14:useLocalDpi xmlns:a14="http://schemas.microsoft.com/office/drawing/2010/main" val="0"/>
              </a:ext>
            </a:extLst>
          </a:blip>
          <a:srcRect l="16435" r="16435"/>
          <a:stretch/>
        </p:blipFill>
        <p:spPr>
          <a:xfrm>
            <a:off x="9816066" y="762753"/>
            <a:ext cx="1790061" cy="1777248"/>
          </a:xfrm>
          <a:prstGeom prst="flowChartConnector">
            <a:avLst/>
          </a:prstGeom>
          <a:ln w="28575">
            <a:solidFill>
              <a:srgbClr val="9B2D1F"/>
            </a:solidFill>
          </a:ln>
        </p:spPr>
      </p:pic>
    </p:spTree>
    <p:extLst>
      <p:ext uri="{BB962C8B-B14F-4D97-AF65-F5344CB8AC3E}">
        <p14:creationId xmlns:p14="http://schemas.microsoft.com/office/powerpoint/2010/main" val="33129180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 calcmode="lin" valueType="num">
                                      <p:cBhvr additive="base">
                                        <p:cTn id="1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 calcmode="lin" valueType="num">
                                      <p:cBhvr additive="base">
                                        <p:cTn id="24"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 calcmode="lin" valueType="num">
                                      <p:cBhvr additive="base">
                                        <p:cTn id="30"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104935" y="559211"/>
            <a:ext cx="10947951" cy="5350943"/>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800" b="1" dirty="0">
                <a:solidFill>
                  <a:srgbClr val="002060"/>
                </a:solidFill>
                <a:latin typeface="Footlight MT Light" panose="0204060206030A020304" pitchFamily="18" charset="0"/>
                <a:cs typeface="Arial" panose="020B0604020202020204" pitchFamily="34" charset="0"/>
                <a:sym typeface="Georgia"/>
              </a:rPr>
              <a:t>Standard 1: Takeaways (continued)</a:t>
            </a:r>
            <a:endParaRPr sz="4800" dirty="0">
              <a:solidFill>
                <a:srgbClr val="002060"/>
              </a:solidFill>
              <a:latin typeface="Footlight MT Light" panose="0204060206030A020304" pitchFamily="18" charset="0"/>
              <a:ea typeface="Georgia"/>
              <a:cs typeface="Georgia"/>
              <a:sym typeface="Georgia"/>
            </a:endParaRPr>
          </a:p>
        </p:txBody>
      </p:sp>
      <p:sp>
        <p:nvSpPr>
          <p:cNvPr id="2" name="Rectangle 1"/>
          <p:cNvSpPr/>
          <p:nvPr/>
        </p:nvSpPr>
        <p:spPr>
          <a:xfrm>
            <a:off x="4558873" y="3305890"/>
            <a:ext cx="3135795" cy="276999"/>
          </a:xfrm>
          <a:prstGeom prst="rect">
            <a:avLst/>
          </a:prstGeom>
        </p:spPr>
        <p:txBody>
          <a:bodyPr wrap="none">
            <a:spAutoFit/>
          </a:bodyPr>
          <a:lstStyle/>
          <a:p>
            <a:pPr defTabSz="304815">
              <a:defRPr/>
            </a:pPr>
            <a:r>
              <a:rPr lang="en-US" sz="1200" i="1" dirty="0">
                <a:solidFill>
                  <a:srgbClr val="FFFFFF"/>
                </a:solidFill>
                <a:latin typeface="Georgia"/>
                <a:ea typeface="Georgia"/>
                <a:cs typeface="Georgia"/>
                <a:sym typeface="Georgia"/>
              </a:rPr>
              <a:t>Offenses </a:t>
            </a:r>
            <a:r>
              <a:rPr lang="en-US" sz="1200" i="1" u="sng" dirty="0">
                <a:solidFill>
                  <a:srgbClr val="FFFFFF"/>
                </a:solidFill>
                <a:latin typeface="Georgia"/>
                <a:ea typeface="Georgia"/>
                <a:cs typeface="Georgia"/>
                <a:sym typeface="Georgia"/>
              </a:rPr>
              <a:t>NOT</a:t>
            </a:r>
            <a:r>
              <a:rPr lang="en-US" sz="1200" i="1" dirty="0">
                <a:solidFill>
                  <a:srgbClr val="FFFFFF"/>
                </a:solidFill>
                <a:latin typeface="Georgia"/>
                <a:ea typeface="Georgia"/>
                <a:cs typeface="Georgia"/>
                <a:sym typeface="Georgia"/>
              </a:rPr>
              <a:t> Considered Moral Turpitude</a:t>
            </a:r>
            <a:endParaRPr lang="en-US" sz="1200" dirty="0">
              <a:solidFill>
                <a:srgbClr val="FFFFFF"/>
              </a:solidFill>
              <a:latin typeface="Arial"/>
            </a:endParaRPr>
          </a:p>
        </p:txBody>
      </p:sp>
      <p:sp>
        <p:nvSpPr>
          <p:cNvPr id="4" name="Rectangle 3"/>
          <p:cNvSpPr/>
          <p:nvPr/>
        </p:nvSpPr>
        <p:spPr>
          <a:xfrm>
            <a:off x="901470" y="1819873"/>
            <a:ext cx="10876142" cy="4493538"/>
          </a:xfrm>
          <a:prstGeom prst="rect">
            <a:avLst/>
          </a:prstGeom>
        </p:spPr>
        <p:txBody>
          <a:bodyPr wrap="square">
            <a:spAutoFit/>
          </a:bodyPr>
          <a:lstStyle/>
          <a:p>
            <a:pPr marL="457223" indent="-457223" algn="just" defTabSz="304815">
              <a:buClr>
                <a:srgbClr val="000000"/>
              </a:buClr>
              <a:buSzPct val="100000"/>
              <a:buFont typeface="Courier New" panose="02070309020205020404" pitchFamily="49" charset="0"/>
              <a:buChar char="o"/>
              <a:defRPr/>
            </a:pP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No </a:t>
            </a: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matter how old an offense, attest to it when completing Personal Affirmation Questions (PAQs), applications, etc. It is critical to answer YES appropriately as to if there has been a conviction. YES answers are investigated under Standard 1: Legal Compliance. Not answering PAQs accurately also violates Standard 4.</a:t>
            </a:r>
          </a:p>
          <a:p>
            <a:pPr marL="457223" indent="-457223" algn="just" defTabSz="304815">
              <a:buClr>
                <a:srgbClr val="000000"/>
              </a:buClr>
              <a:buSzPct val="100000"/>
              <a:buFont typeface="Courier New" panose="02070309020205020404" pitchFamily="49" charset="0"/>
              <a:buChar char="o"/>
              <a:defRPr/>
            </a:pPr>
            <a:endPar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23" indent="-457223" algn="just" defTabSz="304815">
              <a:buClr>
                <a:srgbClr val="000000"/>
              </a:buClr>
              <a:buSzPct val="100000"/>
              <a:buFont typeface="Courier New" panose="02070309020205020404" pitchFamily="49" charset="0"/>
              <a:buChar char="o"/>
              <a:defRPr/>
            </a:pP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Conduct/ethics sanctions in another state must be self-reported to the GaPSC and/or disclosed on PAQs where appropriate</a:t>
            </a: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t>
            </a:r>
          </a:p>
          <a:p>
            <a:pPr marL="457223" indent="-457223" algn="just" defTabSz="304815">
              <a:buClr>
                <a:srgbClr val="000000"/>
              </a:buClr>
              <a:buSzPct val="100000"/>
              <a:buFont typeface="Courier New" panose="02070309020205020404" pitchFamily="49" charset="0"/>
              <a:buChar char="o"/>
              <a:defRPr/>
            </a:pPr>
            <a:endPar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23" indent="-457223" algn="just" defTabSz="304815">
              <a:buClr>
                <a:srgbClr val="000000"/>
              </a:buClr>
              <a:buSzPct val="100000"/>
              <a:buFont typeface="Courier New" panose="02070309020205020404" pitchFamily="49" charset="0"/>
              <a:buChar char="o"/>
              <a:defRPr/>
            </a:pP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Failure to respond to the </a:t>
            </a:r>
            <a:r>
              <a:rPr lang="en-US" sz="2600" dirty="0" err="1"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GaPSC</a:t>
            </a: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requests for more information results in a revocation.  </a:t>
            </a: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p>
        </p:txBody>
      </p:sp>
      <p:pic>
        <p:nvPicPr>
          <p:cNvPr id="9" name="Picture 8" descr="Three young women working at cafe">
            <a:extLst>
              <a:ext uri="{FF2B5EF4-FFF2-40B4-BE49-F238E27FC236}">
                <a16:creationId xmlns:a16="http://schemas.microsoft.com/office/drawing/2014/main" id="{892F18CC-45B8-4D93-44A1-6D43D512FA21}"/>
              </a:ext>
            </a:extLst>
          </p:cNvPr>
          <p:cNvPicPr>
            <a:picLocks noChangeAspect="1"/>
          </p:cNvPicPr>
          <p:nvPr/>
        </p:nvPicPr>
        <p:blipFill>
          <a:blip r:embed="rId3" cstate="print">
            <a:extLst>
              <a:ext uri="{28A0092B-C50C-407E-A947-70E740481C1C}">
                <a14:useLocalDpi xmlns:a14="http://schemas.microsoft.com/office/drawing/2010/main" val="0"/>
              </a:ext>
            </a:extLst>
          </a:blip>
          <a:srcRect l="16435" r="16435"/>
          <a:stretch/>
        </p:blipFill>
        <p:spPr>
          <a:xfrm>
            <a:off x="10603268" y="160805"/>
            <a:ext cx="1363955" cy="1354191"/>
          </a:xfrm>
          <a:prstGeom prst="flowChartConnector">
            <a:avLst/>
          </a:prstGeom>
          <a:ln w="28575">
            <a:solidFill>
              <a:srgbClr val="9B2D1F"/>
            </a:solidFill>
          </a:ln>
        </p:spPr>
      </p:pic>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510A32"/>
              </a:solidFill>
            </a:endParaRPr>
          </a:p>
        </p:txBody>
      </p:sp>
    </p:spTree>
    <p:extLst>
      <p:ext uri="{BB962C8B-B14F-4D97-AF65-F5344CB8AC3E}">
        <p14:creationId xmlns:p14="http://schemas.microsoft.com/office/powerpoint/2010/main" val="3617879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0994" y="26136"/>
            <a:ext cx="10477152" cy="6805728"/>
          </a:xfrm>
          <a:prstGeom prst="rect">
            <a:avLst/>
          </a:prstGeom>
        </p:spPr>
      </p:pic>
      <p:sp>
        <p:nvSpPr>
          <p:cNvPr id="4" name="Oval 3">
            <a:extLst>
              <a:ext uri="{FF2B5EF4-FFF2-40B4-BE49-F238E27FC236}">
                <a16:creationId xmlns:a16="http://schemas.microsoft.com/office/drawing/2014/main" id="{BBACE386-5135-45D2-9E90-D12A39ACA462}"/>
              </a:ext>
            </a:extLst>
          </p:cNvPr>
          <p:cNvSpPr/>
          <p:nvPr/>
        </p:nvSpPr>
        <p:spPr>
          <a:xfrm>
            <a:off x="2793776" y="2228880"/>
            <a:ext cx="2625192" cy="25338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id-ID" sz="1013">
              <a:solidFill>
                <a:srgbClr val="FFFFFF"/>
              </a:solidFill>
              <a:latin typeface="Roboto"/>
            </a:endParaRPr>
          </a:p>
        </p:txBody>
      </p:sp>
      <p:sp>
        <p:nvSpPr>
          <p:cNvPr id="30" name="Freeform 24">
            <a:extLst>
              <a:ext uri="{FF2B5EF4-FFF2-40B4-BE49-F238E27FC236}">
                <a16:creationId xmlns:a16="http://schemas.microsoft.com/office/drawing/2014/main" id="{79BD663D-7474-4087-8A5B-CC53057993B1}"/>
              </a:ext>
            </a:extLst>
          </p:cNvPr>
          <p:cNvSpPr/>
          <p:nvPr/>
        </p:nvSpPr>
        <p:spPr>
          <a:xfrm>
            <a:off x="3879785" y="0"/>
            <a:ext cx="7126265" cy="6858000"/>
          </a:xfrm>
          <a:custGeom>
            <a:avLst/>
            <a:gdLst>
              <a:gd name="connsiteX0" fmla="*/ 872050 w 7611077"/>
              <a:gd name="connsiteY0" fmla="*/ 4992403 h 6858000"/>
              <a:gd name="connsiteX1" fmla="*/ 914923 w 7611077"/>
              <a:gd name="connsiteY1" fmla="*/ 5291539 h 6858000"/>
              <a:gd name="connsiteX2" fmla="*/ 1068117 w 7611077"/>
              <a:gd name="connsiteY2" fmla="*/ 6360383 h 6858000"/>
              <a:gd name="connsiteX3" fmla="*/ 1139438 w 7611077"/>
              <a:gd name="connsiteY3" fmla="*/ 6858000 h 6858000"/>
              <a:gd name="connsiteX4" fmla="*/ 942770 w 7611077"/>
              <a:gd name="connsiteY4" fmla="*/ 6858000 h 6858000"/>
              <a:gd name="connsiteX5" fmla="*/ 768761 w 7611077"/>
              <a:gd name="connsiteY5" fmla="*/ 5592193 h 6858000"/>
              <a:gd name="connsiteX6" fmla="*/ 739642 w 7611077"/>
              <a:gd name="connsiteY6" fmla="*/ 5380395 h 6858000"/>
              <a:gd name="connsiteX7" fmla="*/ 839556 w 7611077"/>
              <a:gd name="connsiteY7" fmla="*/ 5025850 h 6858000"/>
              <a:gd name="connsiteX8" fmla="*/ 0 w 7611077"/>
              <a:gd name="connsiteY8" fmla="*/ 0 h 6858000"/>
              <a:gd name="connsiteX9" fmla="*/ 7611077 w 7611077"/>
              <a:gd name="connsiteY9" fmla="*/ 0 h 6858000"/>
              <a:gd name="connsiteX10" fmla="*/ 7611077 w 7611077"/>
              <a:gd name="connsiteY10" fmla="*/ 6858000 h 6858000"/>
              <a:gd name="connsiteX11" fmla="*/ 1139439 w 7611077"/>
              <a:gd name="connsiteY11" fmla="*/ 6858000 h 6858000"/>
              <a:gd name="connsiteX12" fmla="*/ 1068119 w 7611077"/>
              <a:gd name="connsiteY12" fmla="*/ 6360385 h 6858000"/>
              <a:gd name="connsiteX13" fmla="*/ 914924 w 7611077"/>
              <a:gd name="connsiteY13" fmla="*/ 5291541 h 6858000"/>
              <a:gd name="connsiteX14" fmla="*/ 872051 w 7611077"/>
              <a:gd name="connsiteY14" fmla="*/ 4992405 h 6858000"/>
              <a:gd name="connsiteX15" fmla="*/ 891923 w 7611077"/>
              <a:gd name="connsiteY15" fmla="*/ 4971950 h 6858000"/>
              <a:gd name="connsiteX16" fmla="*/ 1023075 w 7611077"/>
              <a:gd name="connsiteY16" fmla="*/ 4892451 h 6858000"/>
              <a:gd name="connsiteX17" fmla="*/ 1930905 w 7611077"/>
              <a:gd name="connsiteY17" fmla="*/ 3337248 h 6858000"/>
              <a:gd name="connsiteX18" fmla="*/ 637092 w 7611077"/>
              <a:gd name="connsiteY18" fmla="*/ 2084704 h 6858000"/>
              <a:gd name="connsiteX19" fmla="*/ 489353 w 7611077"/>
              <a:gd name="connsiteY19" fmla="*/ 2043544 h 6858000"/>
              <a:gd name="connsiteX20" fmla="*/ 445769 w 7611077"/>
              <a:gd name="connsiteY20" fmla="*/ 2018203 h 6858000"/>
              <a:gd name="connsiteX21" fmla="*/ 397655 w 7611077"/>
              <a:gd name="connsiteY21" fmla="*/ 1682515 h 6858000"/>
              <a:gd name="connsiteX22" fmla="*/ 191713 w 7611077"/>
              <a:gd name="connsiteY22" fmla="*/ 245644 h 6858000"/>
              <a:gd name="connsiteX23" fmla="*/ 190291 w 7611077"/>
              <a:gd name="connsiteY23" fmla="*/ 235726 h 6858000"/>
              <a:gd name="connsiteX24" fmla="*/ 190290 w 7611077"/>
              <a:gd name="connsiteY24" fmla="*/ 235726 h 6858000"/>
              <a:gd name="connsiteX25" fmla="*/ 191713 w 7611077"/>
              <a:gd name="connsiteY25" fmla="*/ 245644 h 6858000"/>
              <a:gd name="connsiteX26" fmla="*/ 397654 w 7611077"/>
              <a:gd name="connsiteY26" fmla="*/ 1682515 h 6858000"/>
              <a:gd name="connsiteX27" fmla="*/ 445769 w 7611077"/>
              <a:gd name="connsiteY27" fmla="*/ 2018203 h 6858000"/>
              <a:gd name="connsiteX28" fmla="*/ 424387 w 7611077"/>
              <a:gd name="connsiteY28" fmla="*/ 2005771 h 6858000"/>
              <a:gd name="connsiteX29" fmla="*/ 232508 w 7611077"/>
              <a:gd name="connsiteY29" fmla="*/ 1691339 h 6858000"/>
              <a:gd name="connsiteX30" fmla="*/ 203392 w 7611077"/>
              <a:gd name="connsiteY30" fmla="*/ 14795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11077" h="6858000">
                <a:moveTo>
                  <a:pt x="872050" y="4992403"/>
                </a:moveTo>
                <a:lnTo>
                  <a:pt x="914923" y="5291539"/>
                </a:lnTo>
                <a:cubicBezTo>
                  <a:pt x="964324" y="5636204"/>
                  <a:pt x="1015370" y="5992357"/>
                  <a:pt x="1068117" y="6360383"/>
                </a:cubicBezTo>
                <a:lnTo>
                  <a:pt x="1139438" y="6858000"/>
                </a:lnTo>
                <a:lnTo>
                  <a:pt x="942770" y="6858000"/>
                </a:lnTo>
                <a:lnTo>
                  <a:pt x="768761" y="5592193"/>
                </a:lnTo>
                <a:lnTo>
                  <a:pt x="739642" y="5380395"/>
                </a:lnTo>
                <a:cubicBezTo>
                  <a:pt x="721768" y="5250370"/>
                  <a:pt x="760244" y="5122376"/>
                  <a:pt x="839556" y="5025850"/>
                </a:cubicBezTo>
                <a:close/>
                <a:moveTo>
                  <a:pt x="0" y="0"/>
                </a:moveTo>
                <a:lnTo>
                  <a:pt x="7611077" y="0"/>
                </a:lnTo>
                <a:lnTo>
                  <a:pt x="7611077" y="6858000"/>
                </a:lnTo>
                <a:lnTo>
                  <a:pt x="1139439" y="6858000"/>
                </a:lnTo>
                <a:lnTo>
                  <a:pt x="1068119" y="6360385"/>
                </a:lnTo>
                <a:cubicBezTo>
                  <a:pt x="1015371" y="5992360"/>
                  <a:pt x="964325" y="5636206"/>
                  <a:pt x="914924" y="5291541"/>
                </a:cubicBezTo>
                <a:lnTo>
                  <a:pt x="872051" y="4992405"/>
                </a:lnTo>
                <a:lnTo>
                  <a:pt x="891923" y="4971950"/>
                </a:lnTo>
                <a:cubicBezTo>
                  <a:pt x="929933" y="4938846"/>
                  <a:pt x="973982" y="4911718"/>
                  <a:pt x="1023075" y="4892451"/>
                </a:cubicBezTo>
                <a:cubicBezTo>
                  <a:pt x="1634222" y="4651543"/>
                  <a:pt x="2024360" y="4017070"/>
                  <a:pt x="1930905" y="3337248"/>
                </a:cubicBezTo>
                <a:cubicBezTo>
                  <a:pt x="1837450" y="2657426"/>
                  <a:pt x="1290577" y="2151763"/>
                  <a:pt x="637092" y="2084704"/>
                </a:cubicBezTo>
                <a:cubicBezTo>
                  <a:pt x="584622" y="2079399"/>
                  <a:pt x="534888" y="2065164"/>
                  <a:pt x="489353" y="2043544"/>
                </a:cubicBezTo>
                <a:lnTo>
                  <a:pt x="445769" y="2018203"/>
                </a:lnTo>
                <a:lnTo>
                  <a:pt x="397655" y="1682515"/>
                </a:lnTo>
                <a:cubicBezTo>
                  <a:pt x="323446" y="1164751"/>
                  <a:pt x="254945" y="686816"/>
                  <a:pt x="191713" y="245644"/>
                </a:cubicBezTo>
                <a:lnTo>
                  <a:pt x="190291" y="235726"/>
                </a:lnTo>
                <a:lnTo>
                  <a:pt x="190290" y="235726"/>
                </a:lnTo>
                <a:lnTo>
                  <a:pt x="191713" y="245644"/>
                </a:lnTo>
                <a:cubicBezTo>
                  <a:pt x="254945" y="686816"/>
                  <a:pt x="323444" y="1164751"/>
                  <a:pt x="397654" y="1682515"/>
                </a:cubicBezTo>
                <a:lnTo>
                  <a:pt x="445769" y="2018203"/>
                </a:lnTo>
                <a:lnTo>
                  <a:pt x="424387" y="2005771"/>
                </a:lnTo>
                <a:cubicBezTo>
                  <a:pt x="321970" y="1934228"/>
                  <a:pt x="250382" y="1821365"/>
                  <a:pt x="232508" y="1691339"/>
                </a:cubicBezTo>
                <a:lnTo>
                  <a:pt x="203392" y="1479540"/>
                </a:lnTo>
                <a:close/>
              </a:path>
            </a:pathLst>
          </a:custGeom>
          <a:solidFill>
            <a:schemeClr val="tx2">
              <a:lumMod val="60000"/>
              <a:lumOff val="40000"/>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anchor="ctr"/>
          <a:lstStyle/>
          <a:p>
            <a:pPr algn="ctr" defTabSz="342900">
              <a:defRPr/>
            </a:pPr>
            <a:endParaRPr lang="en-US" sz="1050" dirty="0">
              <a:solidFill>
                <a:srgbClr val="FFC000"/>
              </a:solidFill>
              <a:latin typeface="Georgia" panose="02040502050405020303" pitchFamily="18" charset="0"/>
            </a:endParaRPr>
          </a:p>
        </p:txBody>
      </p:sp>
      <p:pic>
        <p:nvPicPr>
          <p:cNvPr id="3" name="Picture 2"/>
          <p:cNvPicPr>
            <a:picLocks noChangeAspect="1"/>
          </p:cNvPicPr>
          <p:nvPr/>
        </p:nvPicPr>
        <p:blipFill>
          <a:blip r:embed="rId3"/>
          <a:stretch>
            <a:fillRect/>
          </a:stretch>
        </p:blipFill>
        <p:spPr>
          <a:xfrm>
            <a:off x="2568873" y="2343166"/>
            <a:ext cx="2627604" cy="2530059"/>
          </a:xfrm>
          <a:prstGeom prst="rect">
            <a:avLst/>
          </a:prstGeom>
        </p:spPr>
      </p:pic>
      <p:pic>
        <p:nvPicPr>
          <p:cNvPr id="13" name="Picture 6"/>
          <p:cNvPicPr>
            <a:picLocks noChangeAspect="1" noChangeArrowheads="1"/>
          </p:cNvPicPr>
          <p:nvPr/>
        </p:nvPicPr>
        <p:blipFill>
          <a:blip r:embed="rId4"/>
          <a:srcRect/>
          <a:stretch>
            <a:fillRect/>
          </a:stretch>
        </p:blipFill>
        <p:spPr bwMode="auto">
          <a:xfrm>
            <a:off x="3247502" y="2666834"/>
            <a:ext cx="1214693" cy="1988336"/>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773107" y="1831120"/>
            <a:ext cx="5208171" cy="5293757"/>
          </a:xfrm>
          <a:prstGeom prst="rect">
            <a:avLst/>
          </a:prstGeom>
          <a:noFill/>
        </p:spPr>
        <p:txBody>
          <a:bodyPr wrap="square" lIns="0" tIns="0" rIns="0" bIns="0" rtlCol="0">
            <a:spAutoFit/>
          </a:bodyPr>
          <a:lstStyle/>
          <a:p>
            <a:pPr algn="ctr"/>
            <a:r>
              <a:rPr lang="en-US" sz="3200" b="1" dirty="0">
                <a:solidFill>
                  <a:srgbClr val="002060"/>
                </a:solidFill>
                <a:latin typeface="Footlight MT Light" panose="0204060206030A020304" pitchFamily="18" charset="0"/>
              </a:rPr>
              <a:t>Georgia Code of Ethics </a:t>
            </a:r>
          </a:p>
          <a:p>
            <a:pPr algn="ctr"/>
            <a:r>
              <a:rPr lang="en-US" sz="3200" b="1" dirty="0">
                <a:solidFill>
                  <a:srgbClr val="002060"/>
                </a:solidFill>
                <a:latin typeface="Footlight MT Light" panose="0204060206030A020304" pitchFamily="18" charset="0"/>
              </a:rPr>
              <a:t>for Educators</a:t>
            </a:r>
          </a:p>
          <a:p>
            <a:pPr algn="just">
              <a:lnSpc>
                <a:spcPct val="150000"/>
              </a:lnSpc>
            </a:pPr>
            <a:endParaRPr lang="en-US" sz="32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ctr"/>
            <a:r>
              <a:rPr lang="en-US" sz="3200" b="1" dirty="0">
                <a:solidFill>
                  <a:srgbClr val="801336"/>
                </a:solidFill>
                <a:latin typeface="Footlight MT Light" panose="0204060206030A020304" pitchFamily="18" charset="0"/>
              </a:rPr>
              <a:t>Standard </a:t>
            </a:r>
            <a:r>
              <a:rPr lang="en-US" sz="3200" b="1" dirty="0" smtClean="0">
                <a:solidFill>
                  <a:srgbClr val="801336"/>
                </a:solidFill>
                <a:latin typeface="Footlight MT Light" panose="0204060206030A020304" pitchFamily="18" charset="0"/>
              </a:rPr>
              <a:t>2: </a:t>
            </a:r>
            <a:endParaRPr lang="en-US" sz="3200" b="1" dirty="0">
              <a:solidFill>
                <a:srgbClr val="801336"/>
              </a:solidFill>
              <a:latin typeface="Footlight MT Light" panose="0204060206030A020304" pitchFamily="18" charset="0"/>
            </a:endParaRPr>
          </a:p>
          <a:p>
            <a:pPr algn="ctr"/>
            <a:r>
              <a:rPr lang="en-US" sz="3200" b="1" dirty="0" smtClean="0">
                <a:solidFill>
                  <a:srgbClr val="801336"/>
                </a:solidFill>
                <a:latin typeface="Footlight MT Light" panose="0204060206030A020304" pitchFamily="18" charset="0"/>
              </a:rPr>
              <a:t>Conduct with Students</a:t>
            </a:r>
            <a:endParaRPr lang="en-US" sz="3200" b="1" dirty="0">
              <a:solidFill>
                <a:srgbClr val="801336"/>
              </a:solidFill>
              <a:latin typeface="Footlight MT Light" panose="0204060206030A020304" pitchFamily="18" charset="0"/>
            </a:endParaRP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p:txBody>
      </p:sp>
    </p:spTree>
    <p:extLst>
      <p:ext uri="{BB962C8B-B14F-4D97-AF65-F5344CB8AC3E}">
        <p14:creationId xmlns:p14="http://schemas.microsoft.com/office/powerpoint/2010/main" val="2544586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
          <p:cNvSpPr/>
          <p:nvPr/>
        </p:nvSpPr>
        <p:spPr>
          <a:xfrm>
            <a:off x="794"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4" name="Google Shape;114;p2"/>
          <p:cNvSpPr/>
          <p:nvPr/>
        </p:nvSpPr>
        <p:spPr>
          <a:xfrm>
            <a:off x="154475" y="110836"/>
            <a:ext cx="12188952" cy="6975879"/>
          </a:xfrm>
          <a:prstGeom prst="rect">
            <a:avLst/>
          </a:prstGeom>
          <a:solidFill>
            <a:schemeClr val="lt1"/>
          </a:solidFill>
          <a:ln>
            <a:noFill/>
          </a:ln>
        </p:spPr>
        <p:txBody>
          <a:bodyPr spcFirstLastPara="1" wrap="square" lIns="91425" tIns="45700" rIns="91425" bIns="45700" anchor="ctr" anchorCtr="0">
            <a:noAutofit/>
          </a:bodyPr>
          <a:lstStyle/>
          <a:p>
            <a:pPr defTabSz="304815">
              <a:buSzPts val="1900"/>
              <a:defRPr/>
            </a:pPr>
            <a:r>
              <a:rPr lang="en-US" sz="1867" dirty="0">
                <a:solidFill>
                  <a:srgbClr val="FFFFFF"/>
                </a:solidFill>
                <a:latin typeface="Calibri" panose="020F0502020204030204" pitchFamily="34" charset="0"/>
                <a:cs typeface="Calibri" panose="020F0502020204030204" pitchFamily="34" charset="0"/>
              </a:rPr>
              <a:t>Unethical conduct includes but is not limited to, falsifying, misrepresenting, or omitting: </a:t>
            </a:r>
          </a:p>
        </p:txBody>
      </p:sp>
      <p:sp>
        <p:nvSpPr>
          <p:cNvPr id="115" name="Google Shape;115;p2"/>
          <p:cNvSpPr/>
          <p:nvPr/>
        </p:nvSpPr>
        <p:spPr>
          <a:xfrm rot="5400000" flipH="1">
            <a:off x="-1619394" y="1620186"/>
            <a:ext cx="6858000" cy="3617629"/>
          </a:xfrm>
          <a:prstGeom prst="rect">
            <a:avLst/>
          </a:prstGeom>
          <a:solidFill>
            <a:schemeClr val="bg2">
              <a:lumMod val="75000"/>
            </a:schemeClr>
          </a:soli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6" name="Google Shape;116;p2"/>
          <p:cNvSpPr/>
          <p:nvPr/>
        </p:nvSpPr>
        <p:spPr>
          <a:xfrm rot="5400000" flipH="1">
            <a:off x="-2050333" y="2110530"/>
            <a:ext cx="6857999" cy="2700674"/>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7" name="Google Shape;117;p2"/>
          <p:cNvSpPr/>
          <p:nvPr/>
        </p:nvSpPr>
        <p:spPr>
          <a:xfrm rot="5400000" flipH="1">
            <a:off x="523637" y="3833167"/>
            <a:ext cx="2501979" cy="3547679"/>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8" name="Google Shape;118;p2"/>
          <p:cNvSpPr/>
          <p:nvPr/>
        </p:nvSpPr>
        <p:spPr>
          <a:xfrm rot="-964587">
            <a:off x="-500943"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9" name="Google Shape;119;p2"/>
          <p:cNvSpPr/>
          <p:nvPr/>
        </p:nvSpPr>
        <p:spPr>
          <a:xfrm flipH="1">
            <a:off x="333192" y="1497078"/>
            <a:ext cx="2840521"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spcFirstLastPara="1" wrap="square" lIns="91425" tIns="45700" rIns="91425" bIns="45700" anchor="ctr" anchorCtr="0">
            <a:noAutofit/>
          </a:bodyPr>
          <a:lstStyle/>
          <a:p>
            <a:r>
              <a:rPr lang="en-US" sz="2933" dirty="0">
                <a:solidFill>
                  <a:srgbClr val="FFFFFF"/>
                </a:solidFill>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rPr>
              <a:t>An educator shall always maintain a professional relationship with all students, both in and outside the classroom. </a:t>
            </a:r>
            <a:endParaRPr lang="en-US" sz="2933"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21" name="Google Shape;121;p2"/>
          <p:cNvSpPr txBox="1">
            <a:spLocks noGrp="1"/>
          </p:cNvSpPr>
          <p:nvPr>
            <p:ph type="body" idx="1"/>
          </p:nvPr>
        </p:nvSpPr>
        <p:spPr>
          <a:xfrm>
            <a:off x="3885858" y="1114905"/>
            <a:ext cx="8391277" cy="5774962"/>
          </a:xfrm>
          <a:prstGeom prst="rect">
            <a:avLst/>
          </a:prstGeom>
          <a:noFill/>
          <a:ln>
            <a:noFill/>
          </a:ln>
        </p:spPr>
        <p:txBody>
          <a:bodyPr spcFirstLastPara="1" wrap="square" lIns="91425" tIns="45700" rIns="91425" bIns="45700" anchor="ctr" anchorCtr="0">
            <a:noAutofit/>
          </a:bodyPr>
          <a:lstStyle/>
          <a:p>
            <a:pPr marL="533504" indent="-342900">
              <a:lnSpc>
                <a:spcPct val="135000"/>
              </a:lnSpc>
              <a:spcBef>
                <a:spcPts val="0"/>
              </a:spcBef>
              <a:buClr>
                <a:srgbClr val="000000"/>
              </a:buClr>
              <a:buSzPct val="100000"/>
              <a:buFont typeface="Courier New" panose="02070309020205020404" pitchFamily="49" charset="0"/>
              <a:buChar char="o"/>
            </a:pPr>
            <a:r>
              <a:rPr lang="en-US" sz="20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rPr>
              <a:t>committing any act of child abuse, including physical and verbal abuse; </a:t>
            </a:r>
          </a:p>
          <a:p>
            <a:pPr marL="533504" indent="-342900">
              <a:lnSpc>
                <a:spcPct val="135000"/>
              </a:lnSpc>
              <a:spcBef>
                <a:spcPts val="0"/>
              </a:spcBef>
              <a:buClr>
                <a:srgbClr val="000000"/>
              </a:buClr>
              <a:buSzPct val="100000"/>
              <a:buFont typeface="Courier New" panose="02070309020205020404" pitchFamily="49" charset="0"/>
              <a:buChar char="o"/>
            </a:pPr>
            <a:r>
              <a:rPr lang="en-US" sz="20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rPr>
              <a:t>committing any act of cruelty to children or any act of child endangerment; </a:t>
            </a:r>
          </a:p>
          <a:p>
            <a:pPr marL="533504" indent="-342900">
              <a:lnSpc>
                <a:spcPct val="135000"/>
              </a:lnSpc>
              <a:spcBef>
                <a:spcPts val="0"/>
              </a:spcBef>
              <a:buClr>
                <a:srgbClr val="000000"/>
              </a:buClr>
              <a:buSzPct val="100000"/>
              <a:buFont typeface="Courier New" panose="02070309020205020404" pitchFamily="49" charset="0"/>
              <a:buChar char="o"/>
            </a:pPr>
            <a:r>
              <a:rPr lang="en-US" sz="20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rPr>
              <a:t>committing any sexual act with a student or soliciting such from a student; </a:t>
            </a:r>
            <a:endParaRPr lang="en-US" sz="20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Arial"/>
            </a:endParaRPr>
          </a:p>
          <a:p>
            <a:pPr marL="533504" indent="-342900">
              <a:lnSpc>
                <a:spcPct val="135000"/>
              </a:lnSpc>
              <a:spcBef>
                <a:spcPts val="0"/>
              </a:spcBef>
              <a:buClr>
                <a:srgbClr val="000000"/>
              </a:buClr>
              <a:buSzPct val="100000"/>
              <a:buFont typeface="Courier New" panose="02070309020205020404" pitchFamily="49" charset="0"/>
              <a:buChar char="o"/>
            </a:pPr>
            <a:r>
              <a:rPr lang="en-US" sz="20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rPr>
              <a:t>engaging in or permitting harassment of or misconduct toward a student that would violate a state or federal law; </a:t>
            </a:r>
            <a:endParaRPr lang="en-US" sz="20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Arial"/>
            </a:endParaRPr>
          </a:p>
          <a:p>
            <a:pPr marL="533504" indent="-342900">
              <a:lnSpc>
                <a:spcPct val="135000"/>
              </a:lnSpc>
              <a:spcBef>
                <a:spcPts val="0"/>
              </a:spcBef>
              <a:buClr>
                <a:srgbClr val="000000"/>
              </a:buClr>
              <a:buSzPct val="100000"/>
              <a:buFont typeface="Courier New" panose="02070309020205020404" pitchFamily="49" charset="0"/>
              <a:buChar char="o"/>
            </a:pPr>
            <a:r>
              <a:rPr lang="en-US" sz="20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rPr>
              <a:t>soliciting, encouraging, or consummating an inappropriate written, verbal, electronic, or physical relationship with a student; </a:t>
            </a:r>
            <a:endParaRPr lang="en-US" sz="20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Arial"/>
            </a:endParaRPr>
          </a:p>
          <a:p>
            <a:pPr marL="533504" indent="-342900">
              <a:lnSpc>
                <a:spcPct val="135000"/>
              </a:lnSpc>
              <a:spcBef>
                <a:spcPts val="0"/>
              </a:spcBef>
              <a:buClr>
                <a:srgbClr val="000000"/>
              </a:buClr>
              <a:buSzPct val="100000"/>
              <a:buFont typeface="Courier New" panose="02070309020205020404" pitchFamily="49" charset="0"/>
              <a:buChar char="o"/>
            </a:pPr>
            <a:r>
              <a:rPr lang="en-US" sz="20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rPr>
              <a:t>furnishing tobacco, alcohol, or illegal/unauthorized drugs to any student; or</a:t>
            </a:r>
          </a:p>
          <a:p>
            <a:pPr marL="533504" indent="-342900">
              <a:lnSpc>
                <a:spcPct val="135000"/>
              </a:lnSpc>
              <a:spcBef>
                <a:spcPts val="0"/>
              </a:spcBef>
              <a:buClr>
                <a:srgbClr val="000000"/>
              </a:buClr>
              <a:buSzPct val="100000"/>
              <a:buFont typeface="Courier New" panose="02070309020205020404" pitchFamily="49" charset="0"/>
              <a:buChar char="o"/>
            </a:pPr>
            <a:r>
              <a:rPr lang="en-US" sz="20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rPr>
              <a:t>failing to prevent the use of alcohol or illegal or unauthorized drugs by students under the educator’s supervision (including but not limited to at the educator’s residence or any other private setting).</a:t>
            </a:r>
          </a:p>
          <a:p>
            <a:pPr indent="-457223" algn="just">
              <a:spcBef>
                <a:spcPts val="800"/>
              </a:spcBef>
              <a:buSzPct val="100000"/>
              <a:buFont typeface="+mj-lt"/>
              <a:buAutoNum type="arabicPeriod"/>
            </a:pPr>
            <a:endParaRPr sz="2400" dirty="0">
              <a:solidFill>
                <a:srgbClr val="000000"/>
              </a:solidFill>
            </a:endParaRPr>
          </a:p>
        </p:txBody>
      </p:sp>
      <p:sp>
        <p:nvSpPr>
          <p:cNvPr id="2" name="TextBox 1"/>
          <p:cNvSpPr txBox="1"/>
          <p:nvPr/>
        </p:nvSpPr>
        <p:spPr>
          <a:xfrm>
            <a:off x="413227" y="411583"/>
            <a:ext cx="3556971" cy="995016"/>
          </a:xfrm>
          <a:prstGeom prst="rect">
            <a:avLst/>
          </a:prstGeom>
          <a:solidFill>
            <a:schemeClr val="accent1"/>
          </a:solidFill>
        </p:spPr>
        <p:txBody>
          <a:bodyPr wrap="square" rtlCol="0">
            <a:spAutoFit/>
          </a:bodyPr>
          <a:lstStyle/>
          <a:p>
            <a:pPr defTabSz="304815">
              <a:defRPr/>
            </a:pPr>
            <a:r>
              <a:rPr lang="en-US" sz="2933" b="1" dirty="0">
                <a:solidFill>
                  <a:srgbClr val="FFFFFF"/>
                </a:solidFill>
                <a:latin typeface="Footlight MT Light" panose="0204060206030A020304" pitchFamily="18" charset="0"/>
                <a:ea typeface="Calibri"/>
                <a:cs typeface="Calibri" panose="020F0502020204030204" pitchFamily="34" charset="0"/>
                <a:sym typeface="Calibri"/>
              </a:rPr>
              <a:t>Standard 2: Conduct with Students</a:t>
            </a:r>
          </a:p>
        </p:txBody>
      </p:sp>
      <p:sp>
        <p:nvSpPr>
          <p:cNvPr id="3" name="TextBox 2"/>
          <p:cNvSpPr txBox="1"/>
          <p:nvPr/>
        </p:nvSpPr>
        <p:spPr>
          <a:xfrm>
            <a:off x="4027913" y="235806"/>
            <a:ext cx="7025390" cy="646331"/>
          </a:xfrm>
          <a:prstGeom prst="rect">
            <a:avLst/>
          </a:prstGeom>
          <a:noFill/>
        </p:spPr>
        <p:txBody>
          <a:bodyPr wrap="square" rtlCol="0">
            <a:spAutoFit/>
          </a:bodyPr>
          <a:lstStyle/>
          <a:p>
            <a:pPr algn="just" defTabSz="304815">
              <a:defRPr/>
            </a:pPr>
            <a:r>
              <a:rPr lang="en-US" sz="2400" b="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Unethical conduct includes but is not limited to:</a:t>
            </a:r>
          </a:p>
          <a:p>
            <a:pPr defTabSz="304815">
              <a:defRPr/>
            </a:pPr>
            <a:endParaRPr lang="en-US" sz="1200" dirty="0">
              <a:solidFill>
                <a:srgbClr val="000000"/>
              </a:solidFill>
              <a:latin typeface="Arial"/>
            </a:endParaRPr>
          </a:p>
        </p:txBody>
      </p:sp>
    </p:spTree>
    <p:extLst>
      <p:ext uri="{BB962C8B-B14F-4D97-AF65-F5344CB8AC3E}">
        <p14:creationId xmlns:p14="http://schemas.microsoft.com/office/powerpoint/2010/main" val="11418391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1">
                                            <p:txEl>
                                              <p:pRg st="0" end="0"/>
                                            </p:txEl>
                                          </p:spTgt>
                                        </p:tgtEl>
                                        <p:attrNameLst>
                                          <p:attrName>style.visibility</p:attrName>
                                        </p:attrNameLst>
                                      </p:cBhvr>
                                      <p:to>
                                        <p:strVal val="visible"/>
                                      </p:to>
                                    </p:set>
                                    <p:anim calcmode="lin" valueType="num">
                                      <p:cBhvr additive="base">
                                        <p:cTn id="13" dur="500" fill="hold"/>
                                        <p:tgtEl>
                                          <p:spTgt spid="12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1">
                                            <p:txEl>
                                              <p:pRg st="1" end="1"/>
                                            </p:txEl>
                                          </p:spTgt>
                                        </p:tgtEl>
                                        <p:attrNameLst>
                                          <p:attrName>style.visibility</p:attrName>
                                        </p:attrNameLst>
                                      </p:cBhvr>
                                      <p:to>
                                        <p:strVal val="visible"/>
                                      </p:to>
                                    </p:set>
                                    <p:anim calcmode="lin" valueType="num">
                                      <p:cBhvr additive="base">
                                        <p:cTn id="19" dur="500" fill="hold"/>
                                        <p:tgtEl>
                                          <p:spTgt spid="12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1">
                                            <p:txEl>
                                              <p:pRg st="2" end="2"/>
                                            </p:txEl>
                                          </p:spTgt>
                                        </p:tgtEl>
                                        <p:attrNameLst>
                                          <p:attrName>style.visibility</p:attrName>
                                        </p:attrNameLst>
                                      </p:cBhvr>
                                      <p:to>
                                        <p:strVal val="visible"/>
                                      </p:to>
                                    </p:set>
                                    <p:anim calcmode="lin" valueType="num">
                                      <p:cBhvr additive="base">
                                        <p:cTn id="25" dur="500" fill="hold"/>
                                        <p:tgtEl>
                                          <p:spTgt spid="12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1">
                                            <p:txEl>
                                              <p:pRg st="3" end="3"/>
                                            </p:txEl>
                                          </p:spTgt>
                                        </p:tgtEl>
                                        <p:attrNameLst>
                                          <p:attrName>style.visibility</p:attrName>
                                        </p:attrNameLst>
                                      </p:cBhvr>
                                      <p:to>
                                        <p:strVal val="visible"/>
                                      </p:to>
                                    </p:set>
                                    <p:anim calcmode="lin" valueType="num">
                                      <p:cBhvr additive="base">
                                        <p:cTn id="31" dur="500" fill="hold"/>
                                        <p:tgtEl>
                                          <p:spTgt spid="121">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1">
                                            <p:txEl>
                                              <p:pRg st="4" end="4"/>
                                            </p:txEl>
                                          </p:spTgt>
                                        </p:tgtEl>
                                        <p:attrNameLst>
                                          <p:attrName>style.visibility</p:attrName>
                                        </p:attrNameLst>
                                      </p:cBhvr>
                                      <p:to>
                                        <p:strVal val="visible"/>
                                      </p:to>
                                    </p:set>
                                    <p:anim calcmode="lin" valueType="num">
                                      <p:cBhvr additive="base">
                                        <p:cTn id="37" dur="500" fill="hold"/>
                                        <p:tgtEl>
                                          <p:spTgt spid="121">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1">
                                            <p:txEl>
                                              <p:pRg st="5" end="5"/>
                                            </p:txEl>
                                          </p:spTgt>
                                        </p:tgtEl>
                                        <p:attrNameLst>
                                          <p:attrName>style.visibility</p:attrName>
                                        </p:attrNameLst>
                                      </p:cBhvr>
                                      <p:to>
                                        <p:strVal val="visible"/>
                                      </p:to>
                                    </p:set>
                                    <p:anim calcmode="lin" valueType="num">
                                      <p:cBhvr additive="base">
                                        <p:cTn id="43" dur="500" fill="hold"/>
                                        <p:tgtEl>
                                          <p:spTgt spid="121">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1">
                                            <p:txEl>
                                              <p:pRg st="6" end="6"/>
                                            </p:txEl>
                                          </p:spTgt>
                                        </p:tgtEl>
                                        <p:attrNameLst>
                                          <p:attrName>style.visibility</p:attrName>
                                        </p:attrNameLst>
                                      </p:cBhvr>
                                      <p:to>
                                        <p:strVal val="visible"/>
                                      </p:to>
                                    </p:set>
                                    <p:anim calcmode="lin" valueType="num">
                                      <p:cBhvr additive="base">
                                        <p:cTn id="49" dur="500" fill="hold"/>
                                        <p:tgtEl>
                                          <p:spTgt spid="121">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2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005519" y="1281279"/>
            <a:ext cx="10501192" cy="6200176"/>
          </a:xfrm>
          <a:prstGeom prst="rect">
            <a:avLst/>
          </a:prstGeom>
          <a:noFill/>
          <a:ln>
            <a:noFill/>
          </a:ln>
        </p:spPr>
        <p:txBody>
          <a:bodyPr spcFirstLastPara="1" wrap="square" lIns="0" tIns="45700" rIns="0" bIns="45700" anchor="t" anchorCtr="0">
            <a:noAutofit/>
          </a:bodyPr>
          <a:lstStyle/>
          <a:p>
            <a:pPr algn="just">
              <a:buClr>
                <a:srgbClr val="000000"/>
              </a:buClr>
              <a:buFont typeface="Courier New" panose="02070309020205020404" pitchFamily="49" charset="0"/>
              <a:buChar char="o"/>
            </a:pPr>
            <a:endPar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gn="just">
              <a:lnSpc>
                <a:spcPct val="100000"/>
              </a:lnSpc>
              <a:spcBef>
                <a:spcPts val="0"/>
              </a:spcBef>
              <a:buClr>
                <a:srgbClr val="000000"/>
              </a:buClr>
              <a:buSzPct val="100000"/>
              <a:buFont typeface="Courier New" panose="02070309020205020404" pitchFamily="49" charset="0"/>
              <a:buChar char="o"/>
            </a:pP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Physical discipline – putting hands on a student in an aggressive </a:t>
            </a: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way. </a:t>
            </a:r>
            <a:endPar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gn="just">
              <a:lnSpc>
                <a:spcPct val="100000"/>
              </a:lnSpc>
              <a:spcBef>
                <a:spcPts val="0"/>
              </a:spcBef>
              <a:buClr>
                <a:srgbClr val="000000"/>
              </a:buClr>
              <a:buSzPct val="100000"/>
              <a:buFont typeface="Courier New" panose="02070309020205020404" pitchFamily="49" charset="0"/>
              <a:buChar char="o"/>
            </a:pPr>
            <a:endPar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gn="just">
              <a:lnSpc>
                <a:spcPct val="100000"/>
              </a:lnSpc>
              <a:spcBef>
                <a:spcPts val="0"/>
              </a:spcBef>
              <a:buClr>
                <a:srgbClr val="000000"/>
              </a:buClr>
              <a:buSzPct val="100000"/>
              <a:buFont typeface="Courier New" panose="02070309020205020404" pitchFamily="49" charset="0"/>
              <a:buChar char="o"/>
            </a:pP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Inappropriate restraint – not following approved restraint </a:t>
            </a: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measures. </a:t>
            </a:r>
            <a:endPar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lgn="just">
              <a:lnSpc>
                <a:spcPct val="100000"/>
              </a:lnSpc>
              <a:spcBef>
                <a:spcPts val="0"/>
              </a:spcBef>
              <a:buClr>
                <a:srgbClr val="000000"/>
              </a:buClr>
              <a:buSzPct val="100000"/>
              <a:buNone/>
            </a:pPr>
            <a:endPar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gn="just">
              <a:lnSpc>
                <a:spcPct val="100000"/>
              </a:lnSpc>
              <a:spcBef>
                <a:spcPts val="0"/>
              </a:spcBef>
              <a:buClr>
                <a:srgbClr val="000000"/>
              </a:buClr>
              <a:buSzPct val="100000"/>
              <a:buFont typeface="Courier New" panose="02070309020205020404" pitchFamily="49" charset="0"/>
              <a:buChar char="o"/>
            </a:pP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Verbal </a:t>
            </a: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abuse depending on the degree – may be handled </a:t>
            </a: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locally. </a:t>
            </a:r>
          </a:p>
          <a:p>
            <a:pPr algn="just">
              <a:lnSpc>
                <a:spcPct val="100000"/>
              </a:lnSpc>
              <a:spcBef>
                <a:spcPts val="0"/>
              </a:spcBef>
              <a:buClr>
                <a:srgbClr val="000000"/>
              </a:buClr>
              <a:buSzPct val="100000"/>
              <a:buFont typeface="Courier New" panose="02070309020205020404" pitchFamily="49" charset="0"/>
              <a:buChar char="o"/>
            </a:pPr>
            <a:endPar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gn="just">
              <a:lnSpc>
                <a:spcPct val="100000"/>
              </a:lnSpc>
              <a:spcBef>
                <a:spcPts val="0"/>
              </a:spcBef>
              <a:buClr>
                <a:srgbClr val="000000"/>
              </a:buClr>
              <a:buSzPct val="100000"/>
              <a:buFont typeface="Courier New" panose="02070309020205020404" pitchFamily="49" charset="0"/>
              <a:buChar char="o"/>
            </a:pP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Becoming </a:t>
            </a: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too friendly with a student or group of students (treating </a:t>
            </a: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students </a:t>
            </a: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as peers</a:t>
            </a: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p>
          <a:p>
            <a:pPr algn="just">
              <a:lnSpc>
                <a:spcPct val="100000"/>
              </a:lnSpc>
              <a:spcBef>
                <a:spcPts val="0"/>
              </a:spcBef>
              <a:buClr>
                <a:srgbClr val="000000"/>
              </a:buClr>
              <a:buSzPct val="100000"/>
              <a:buFont typeface="Courier New" panose="02070309020205020404" pitchFamily="49" charset="0"/>
              <a:buChar char="o"/>
            </a:pPr>
            <a:endPar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gn="just">
              <a:lnSpc>
                <a:spcPct val="100000"/>
              </a:lnSpc>
              <a:spcBef>
                <a:spcPts val="0"/>
              </a:spcBef>
              <a:buClr>
                <a:srgbClr val="000000"/>
              </a:buClr>
              <a:buSzPct val="100000"/>
              <a:buFont typeface="Courier New" panose="02070309020205020404" pitchFamily="49" charset="0"/>
              <a:buChar char="o"/>
            </a:pP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Having </a:t>
            </a: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inappropriate conversations with peers where students can </a:t>
            </a: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overhear.</a:t>
            </a:r>
            <a:endPar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2" name="Rectangle 1"/>
          <p:cNvSpPr/>
          <p:nvPr/>
        </p:nvSpPr>
        <p:spPr>
          <a:xfrm>
            <a:off x="4558873" y="3305890"/>
            <a:ext cx="3135795" cy="276999"/>
          </a:xfrm>
          <a:prstGeom prst="rect">
            <a:avLst/>
          </a:prstGeom>
        </p:spPr>
        <p:txBody>
          <a:bodyPr wrap="none">
            <a:spAutoFit/>
          </a:bodyPr>
          <a:lstStyle/>
          <a:p>
            <a:pPr defTabSz="304815">
              <a:defRPr/>
            </a:pPr>
            <a:r>
              <a:rPr lang="en-US" sz="1200" i="1" dirty="0">
                <a:solidFill>
                  <a:srgbClr val="FFFFFF"/>
                </a:solidFill>
                <a:latin typeface="Georgia"/>
                <a:ea typeface="Georgia"/>
                <a:cs typeface="Georgia"/>
                <a:sym typeface="Georgia"/>
              </a:rPr>
              <a:t>Offenses </a:t>
            </a:r>
            <a:r>
              <a:rPr lang="en-US" sz="1200" i="1" u="sng" dirty="0">
                <a:solidFill>
                  <a:srgbClr val="FFFFFF"/>
                </a:solidFill>
                <a:latin typeface="Georgia"/>
                <a:ea typeface="Georgia"/>
                <a:cs typeface="Georgia"/>
                <a:sym typeface="Georgia"/>
              </a:rPr>
              <a:t>NOT</a:t>
            </a:r>
            <a:r>
              <a:rPr lang="en-US" sz="1200" i="1" dirty="0">
                <a:solidFill>
                  <a:srgbClr val="FFFFFF"/>
                </a:solidFill>
                <a:latin typeface="Georgia"/>
                <a:ea typeface="Georgia"/>
                <a:cs typeface="Georgia"/>
                <a:sym typeface="Georgia"/>
              </a:rPr>
              <a:t> Considered Moral Turpitude</a:t>
            </a:r>
            <a:endParaRPr lang="en-US" sz="1200" dirty="0">
              <a:solidFill>
                <a:srgbClr val="FFFFFF"/>
              </a:solidFill>
              <a:latin typeface="Arial"/>
            </a:endParaRPr>
          </a:p>
        </p:txBody>
      </p:sp>
      <p:sp>
        <p:nvSpPr>
          <p:cNvPr id="8" name="Google Shape;175;gd026101d0f_1_12"/>
          <p:cNvSpPr txBox="1">
            <a:spLocks/>
          </p:cNvSpPr>
          <p:nvPr/>
        </p:nvSpPr>
        <p:spPr>
          <a:xfrm>
            <a:off x="4203734" y="307073"/>
            <a:ext cx="7989854" cy="999149"/>
          </a:xfrm>
          <a:prstGeom prst="rect">
            <a:avLst/>
          </a:prstGeom>
          <a:noFill/>
          <a:ln>
            <a:noFill/>
          </a:ln>
        </p:spPr>
        <p:txBody>
          <a:bodyPr spcFirstLastPara="1" wrap="square" lIns="0" tIns="45700" rIns="0" bIns="45700" anchor="t" anchorCtr="0">
            <a:noAutofit/>
          </a:bodyPr>
          <a:lstStyle>
            <a:defPPr marR="0" lvl="0" algn="l" rtl="0">
              <a:lnSpc>
                <a:spcPct val="100000"/>
              </a:lnSpc>
              <a:spcBef>
                <a:spcPts val="0"/>
              </a:spcBef>
              <a:spcAft>
                <a:spcPts val="0"/>
              </a:spcAft>
            </a:defPPr>
            <a:lvl1pPr marL="685800" marR="0" lvl="0" indent="-514350" algn="l" rtl="0">
              <a:lnSpc>
                <a:spcPct val="90000"/>
              </a:lnSpc>
              <a:spcBef>
                <a:spcPts val="1800"/>
              </a:spcBef>
              <a:spcAft>
                <a:spcPts val="0"/>
              </a:spcAft>
              <a:buClr>
                <a:schemeClr val="dk1"/>
              </a:buClr>
              <a:buSzPts val="1800"/>
              <a:buFont typeface="Roboto"/>
              <a:buChar char=" "/>
              <a:defRPr sz="2400" b="0" i="0" u="none" strike="noStrike" cap="none">
                <a:solidFill>
                  <a:schemeClr val="dk1"/>
                </a:solidFill>
                <a:latin typeface="Roboto"/>
                <a:ea typeface="Roboto"/>
                <a:cs typeface="Roboto"/>
                <a:sym typeface="Roboto"/>
              </a:defRPr>
            </a:lvl1pPr>
            <a:lvl2pPr marL="1371600" marR="0" lvl="1" indent="-514350" algn="l" rtl="0">
              <a:lnSpc>
                <a:spcPct val="90000"/>
              </a:lnSpc>
              <a:spcBef>
                <a:spcPts val="3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2pPr>
            <a:lvl3pPr marL="2057400" marR="0" lvl="2"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3pPr>
            <a:lvl4pPr marL="2743200" marR="0" lvl="3"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4pPr>
            <a:lvl5pPr marL="3429000" marR="0" lvl="4"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5pPr>
            <a:lvl6pPr marL="4114800" marR="0" lvl="5"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6pPr>
            <a:lvl7pPr marL="4800600" marR="0" lvl="6"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7pPr>
            <a:lvl8pPr marL="5486400" marR="0" lvl="7"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8pPr>
            <a:lvl9pPr marL="6172200" marR="0" lvl="8" indent="-514350" algn="l" rtl="0">
              <a:lnSpc>
                <a:spcPct val="90000"/>
              </a:lnSpc>
              <a:spcBef>
                <a:spcPts val="600"/>
              </a:spcBef>
              <a:spcAft>
                <a:spcPts val="600"/>
              </a:spcAft>
              <a:buClr>
                <a:schemeClr val="dk1"/>
              </a:buClr>
              <a:buSzPts val="1800"/>
              <a:buFont typeface="Roboto"/>
              <a:buChar char="◦"/>
              <a:defRPr sz="1900" b="0" i="0" u="none" strike="noStrike" cap="none">
                <a:solidFill>
                  <a:schemeClr val="dk1"/>
                </a:solidFill>
                <a:latin typeface="Roboto"/>
                <a:ea typeface="Roboto"/>
                <a:cs typeface="Roboto"/>
                <a:sym typeface="Roboto"/>
              </a:defRPr>
            </a:lvl9pPr>
          </a:lstStyle>
          <a:p>
            <a:pPr marL="0" indent="0" defTabSz="304815">
              <a:lnSpc>
                <a:spcPct val="100000"/>
              </a:lnSpc>
              <a:spcBef>
                <a:spcPts val="0"/>
              </a:spcBef>
              <a:buClr>
                <a:srgbClr val="000000"/>
              </a:buClr>
              <a:buSzPts val="2000"/>
              <a:buNone/>
            </a:pPr>
            <a:r>
              <a:rPr lang="en-US" sz="4800" b="1" dirty="0">
                <a:solidFill>
                  <a:srgbClr val="002060"/>
                </a:solidFill>
                <a:latin typeface="Footlight MT Light" panose="0204060206030A020304" pitchFamily="18" charset="0"/>
                <a:ea typeface="+mn-ea"/>
                <a:cs typeface="Arial" panose="020B0604020202020204" pitchFamily="34" charset="0"/>
                <a:sym typeface="Georgia"/>
              </a:rPr>
              <a:t>Standard 2: Common Violations</a:t>
            </a:r>
            <a:endParaRPr lang="en-US" sz="4800" kern="0" dirty="0">
              <a:solidFill>
                <a:srgbClr val="002060"/>
              </a:solidFill>
              <a:latin typeface="Footlight MT Light" panose="0204060206030A020304" pitchFamily="18" charset="0"/>
              <a:ea typeface="Georgia"/>
              <a:cs typeface="Georgia"/>
              <a:sym typeface="Georgia"/>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045" y="157018"/>
            <a:ext cx="3198215" cy="1550873"/>
          </a:xfrm>
          <a:prstGeom prst="rect">
            <a:avLst/>
          </a:prstGeom>
        </p:spPr>
      </p:pic>
      <p:sp>
        <p:nvSpPr>
          <p:cNvPr id="11" name="Rectangle 10">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474063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 calcmode="lin" valueType="num">
                                      <p:cBhvr additive="base">
                                        <p:cTn id="1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anim calcmode="lin" valueType="num">
                                      <p:cBhvr additive="base">
                                        <p:cTn id="1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anim calcmode="lin" valueType="num">
                                      <p:cBhvr additive="base">
                                        <p:cTn id="2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9" end="9"/>
                                            </p:txEl>
                                          </p:spTgt>
                                        </p:tgtEl>
                                        <p:attrNameLst>
                                          <p:attrName>style.visibility</p:attrName>
                                        </p:attrNameLst>
                                      </p:cBhvr>
                                      <p:to>
                                        <p:strVal val="visible"/>
                                      </p:to>
                                    </p:set>
                                    <p:anim calcmode="lin" valueType="num">
                                      <p:cBhvr additive="base">
                                        <p:cTn id="31"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998895" y="460913"/>
            <a:ext cx="6345393" cy="813928"/>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002060"/>
                </a:solidFill>
                <a:latin typeface="Footlight MT Light" panose="0204060206030A020304" pitchFamily="18" charset="0"/>
                <a:cs typeface="Arial" panose="020B0604020202020204" pitchFamily="34" charset="0"/>
                <a:sym typeface="Georgia"/>
              </a:rPr>
              <a:t>Standard 2: Scenario</a:t>
            </a:r>
          </a:p>
          <a:p>
            <a:pPr>
              <a:buClr>
                <a:srgbClr val="000000"/>
              </a:buClr>
              <a:buFont typeface="Arial" panose="020B0604020202020204" pitchFamily="34" charset="0"/>
              <a:buChar char="•"/>
            </a:pPr>
            <a:endParaRPr lang="en-US" dirty="0" smtClean="0">
              <a:solidFill>
                <a:srgbClr val="000000"/>
              </a:solidFill>
            </a:endParaRPr>
          </a:p>
          <a:p>
            <a:pPr marL="0" indent="0" algn="just">
              <a:lnSpc>
                <a:spcPct val="100000"/>
              </a:lnSpc>
              <a:spcBef>
                <a:spcPts val="0"/>
              </a:spcBef>
              <a:buClr>
                <a:srgbClr val="000000"/>
              </a:buClr>
              <a:buSzPts val="2000"/>
              <a:buNone/>
            </a:pPr>
            <a:endPar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3" name="TextBox 2"/>
          <p:cNvSpPr txBox="1"/>
          <p:nvPr/>
        </p:nvSpPr>
        <p:spPr>
          <a:xfrm>
            <a:off x="998895" y="4996720"/>
            <a:ext cx="10403396" cy="1241430"/>
          </a:xfrm>
          <a:prstGeom prst="rect">
            <a:avLst/>
          </a:prstGeom>
          <a:noFill/>
          <a:ln w="12700">
            <a:solidFill>
              <a:srgbClr val="801336"/>
            </a:solidFill>
          </a:ln>
        </p:spPr>
        <p:txBody>
          <a:bodyPr wrap="square" rtlCol="0">
            <a:spAutoFit/>
          </a:bodyPr>
          <a:lstStyle/>
          <a:p>
            <a:pPr lvl="0" algn="just" defTabSz="304815">
              <a:defRPr/>
            </a:pPr>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rPr>
              <a:t>This </a:t>
            </a:r>
            <a:r>
              <a:rPr lang="en-US" sz="2400" b="1" i="1" u="sng"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rPr>
              <a:t>is</a:t>
            </a:r>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rPr>
              <a:t> a violation of Standard 2</a:t>
            </a:r>
            <a:r>
              <a:rPr lang="en-US" sz="24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rPr>
              <a:t>. As defined by the Code of Ethics, a student is </a:t>
            </a:r>
            <a:r>
              <a:rPr lang="en-US" sz="24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anyone </a:t>
            </a:r>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under the age of 18 OR a student enrolled </a:t>
            </a:r>
            <a:r>
              <a:rPr lang="en-US" sz="24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in grades Pre-K </a:t>
            </a:r>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to 12 in a public or private school</a:t>
            </a:r>
            <a:r>
              <a:rPr lang="en-US" sz="24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t>
            </a:r>
            <a:r>
              <a:rPr lang="en-US" sz="2667"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rPr>
              <a:t> </a:t>
            </a:r>
          </a:p>
        </p:txBody>
      </p:sp>
      <p:sp>
        <p:nvSpPr>
          <p:cNvPr id="9" name="Rectangle 8">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 name="Rectangle 4"/>
          <p:cNvSpPr/>
          <p:nvPr/>
        </p:nvSpPr>
        <p:spPr>
          <a:xfrm>
            <a:off x="1233055" y="1579418"/>
            <a:ext cx="6456217" cy="2677656"/>
          </a:xfrm>
          <a:prstGeom prst="rect">
            <a:avLst/>
          </a:prstGeom>
        </p:spPr>
        <p:txBody>
          <a:bodyPr wrap="square">
            <a:spAutoFit/>
          </a:bodyPr>
          <a:lstStyle/>
          <a:p>
            <a:pPr algn="just"/>
            <a:r>
              <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rPr>
              <a:t>The educator was </a:t>
            </a:r>
            <a:r>
              <a:rPr lang="en-US" sz="2400" dirty="0" smtClean="0">
                <a:latin typeface="Nirmala UI Semilight" panose="020B0402040204020203" pitchFamily="34" charset="0"/>
                <a:ea typeface="Nirmala UI Semilight" panose="020B0402040204020203" pitchFamily="34" charset="0"/>
                <a:cs typeface="Nirmala UI Semilight" panose="020B0402040204020203" pitchFamily="34" charset="0"/>
              </a:rPr>
              <a:t>in </a:t>
            </a:r>
            <a:r>
              <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rPr>
              <a:t>two social media pictures with a high school senior from a nearby private school.  The educator admitted to </a:t>
            </a:r>
            <a:r>
              <a:rPr lang="en-US" sz="2400" dirty="0" smtClean="0">
                <a:latin typeface="Nirmala UI Semilight" panose="020B0402040204020203" pitchFamily="34" charset="0"/>
                <a:ea typeface="Nirmala UI Semilight" panose="020B0402040204020203" pitchFamily="34" charset="0"/>
                <a:cs typeface="Nirmala UI Semilight" panose="020B0402040204020203" pitchFamily="34" charset="0"/>
              </a:rPr>
              <a:t>her principal </a:t>
            </a:r>
            <a:r>
              <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rPr>
              <a:t>that she was dating the student. The educator stated </a:t>
            </a:r>
            <a:r>
              <a:rPr lang="en-US" sz="2400" dirty="0" smtClean="0">
                <a:latin typeface="Nirmala UI Semilight" panose="020B0402040204020203" pitchFamily="34" charset="0"/>
                <a:ea typeface="Nirmala UI Semilight" panose="020B0402040204020203" pitchFamily="34" charset="0"/>
                <a:cs typeface="Nirmala UI Semilight" panose="020B0402040204020203" pitchFamily="34" charset="0"/>
              </a:rPr>
              <a:t>she </a:t>
            </a:r>
            <a:r>
              <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rPr>
              <a:t>did not feel the Code of Ethics applied since he was of age 18 years old and she had no supervisory </a:t>
            </a:r>
            <a:r>
              <a:rPr lang="en-US" sz="2400" dirty="0" smtClean="0">
                <a:latin typeface="Nirmala UI Semilight" panose="020B0402040204020203" pitchFamily="34" charset="0"/>
                <a:ea typeface="Nirmala UI Semilight" panose="020B0402040204020203" pitchFamily="34" charset="0"/>
                <a:cs typeface="Nirmala UI Semilight" panose="020B0402040204020203" pitchFamily="34" charset="0"/>
              </a:rPr>
              <a:t>status over him.</a:t>
            </a:r>
            <a:endPar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6" name="Picture 5"/>
          <p:cNvPicPr>
            <a:picLocks noChangeAspect="1"/>
          </p:cNvPicPr>
          <p:nvPr/>
        </p:nvPicPr>
        <p:blipFill>
          <a:blip r:embed="rId3"/>
          <a:stretch>
            <a:fillRect/>
          </a:stretch>
        </p:blipFill>
        <p:spPr>
          <a:xfrm>
            <a:off x="8242200" y="492037"/>
            <a:ext cx="2511770" cy="2737341"/>
          </a:xfrm>
          <a:prstGeom prst="rect">
            <a:avLst/>
          </a:prstGeom>
        </p:spPr>
      </p:pic>
    </p:spTree>
    <p:extLst>
      <p:ext uri="{BB962C8B-B14F-4D97-AF65-F5344CB8AC3E}">
        <p14:creationId xmlns:p14="http://schemas.microsoft.com/office/powerpoint/2010/main" val="16087061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188950" y="635154"/>
            <a:ext cx="10501192" cy="3403189"/>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002060"/>
                </a:solidFill>
                <a:latin typeface="Footlight MT Light" panose="0204060206030A020304" pitchFamily="18" charset="0"/>
                <a:cs typeface="Arial" panose="020B0604020202020204" pitchFamily="34" charset="0"/>
                <a:sym typeface="Georgia"/>
              </a:rPr>
              <a:t>Standard 2: Scenario</a:t>
            </a:r>
          </a:p>
          <a:p>
            <a:pPr marL="114306" indent="0">
              <a:buClr>
                <a:srgbClr val="000000"/>
              </a:buClr>
              <a:buNone/>
            </a:pPr>
            <a:endParaRPr lang="en-US" sz="533" dirty="0">
              <a:solidFill>
                <a:srgbClr val="000000"/>
              </a:solidFill>
              <a:latin typeface="Calibri" panose="020F0502020204030204" pitchFamily="34" charset="0"/>
              <a:ea typeface="Roboto" panose="020B0604020202020204" charset="0"/>
              <a:cs typeface="Calibri" panose="020F0502020204030204" pitchFamily="34" charset="0"/>
              <a:sym typeface="Times New Roman"/>
            </a:endParaRPr>
          </a:p>
          <a:p>
            <a:pPr marL="114306" indent="0">
              <a:buClr>
                <a:srgbClr val="000000"/>
              </a:buClr>
              <a:buNone/>
            </a:pPr>
            <a:endParaRPr lang="en-US" sz="2933"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endParaRPr>
          </a:p>
          <a:p>
            <a:pPr marL="114306" indent="0" algn="just">
              <a:buClr>
                <a:srgbClr val="000000"/>
              </a:buClr>
              <a:buNone/>
            </a:pPr>
            <a:endParaRPr lang="en-US" sz="2933"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endParaRPr>
          </a:p>
          <a:p>
            <a:pPr marL="114306" indent="0" algn="just">
              <a:buClr>
                <a:srgbClr val="000000"/>
              </a:buClr>
              <a:buNone/>
            </a:pPr>
            <a:r>
              <a:rPr lang="en-US" sz="2933"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rPr>
              <a:t>An </a:t>
            </a:r>
            <a:r>
              <a:rPr lang="en-US" sz="2933"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rPr>
              <a:t>elementary teacher threw an eraser to/at a student. The eraser struck a student’s eye. The district suspended the educator for 5 days. </a:t>
            </a:r>
          </a:p>
        </p:txBody>
      </p:sp>
      <p:sp>
        <p:nvSpPr>
          <p:cNvPr id="2" name="TextBox 1"/>
          <p:cNvSpPr txBox="1"/>
          <p:nvPr/>
        </p:nvSpPr>
        <p:spPr>
          <a:xfrm>
            <a:off x="1660004" y="4857816"/>
            <a:ext cx="9832622" cy="1200329"/>
          </a:xfrm>
          <a:prstGeom prst="rect">
            <a:avLst/>
          </a:prstGeom>
          <a:noFill/>
          <a:ln w="12700">
            <a:solidFill>
              <a:srgbClr val="801336"/>
            </a:solidFill>
          </a:ln>
        </p:spPr>
        <p:txBody>
          <a:bodyPr wrap="square" rtlCol="0">
            <a:spAutoFit/>
          </a:bodyPr>
          <a:lstStyle/>
          <a:p>
            <a:pPr marL="114306" algn="just">
              <a:buClr>
                <a:srgbClr val="000000"/>
              </a:buClr>
            </a:pPr>
            <a:r>
              <a:rPr lang="en-US" sz="24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rPr>
              <a:t>The Commission found that this </a:t>
            </a:r>
            <a:r>
              <a:rPr lang="en-US" sz="2400" i="1" u="sng"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rPr>
              <a:t>was not </a:t>
            </a:r>
            <a:r>
              <a:rPr lang="en-US" sz="24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rPr>
              <a:t>a violation of Standard 2. There was no reported injury to the student and considered the district had sufficiently handled the matter. </a:t>
            </a:r>
            <a:endPar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39346"/>
          <a:stretch/>
        </p:blipFill>
        <p:spPr>
          <a:xfrm>
            <a:off x="7100493" y="707866"/>
            <a:ext cx="4392133" cy="1758244"/>
          </a:xfrm>
          <a:prstGeom prst="rect">
            <a:avLst/>
          </a:prstGeom>
          <a:ln>
            <a:solidFill>
              <a:srgbClr val="740000"/>
            </a:solidFill>
          </a:ln>
        </p:spPr>
      </p:pic>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863873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932873" y="649152"/>
            <a:ext cx="9002143" cy="2953030"/>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002060"/>
                </a:solidFill>
                <a:latin typeface="Footlight MT Light" panose="0204060206030A020304" pitchFamily="18" charset="0"/>
                <a:cs typeface="Arial" panose="020B0604020202020204" pitchFamily="34" charset="0"/>
                <a:sym typeface="Georgia"/>
              </a:rPr>
              <a:t>Standard 2: </a:t>
            </a:r>
            <a:r>
              <a:rPr lang="en-US" sz="4800" b="1" dirty="0" smtClean="0">
                <a:solidFill>
                  <a:srgbClr val="002060"/>
                </a:solidFill>
                <a:latin typeface="Footlight MT Light" panose="0204060206030A020304" pitchFamily="18" charset="0"/>
                <a:cs typeface="Arial" panose="020B0604020202020204" pitchFamily="34" charset="0"/>
                <a:sym typeface="Georgia"/>
              </a:rPr>
              <a:t>Scenario</a:t>
            </a:r>
          </a:p>
          <a:p>
            <a:pPr marL="0" indent="0" defTabSz="304815">
              <a:lnSpc>
                <a:spcPct val="100000"/>
              </a:lnSpc>
              <a:spcBef>
                <a:spcPts val="0"/>
              </a:spcBef>
              <a:buClr>
                <a:srgbClr val="000000"/>
              </a:buClr>
              <a:buSzPts val="2000"/>
              <a:buNone/>
            </a:pPr>
            <a:endParaRPr lang="en-US" sz="4400" b="1" i="1" dirty="0" smtClean="0">
              <a:solidFill>
                <a:srgbClr val="002060"/>
              </a:solidFill>
              <a:latin typeface="High Tower Text" panose="02040502050506030303" pitchFamily="18" charset="0"/>
              <a:cs typeface="Arial" panose="020B0604020202020204" pitchFamily="34" charset="0"/>
              <a:sym typeface="Georgia"/>
            </a:endParaRPr>
          </a:p>
          <a:p>
            <a:pPr marL="0" indent="0" algn="just" defTabSz="304815">
              <a:lnSpc>
                <a:spcPct val="100000"/>
              </a:lnSpc>
              <a:spcBef>
                <a:spcPts val="0"/>
              </a:spcBef>
              <a:buClr>
                <a:srgbClr val="000000"/>
              </a:buClr>
              <a:buSzPts val="2000"/>
              <a:buNone/>
            </a:pPr>
            <a:r>
              <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 high school paraprofessional and coach, threatened, cursed, and pushed a student during a baseball workout. The educator denied pushing the student, but admitted to being aggressive toward the student and stating to the student, “What if I punch you in the face</a:t>
            </a:r>
            <a:r>
              <a:rPr lang="en-US"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t>
            </a:r>
            <a:endParaRPr lang="en-US" sz="5400" b="1" i="1" dirty="0">
              <a:solidFill>
                <a:srgbClr val="002060"/>
              </a:solidFill>
              <a:latin typeface="High Tower Text" panose="02040502050506030303" pitchFamily="18" charset="0"/>
              <a:cs typeface="Arial" panose="020B0604020202020204" pitchFamily="34" charset="0"/>
              <a:sym typeface="Georgia"/>
            </a:endParaRPr>
          </a:p>
        </p:txBody>
      </p:sp>
      <p:sp>
        <p:nvSpPr>
          <p:cNvPr id="2" name="TextBox 1"/>
          <p:cNvSpPr txBox="1"/>
          <p:nvPr/>
        </p:nvSpPr>
        <p:spPr>
          <a:xfrm>
            <a:off x="1183988" y="4795020"/>
            <a:ext cx="6639212" cy="1200329"/>
          </a:xfrm>
          <a:prstGeom prst="rect">
            <a:avLst/>
          </a:prstGeom>
          <a:noFill/>
          <a:ln w="12700">
            <a:solidFill>
              <a:srgbClr val="801336"/>
            </a:solidFill>
          </a:ln>
        </p:spPr>
        <p:txBody>
          <a:bodyPr wrap="square" rtlCol="0">
            <a:spAutoFit/>
          </a:bodyPr>
          <a:lstStyle/>
          <a:p>
            <a:pPr algn="just" defTabSz="304815">
              <a:defRPr/>
            </a:pPr>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Yes, this </a:t>
            </a:r>
            <a:r>
              <a:rPr lang="en-US" sz="2400" b="1" i="1" u="sng"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is</a:t>
            </a:r>
            <a:r>
              <a:rPr lang="en-US" sz="2400" b="1"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 violation of Standard 2</a:t>
            </a:r>
            <a:r>
              <a:rPr lang="en-US" sz="24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Aggressive behavior by an educator, including physically touching a student, is never tolerated. </a:t>
            </a:r>
          </a:p>
        </p:txBody>
      </p:sp>
      <p:sp>
        <p:nvSpPr>
          <p:cNvPr id="9" name="Rectangle 8">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4" name="Picture 3"/>
          <p:cNvPicPr>
            <a:picLocks noChangeAspect="1"/>
          </p:cNvPicPr>
          <p:nvPr/>
        </p:nvPicPr>
        <p:blipFill>
          <a:blip r:embed="rId3"/>
          <a:stretch>
            <a:fillRect/>
          </a:stretch>
        </p:blipFill>
        <p:spPr>
          <a:xfrm>
            <a:off x="8783183" y="4176490"/>
            <a:ext cx="3237257" cy="2328874"/>
          </a:xfrm>
          <a:prstGeom prst="rect">
            <a:avLst/>
          </a:prstGeom>
        </p:spPr>
      </p:pic>
    </p:spTree>
    <p:extLst>
      <p:ext uri="{BB962C8B-B14F-4D97-AF65-F5344CB8AC3E}">
        <p14:creationId xmlns:p14="http://schemas.microsoft.com/office/powerpoint/2010/main" val="2347061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104935" y="145473"/>
            <a:ext cx="10501192" cy="5764681"/>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002060"/>
                </a:solidFill>
                <a:latin typeface="Footlight MT Light" panose="0204060206030A020304" pitchFamily="18" charset="0"/>
                <a:cs typeface="Arial" panose="020B0604020202020204" pitchFamily="34" charset="0"/>
                <a:sym typeface="Georgia"/>
              </a:rPr>
              <a:t>Standar</a:t>
            </a:r>
            <a:r>
              <a:rPr lang="en-US" sz="4800" b="1" dirty="0">
                <a:solidFill>
                  <a:schemeClr val="tx2"/>
                </a:solidFill>
                <a:latin typeface="Footlight MT Light" panose="0204060206030A020304" pitchFamily="18" charset="0"/>
                <a:cs typeface="Arial" panose="020B0604020202020204" pitchFamily="34" charset="0"/>
                <a:sym typeface="Georgia"/>
              </a:rPr>
              <a:t>d</a:t>
            </a:r>
            <a:r>
              <a:rPr lang="en-US" sz="4800" b="1" dirty="0">
                <a:solidFill>
                  <a:srgbClr val="002060"/>
                </a:solidFill>
                <a:latin typeface="Footlight MT Light" panose="0204060206030A020304" pitchFamily="18" charset="0"/>
                <a:cs typeface="Arial" panose="020B0604020202020204" pitchFamily="34" charset="0"/>
                <a:sym typeface="Georgia"/>
              </a:rPr>
              <a:t> 2: Takeaways</a:t>
            </a:r>
          </a:p>
          <a:p>
            <a:pPr indent="-457223">
              <a:lnSpc>
                <a:spcPct val="100000"/>
              </a:lnSpc>
              <a:spcBef>
                <a:spcPts val="0"/>
              </a:spcBef>
              <a:buClr>
                <a:srgbClr val="000000"/>
              </a:buClr>
              <a:buSzPts val="2000"/>
            </a:pPr>
            <a:endParaRPr dirty="0">
              <a:solidFill>
                <a:srgbClr val="000000"/>
              </a:solidFill>
              <a:latin typeface="Georgia"/>
              <a:ea typeface="Georgia"/>
              <a:cs typeface="Georgia"/>
              <a:sym typeface="Georgia"/>
            </a:endParaRPr>
          </a:p>
        </p:txBody>
      </p:sp>
      <p:sp>
        <p:nvSpPr>
          <p:cNvPr id="2" name="Rectangle 1"/>
          <p:cNvSpPr/>
          <p:nvPr/>
        </p:nvSpPr>
        <p:spPr>
          <a:xfrm>
            <a:off x="4558873" y="3305890"/>
            <a:ext cx="3135795" cy="276999"/>
          </a:xfrm>
          <a:prstGeom prst="rect">
            <a:avLst/>
          </a:prstGeom>
        </p:spPr>
        <p:txBody>
          <a:bodyPr wrap="none">
            <a:spAutoFit/>
          </a:bodyPr>
          <a:lstStyle/>
          <a:p>
            <a:pPr defTabSz="304815">
              <a:defRPr/>
            </a:pPr>
            <a:r>
              <a:rPr lang="en-US" sz="1200" i="1" dirty="0">
                <a:solidFill>
                  <a:srgbClr val="FFFFFF"/>
                </a:solidFill>
                <a:latin typeface="Georgia"/>
                <a:ea typeface="Georgia"/>
                <a:cs typeface="Georgia"/>
                <a:sym typeface="Georgia"/>
              </a:rPr>
              <a:t>Offenses </a:t>
            </a:r>
            <a:r>
              <a:rPr lang="en-US" sz="1200" i="1" u="sng" dirty="0">
                <a:solidFill>
                  <a:srgbClr val="FFFFFF"/>
                </a:solidFill>
                <a:latin typeface="Georgia"/>
                <a:ea typeface="Georgia"/>
                <a:cs typeface="Georgia"/>
                <a:sym typeface="Georgia"/>
              </a:rPr>
              <a:t>NOT</a:t>
            </a:r>
            <a:r>
              <a:rPr lang="en-US" sz="1200" i="1" dirty="0">
                <a:solidFill>
                  <a:srgbClr val="FFFFFF"/>
                </a:solidFill>
                <a:latin typeface="Georgia"/>
                <a:ea typeface="Georgia"/>
                <a:cs typeface="Georgia"/>
                <a:sym typeface="Georgia"/>
              </a:rPr>
              <a:t> Considered Moral Turpitude</a:t>
            </a:r>
            <a:endParaRPr lang="en-US" sz="1200" dirty="0">
              <a:solidFill>
                <a:srgbClr val="FFFFFF"/>
              </a:solidFill>
              <a:latin typeface="Arial"/>
            </a:endParaRPr>
          </a:p>
        </p:txBody>
      </p:sp>
      <p:sp>
        <p:nvSpPr>
          <p:cNvPr id="4" name="Rectangle 3"/>
          <p:cNvSpPr/>
          <p:nvPr/>
        </p:nvSpPr>
        <p:spPr>
          <a:xfrm>
            <a:off x="848734" y="990070"/>
            <a:ext cx="10411029" cy="6124754"/>
          </a:xfrm>
          <a:prstGeom prst="rect">
            <a:avLst/>
          </a:prstGeom>
        </p:spPr>
        <p:txBody>
          <a:bodyPr wrap="square">
            <a:spAutoFit/>
          </a:bodyPr>
          <a:lstStyle/>
          <a:p>
            <a:pPr marL="457200" indent="-457200" algn="just">
              <a:buFont typeface="Courier New" panose="02070309020205020404" pitchFamily="49" charset="0"/>
              <a:buChar char="o"/>
              <a:defRPr/>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Be friendly, but not a friend.</a:t>
            </a:r>
          </a:p>
          <a:p>
            <a:pPr marL="457200" indent="-457200" algn="just">
              <a:buFont typeface="Courier New" panose="02070309020205020404" pitchFamily="49" charset="0"/>
              <a:buChar char="o"/>
              <a:defRPr/>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defRPr/>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Respect physical and other boundaries. </a:t>
            </a:r>
          </a:p>
          <a:p>
            <a:pPr marL="457200" indent="-457200" algn="just">
              <a:buFont typeface="Courier New" panose="02070309020205020404" pitchFamily="49" charset="0"/>
              <a:buChar char="o"/>
              <a:defRPr/>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defRPr/>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Choose appropriate settings and times for communication, avoiding direct electronic communications where possible. </a:t>
            </a:r>
          </a:p>
          <a:p>
            <a:pPr marL="457200" indent="-457200" algn="just">
              <a:buFont typeface="Courier New" panose="02070309020205020404" pitchFamily="49" charset="0"/>
              <a:buChar char="o"/>
              <a:defRPr/>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buFont typeface="Courier New" panose="02070309020205020404" pitchFamily="49" charset="0"/>
              <a:buChar char="o"/>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Use appropriate conduct and language when interacting with students on and off campus. </a:t>
            </a:r>
          </a:p>
          <a:p>
            <a:pPr marL="457200" indent="-457200">
              <a:buFont typeface="Courier New" panose="02070309020205020404" pitchFamily="49" charset="0"/>
              <a:buChar char="o"/>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defRPr/>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Avoid social media pitfalls with students or about students. </a:t>
            </a:r>
            <a:endParaRPr lang="en-US" sz="28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defRPr/>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defRPr/>
            </a:pPr>
            <a:r>
              <a:rPr lang="en-US" sz="28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Any sexual contact with a student will result in a revocation. </a:t>
            </a: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81019" indent="-381019" algn="just">
              <a:buFont typeface="Wingdings" panose="05000000000000000000" pitchFamily="2" charset="2"/>
              <a:buChar char="q"/>
              <a:defRPr/>
            </a:pPr>
            <a:endParaRPr lang="en-US" sz="2800" dirty="0">
              <a:solidFill>
                <a:srgbClr val="000000"/>
              </a:solidFill>
              <a:latin typeface="Calibri" panose="020F0502020204030204" pitchFamily="34" charset="0"/>
              <a:cs typeface="Calibri" panose="020F0502020204030204" pitchFamily="34" charset="0"/>
            </a:endParaRPr>
          </a:p>
        </p:txBody>
      </p:sp>
      <p:pic>
        <p:nvPicPr>
          <p:cNvPr id="8" name="Picture 7" descr="Three young women working at cafe">
            <a:extLst>
              <a:ext uri="{FF2B5EF4-FFF2-40B4-BE49-F238E27FC236}">
                <a16:creationId xmlns:a16="http://schemas.microsoft.com/office/drawing/2014/main" id="{892F18CC-45B8-4D93-44A1-6D43D512FA21}"/>
              </a:ext>
            </a:extLst>
          </p:cNvPr>
          <p:cNvPicPr>
            <a:picLocks noChangeAspect="1"/>
          </p:cNvPicPr>
          <p:nvPr/>
        </p:nvPicPr>
        <p:blipFill>
          <a:blip r:embed="rId3" cstate="print">
            <a:extLst>
              <a:ext uri="{28A0092B-C50C-407E-A947-70E740481C1C}">
                <a14:useLocalDpi xmlns:a14="http://schemas.microsoft.com/office/drawing/2010/main" val="0"/>
              </a:ext>
            </a:extLst>
          </a:blip>
          <a:srcRect l="16435" r="16435"/>
          <a:stretch/>
        </p:blipFill>
        <p:spPr>
          <a:xfrm>
            <a:off x="9261289" y="331482"/>
            <a:ext cx="2254675" cy="2238537"/>
          </a:xfrm>
          <a:prstGeom prst="flowChartConnector">
            <a:avLst/>
          </a:prstGeom>
          <a:ln w="28575">
            <a:solidFill>
              <a:srgbClr val="9B2D1F"/>
            </a:solidFill>
          </a:ln>
        </p:spPr>
      </p:pic>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050807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 calcmode="lin" valueType="num">
                                      <p:cBhvr additive="base">
                                        <p:cTn id="3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anim calcmode="lin" valueType="num">
                                      <p:cBhvr additive="base">
                                        <p:cTn id="37"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162" y="-1438183"/>
            <a:ext cx="12125443" cy="4037808"/>
          </a:xfrm>
          <a:prstGeom prst="rect">
            <a:avLst/>
          </a:prstGeom>
        </p:spPr>
      </p:pic>
      <p:sp>
        <p:nvSpPr>
          <p:cNvPr id="24" name="Oval 23">
            <a:extLst>
              <a:ext uri="{FF2B5EF4-FFF2-40B4-BE49-F238E27FC236}">
                <a16:creationId xmlns:a16="http://schemas.microsoft.com/office/drawing/2014/main" id="{E47E5357-011F-412D-A805-17674E52AF2B}"/>
              </a:ext>
            </a:extLst>
          </p:cNvPr>
          <p:cNvSpPr/>
          <p:nvPr/>
        </p:nvSpPr>
        <p:spPr>
          <a:xfrm>
            <a:off x="9974109" y="2978470"/>
            <a:ext cx="1504950" cy="1504950"/>
          </a:xfrm>
          <a:prstGeom prst="ellipse">
            <a:avLst/>
          </a:prstGeom>
          <a:solidFill>
            <a:schemeClr val="accent1"/>
          </a:solidFill>
          <a:ln w="63500">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solidFill>
                <a:schemeClr val="bg1"/>
              </a:solidFill>
            </a:endParaRPr>
          </a:p>
        </p:txBody>
      </p:sp>
      <p:sp>
        <p:nvSpPr>
          <p:cNvPr id="15" name="Oval 14">
            <a:extLst>
              <a:ext uri="{FF2B5EF4-FFF2-40B4-BE49-F238E27FC236}">
                <a16:creationId xmlns:a16="http://schemas.microsoft.com/office/drawing/2014/main" id="{E47E5357-011F-412D-A805-17674E52AF2B}"/>
              </a:ext>
            </a:extLst>
          </p:cNvPr>
          <p:cNvSpPr/>
          <p:nvPr/>
        </p:nvSpPr>
        <p:spPr>
          <a:xfrm>
            <a:off x="7556051" y="2905777"/>
            <a:ext cx="1504950" cy="1504950"/>
          </a:xfrm>
          <a:prstGeom prst="ellipse">
            <a:avLst/>
          </a:prstGeom>
          <a:solidFill>
            <a:schemeClr val="accent1"/>
          </a:solidFill>
          <a:ln w="63500">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solidFill>
                <a:schemeClr val="bg1"/>
              </a:solidFill>
            </a:endParaRPr>
          </a:p>
        </p:txBody>
      </p:sp>
      <p:sp>
        <p:nvSpPr>
          <p:cNvPr id="3" name="Oval 2">
            <a:extLst>
              <a:ext uri="{FF2B5EF4-FFF2-40B4-BE49-F238E27FC236}">
                <a16:creationId xmlns:a16="http://schemas.microsoft.com/office/drawing/2014/main" id="{3A6B6540-FBBE-4E9B-9F6E-30E9FEF12F95}"/>
              </a:ext>
            </a:extLst>
          </p:cNvPr>
          <p:cNvSpPr/>
          <p:nvPr/>
        </p:nvSpPr>
        <p:spPr>
          <a:xfrm>
            <a:off x="339018" y="2928662"/>
            <a:ext cx="1504950" cy="1504950"/>
          </a:xfrm>
          <a:prstGeom prst="ellipse">
            <a:avLst/>
          </a:prstGeom>
          <a:solidFill>
            <a:schemeClr val="accent1"/>
          </a:solidFill>
          <a:ln w="63500">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solidFill>
                <a:schemeClr val="bg1"/>
              </a:solidFill>
            </a:endParaRPr>
          </a:p>
        </p:txBody>
      </p:sp>
      <p:sp>
        <p:nvSpPr>
          <p:cNvPr id="5" name="LeftSub">
            <a:extLst>
              <a:ext uri="{FF2B5EF4-FFF2-40B4-BE49-F238E27FC236}">
                <a16:creationId xmlns:a16="http://schemas.microsoft.com/office/drawing/2014/main" id="{37F78D77-80CD-4AAD-822C-0048A72A6FE8}"/>
              </a:ext>
            </a:extLst>
          </p:cNvPr>
          <p:cNvSpPr txBox="1"/>
          <p:nvPr/>
        </p:nvSpPr>
        <p:spPr>
          <a:xfrm>
            <a:off x="515348" y="4744365"/>
            <a:ext cx="1328620" cy="1538883"/>
          </a:xfrm>
          <a:prstGeom prst="rect">
            <a:avLst/>
          </a:prstGeom>
          <a:noFill/>
        </p:spPr>
        <p:txBody>
          <a:bodyPr wrap="squar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nSpc>
                <a:spcPct val="100000"/>
              </a:lnSpc>
            </a:pPr>
            <a:r>
              <a:rPr lang="en-ID"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About the Georgia Professional Standards Commission</a:t>
            </a:r>
            <a:endParaRPr lang="en-ID" sz="18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7" name="Oval 6">
            <a:extLst>
              <a:ext uri="{FF2B5EF4-FFF2-40B4-BE49-F238E27FC236}">
                <a16:creationId xmlns:a16="http://schemas.microsoft.com/office/drawing/2014/main" id="{60E4F341-91FF-4734-B159-AB6B13375379}"/>
              </a:ext>
            </a:extLst>
          </p:cNvPr>
          <p:cNvSpPr/>
          <p:nvPr/>
        </p:nvSpPr>
        <p:spPr>
          <a:xfrm>
            <a:off x="2698249" y="2935364"/>
            <a:ext cx="1504950" cy="1504950"/>
          </a:xfrm>
          <a:prstGeom prst="ellipse">
            <a:avLst/>
          </a:prstGeom>
          <a:solidFill>
            <a:schemeClr val="accent1"/>
          </a:solidFill>
          <a:ln w="63500">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solidFill>
                <a:schemeClr val="bg1"/>
              </a:solidFill>
            </a:endParaRPr>
          </a:p>
        </p:txBody>
      </p:sp>
      <p:sp>
        <p:nvSpPr>
          <p:cNvPr id="9" name="LeftSub">
            <a:extLst>
              <a:ext uri="{FF2B5EF4-FFF2-40B4-BE49-F238E27FC236}">
                <a16:creationId xmlns:a16="http://schemas.microsoft.com/office/drawing/2014/main" id="{AC6765E6-C360-47C0-BDA5-23D2D0D3CE65}"/>
              </a:ext>
            </a:extLst>
          </p:cNvPr>
          <p:cNvSpPr txBox="1"/>
          <p:nvPr/>
        </p:nvSpPr>
        <p:spPr>
          <a:xfrm>
            <a:off x="2937578" y="4763889"/>
            <a:ext cx="983096" cy="615553"/>
          </a:xfrm>
          <a:prstGeom prst="rect">
            <a:avLst/>
          </a:prstGeom>
          <a:noFill/>
        </p:spPr>
        <p:txBody>
          <a:bodyPr wrap="squar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nSpc>
                <a:spcPct val="100000"/>
              </a:lnSpc>
            </a:pPr>
            <a:r>
              <a:rPr lang="en-ID"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The Need</a:t>
            </a:r>
            <a:endParaRPr lang="en-ID" sz="20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1" name="Oval 10">
            <a:extLst>
              <a:ext uri="{FF2B5EF4-FFF2-40B4-BE49-F238E27FC236}">
                <a16:creationId xmlns:a16="http://schemas.microsoft.com/office/drawing/2014/main" id="{5E4127A1-C39D-4B29-8A75-771A690C2BC8}"/>
              </a:ext>
            </a:extLst>
          </p:cNvPr>
          <p:cNvSpPr/>
          <p:nvPr/>
        </p:nvSpPr>
        <p:spPr>
          <a:xfrm>
            <a:off x="5036544" y="2905777"/>
            <a:ext cx="1504950" cy="1504950"/>
          </a:xfrm>
          <a:prstGeom prst="ellipse">
            <a:avLst/>
          </a:prstGeom>
          <a:solidFill>
            <a:schemeClr val="accent1"/>
          </a:solidFill>
          <a:ln w="63500">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solidFill>
                <a:schemeClr val="bg1"/>
              </a:solidFill>
            </a:endParaRPr>
          </a:p>
        </p:txBody>
      </p:sp>
      <p:sp>
        <p:nvSpPr>
          <p:cNvPr id="13" name="LeftSub">
            <a:extLst>
              <a:ext uri="{FF2B5EF4-FFF2-40B4-BE49-F238E27FC236}">
                <a16:creationId xmlns:a16="http://schemas.microsoft.com/office/drawing/2014/main" id="{3524BA68-14E1-4E9F-B5F7-44931BD18995}"/>
              </a:ext>
            </a:extLst>
          </p:cNvPr>
          <p:cNvSpPr txBox="1"/>
          <p:nvPr/>
        </p:nvSpPr>
        <p:spPr>
          <a:xfrm>
            <a:off x="4975496" y="4683471"/>
            <a:ext cx="1627048" cy="1231106"/>
          </a:xfrm>
          <a:prstGeom prst="rect">
            <a:avLst/>
          </a:prstGeom>
          <a:noFill/>
        </p:spPr>
        <p:txBody>
          <a:bodyPr wrap="non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nSpc>
                <a:spcPct val="100000"/>
              </a:lnSpc>
            </a:pPr>
            <a:r>
              <a:rPr lang="en-ID"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About the </a:t>
            </a:r>
          </a:p>
          <a:p>
            <a:pPr>
              <a:lnSpc>
                <a:spcPct val="100000"/>
              </a:lnSpc>
            </a:pPr>
            <a:r>
              <a:rPr lang="en-ID"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Georgia Code </a:t>
            </a:r>
          </a:p>
          <a:p>
            <a:pPr>
              <a:lnSpc>
                <a:spcPct val="100000"/>
              </a:lnSpc>
            </a:pPr>
            <a:r>
              <a:rPr lang="en-ID"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of Ethics</a:t>
            </a:r>
          </a:p>
          <a:p>
            <a:pPr>
              <a:lnSpc>
                <a:spcPct val="100000"/>
              </a:lnSpc>
            </a:pPr>
            <a:r>
              <a:rPr lang="en-ID"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 for Educators</a:t>
            </a:r>
            <a:r>
              <a:rPr lang="en-ID" sz="1800" dirty="0" smtClean="0">
                <a:latin typeface="Nirmala UI Semilight" panose="020B0402040204020203" pitchFamily="34" charset="0"/>
                <a:ea typeface="Nirmala UI Semilight" panose="020B0402040204020203" pitchFamily="34" charset="0"/>
                <a:cs typeface="Nirmala UI Semilight" panose="020B0402040204020203" pitchFamily="34" charset="0"/>
              </a:rPr>
              <a:t>  </a:t>
            </a:r>
            <a:endParaRPr lang="en-ID" sz="18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7" name="LeftSub">
            <a:extLst>
              <a:ext uri="{FF2B5EF4-FFF2-40B4-BE49-F238E27FC236}">
                <a16:creationId xmlns:a16="http://schemas.microsoft.com/office/drawing/2014/main" id="{21B3A26E-8D74-45E4-861D-EB4569A04A14}"/>
              </a:ext>
            </a:extLst>
          </p:cNvPr>
          <p:cNvSpPr txBox="1"/>
          <p:nvPr/>
        </p:nvSpPr>
        <p:spPr>
          <a:xfrm>
            <a:off x="7502363" y="4611706"/>
            <a:ext cx="1594959" cy="1846659"/>
          </a:xfrm>
          <a:prstGeom prst="rect">
            <a:avLst/>
          </a:prstGeom>
          <a:noFill/>
        </p:spPr>
        <p:txBody>
          <a:bodyPr wrap="squar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nSpc>
                <a:spcPct val="100000"/>
              </a:lnSpc>
            </a:pPr>
            <a:r>
              <a:rPr lang="en-ID"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Unpacking the</a:t>
            </a:r>
          </a:p>
          <a:p>
            <a:pPr>
              <a:lnSpc>
                <a:spcPct val="100000"/>
              </a:lnSpc>
            </a:pPr>
            <a:r>
              <a:rPr lang="en-ID"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 Standards</a:t>
            </a:r>
          </a:p>
          <a:p>
            <a:pPr>
              <a:lnSpc>
                <a:spcPct val="100000"/>
              </a:lnSpc>
            </a:pPr>
            <a:r>
              <a:rPr lang="en-ID"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 Common Violations </a:t>
            </a:r>
          </a:p>
          <a:p>
            <a:pPr>
              <a:lnSpc>
                <a:spcPct val="100000"/>
              </a:lnSpc>
            </a:pPr>
            <a:r>
              <a:rPr lang="en-ID"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 Scenarios </a:t>
            </a:r>
          </a:p>
          <a:p>
            <a:pPr>
              <a:lnSpc>
                <a:spcPct val="100000"/>
              </a:lnSpc>
            </a:pPr>
            <a:r>
              <a:rPr lang="en-ID"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 Takeaways </a:t>
            </a:r>
            <a:endParaRPr lang="en-ID" sz="20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8" name="Icon 31">
            <a:extLst>
              <a:ext uri="{FF2B5EF4-FFF2-40B4-BE49-F238E27FC236}">
                <a16:creationId xmlns:a16="http://schemas.microsoft.com/office/drawing/2014/main" id="{DC19E074-7A0A-47A9-A014-F165687D3445}"/>
              </a:ext>
            </a:extLst>
          </p:cNvPr>
          <p:cNvSpPr/>
          <p:nvPr/>
        </p:nvSpPr>
        <p:spPr>
          <a:xfrm>
            <a:off x="7948758" y="3367702"/>
            <a:ext cx="613729" cy="613727"/>
          </a:xfrm>
          <a:custGeom>
            <a:avLst/>
            <a:gdLst>
              <a:gd name="connsiteX0" fmla="*/ 477588 w 485775"/>
              <a:gd name="connsiteY0" fmla="*/ 296429 h 485774"/>
              <a:gd name="connsiteX1" fmla="*/ 399958 w 485775"/>
              <a:gd name="connsiteY1" fmla="*/ 242773 h 485774"/>
              <a:gd name="connsiteX2" fmla="*/ 477580 w 485775"/>
              <a:gd name="connsiteY2" fmla="*/ 189181 h 485774"/>
              <a:gd name="connsiteX3" fmla="*/ 485775 w 485775"/>
              <a:gd name="connsiteY3" fmla="*/ 173566 h 485774"/>
              <a:gd name="connsiteX4" fmla="*/ 477580 w 485775"/>
              <a:gd name="connsiteY4" fmla="*/ 157951 h 485774"/>
              <a:gd name="connsiteX5" fmla="*/ 253668 w 485775"/>
              <a:gd name="connsiteY5" fmla="*/ 3360 h 485774"/>
              <a:gd name="connsiteX6" fmla="*/ 232106 w 485775"/>
              <a:gd name="connsiteY6" fmla="*/ 3360 h 485774"/>
              <a:gd name="connsiteX7" fmla="*/ 8194 w 485775"/>
              <a:gd name="connsiteY7" fmla="*/ 157951 h 485774"/>
              <a:gd name="connsiteX8" fmla="*/ 0 w 485775"/>
              <a:gd name="connsiteY8" fmla="*/ 173566 h 485774"/>
              <a:gd name="connsiteX9" fmla="*/ 8195 w 485775"/>
              <a:gd name="connsiteY9" fmla="*/ 189181 h 485774"/>
              <a:gd name="connsiteX10" fmla="*/ 85817 w 485775"/>
              <a:gd name="connsiteY10" fmla="*/ 242773 h 485774"/>
              <a:gd name="connsiteX11" fmla="*/ 8187 w 485775"/>
              <a:gd name="connsiteY11" fmla="*/ 296429 h 485774"/>
              <a:gd name="connsiteX12" fmla="*/ 0 w 485775"/>
              <a:gd name="connsiteY12" fmla="*/ 312039 h 485774"/>
              <a:gd name="connsiteX13" fmla="*/ 8187 w 485775"/>
              <a:gd name="connsiteY13" fmla="*/ 327649 h 485774"/>
              <a:gd name="connsiteX14" fmla="*/ 232099 w 485775"/>
              <a:gd name="connsiteY14" fmla="*/ 482409 h 485774"/>
              <a:gd name="connsiteX15" fmla="*/ 242888 w 485775"/>
              <a:gd name="connsiteY15" fmla="*/ 485775 h 485774"/>
              <a:gd name="connsiteX16" fmla="*/ 253676 w 485775"/>
              <a:gd name="connsiteY16" fmla="*/ 482409 h 485774"/>
              <a:gd name="connsiteX17" fmla="*/ 352349 w 485775"/>
              <a:gd name="connsiteY17" fmla="*/ 414210 h 485774"/>
              <a:gd name="connsiteX18" fmla="*/ 357170 w 485775"/>
              <a:gd name="connsiteY18" fmla="*/ 387811 h 485774"/>
              <a:gd name="connsiteX19" fmla="*/ 330772 w 485775"/>
              <a:gd name="connsiteY19" fmla="*/ 382990 h 485774"/>
              <a:gd name="connsiteX20" fmla="*/ 242888 w 485775"/>
              <a:gd name="connsiteY20" fmla="*/ 443732 h 485774"/>
              <a:gd name="connsiteX21" fmla="*/ 52350 w 485775"/>
              <a:gd name="connsiteY21" fmla="*/ 312039 h 485774"/>
              <a:gd name="connsiteX22" fmla="*/ 119209 w 485775"/>
              <a:gd name="connsiteY22" fmla="*/ 265828 h 485774"/>
              <a:gd name="connsiteX23" fmla="*/ 232107 w 485775"/>
              <a:gd name="connsiteY23" fmla="*/ 343774 h 485774"/>
              <a:gd name="connsiteX24" fmla="*/ 242888 w 485775"/>
              <a:gd name="connsiteY24" fmla="*/ 347134 h 485774"/>
              <a:gd name="connsiteX25" fmla="*/ 253668 w 485775"/>
              <a:gd name="connsiteY25" fmla="*/ 343774 h 485774"/>
              <a:gd name="connsiteX26" fmla="*/ 366566 w 485775"/>
              <a:gd name="connsiteY26" fmla="*/ 265828 h 485774"/>
              <a:gd name="connsiteX27" fmla="*/ 433425 w 485775"/>
              <a:gd name="connsiteY27" fmla="*/ 312039 h 485774"/>
              <a:gd name="connsiteX28" fmla="*/ 409179 w 485775"/>
              <a:gd name="connsiteY28" fmla="*/ 328797 h 485774"/>
              <a:gd name="connsiteX29" fmla="*/ 404357 w 485775"/>
              <a:gd name="connsiteY29" fmla="*/ 355196 h 485774"/>
              <a:gd name="connsiteX30" fmla="*/ 419985 w 485775"/>
              <a:gd name="connsiteY30" fmla="*/ 363384 h 485774"/>
              <a:gd name="connsiteX31" fmla="*/ 430757 w 485775"/>
              <a:gd name="connsiteY31" fmla="*/ 360017 h 485774"/>
              <a:gd name="connsiteX32" fmla="*/ 477588 w 485775"/>
              <a:gd name="connsiteY32" fmla="*/ 327649 h 485774"/>
              <a:gd name="connsiteX33" fmla="*/ 485775 w 485775"/>
              <a:gd name="connsiteY33" fmla="*/ 312039 h 485774"/>
              <a:gd name="connsiteX34" fmla="*/ 477588 w 485775"/>
              <a:gd name="connsiteY34" fmla="*/ 296429 h 485774"/>
              <a:gd name="connsiteX35" fmla="*/ 242888 w 485775"/>
              <a:gd name="connsiteY35" fmla="*/ 305099 h 485774"/>
              <a:gd name="connsiteX36" fmla="*/ 52375 w 485775"/>
              <a:gd name="connsiteY36" fmla="*/ 173566 h 485774"/>
              <a:gd name="connsiteX37" fmla="*/ 242888 w 485775"/>
              <a:gd name="connsiteY37" fmla="*/ 42034 h 485774"/>
              <a:gd name="connsiteX38" fmla="*/ 433401 w 485775"/>
              <a:gd name="connsiteY38" fmla="*/ 173566 h 485774"/>
              <a:gd name="connsiteX39" fmla="*/ 242888 w 485775"/>
              <a:gd name="connsiteY39" fmla="*/ 305099 h 48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85775" h="485774">
                <a:moveTo>
                  <a:pt x="477588" y="296429"/>
                </a:moveTo>
                <a:lnTo>
                  <a:pt x="399958" y="242773"/>
                </a:lnTo>
                <a:lnTo>
                  <a:pt x="477580" y="189181"/>
                </a:lnTo>
                <a:cubicBezTo>
                  <a:pt x="482711" y="185639"/>
                  <a:pt x="485775" y="179801"/>
                  <a:pt x="485775" y="173566"/>
                </a:cubicBezTo>
                <a:cubicBezTo>
                  <a:pt x="485775" y="167332"/>
                  <a:pt x="482711" y="161493"/>
                  <a:pt x="477580" y="157951"/>
                </a:cubicBezTo>
                <a:lnTo>
                  <a:pt x="253668" y="3360"/>
                </a:lnTo>
                <a:cubicBezTo>
                  <a:pt x="247179" y="-1120"/>
                  <a:pt x="238595" y="-1120"/>
                  <a:pt x="232106" y="3360"/>
                </a:cubicBezTo>
                <a:lnTo>
                  <a:pt x="8194" y="157951"/>
                </a:lnTo>
                <a:cubicBezTo>
                  <a:pt x="3064" y="161493"/>
                  <a:pt x="0" y="167331"/>
                  <a:pt x="0" y="173566"/>
                </a:cubicBezTo>
                <a:cubicBezTo>
                  <a:pt x="0" y="179802"/>
                  <a:pt x="3064" y="185640"/>
                  <a:pt x="8195" y="189181"/>
                </a:cubicBezTo>
                <a:lnTo>
                  <a:pt x="85817" y="242773"/>
                </a:lnTo>
                <a:lnTo>
                  <a:pt x="8187" y="296429"/>
                </a:lnTo>
                <a:cubicBezTo>
                  <a:pt x="3061" y="299972"/>
                  <a:pt x="0" y="305806"/>
                  <a:pt x="0" y="312039"/>
                </a:cubicBezTo>
                <a:cubicBezTo>
                  <a:pt x="0" y="318271"/>
                  <a:pt x="3061" y="324105"/>
                  <a:pt x="8187" y="327649"/>
                </a:cubicBezTo>
                <a:lnTo>
                  <a:pt x="232099" y="482409"/>
                </a:lnTo>
                <a:cubicBezTo>
                  <a:pt x="235345" y="484652"/>
                  <a:pt x="239116" y="485775"/>
                  <a:pt x="242888" y="485775"/>
                </a:cubicBezTo>
                <a:cubicBezTo>
                  <a:pt x="246659" y="485775"/>
                  <a:pt x="250430" y="484652"/>
                  <a:pt x="253676" y="482409"/>
                </a:cubicBezTo>
                <a:lnTo>
                  <a:pt x="352349" y="414210"/>
                </a:lnTo>
                <a:cubicBezTo>
                  <a:pt x="360971" y="408252"/>
                  <a:pt x="363128" y="396432"/>
                  <a:pt x="357170" y="387811"/>
                </a:cubicBezTo>
                <a:cubicBezTo>
                  <a:pt x="351212" y="379191"/>
                  <a:pt x="339392" y="377032"/>
                  <a:pt x="330772" y="382990"/>
                </a:cubicBezTo>
                <a:lnTo>
                  <a:pt x="242888" y="443732"/>
                </a:lnTo>
                <a:lnTo>
                  <a:pt x="52350" y="312039"/>
                </a:lnTo>
                <a:lnTo>
                  <a:pt x="119209" y="265828"/>
                </a:lnTo>
                <a:lnTo>
                  <a:pt x="232107" y="343774"/>
                </a:lnTo>
                <a:cubicBezTo>
                  <a:pt x="235351" y="346014"/>
                  <a:pt x="239120" y="347134"/>
                  <a:pt x="242888" y="347134"/>
                </a:cubicBezTo>
                <a:cubicBezTo>
                  <a:pt x="246655" y="347134"/>
                  <a:pt x="250424" y="346014"/>
                  <a:pt x="253668" y="343774"/>
                </a:cubicBezTo>
                <a:lnTo>
                  <a:pt x="366566" y="265828"/>
                </a:lnTo>
                <a:lnTo>
                  <a:pt x="433425" y="312039"/>
                </a:lnTo>
                <a:lnTo>
                  <a:pt x="409179" y="328797"/>
                </a:lnTo>
                <a:cubicBezTo>
                  <a:pt x="400558" y="334755"/>
                  <a:pt x="398399" y="346574"/>
                  <a:pt x="404357" y="355196"/>
                </a:cubicBezTo>
                <a:cubicBezTo>
                  <a:pt x="408041" y="360524"/>
                  <a:pt x="413963" y="363384"/>
                  <a:pt x="419985" y="363384"/>
                </a:cubicBezTo>
                <a:cubicBezTo>
                  <a:pt x="423706" y="363384"/>
                  <a:pt x="427465" y="362292"/>
                  <a:pt x="430757" y="360017"/>
                </a:cubicBezTo>
                <a:lnTo>
                  <a:pt x="477588" y="327649"/>
                </a:lnTo>
                <a:cubicBezTo>
                  <a:pt x="482714" y="324106"/>
                  <a:pt x="485775" y="318271"/>
                  <a:pt x="485775" y="312039"/>
                </a:cubicBezTo>
                <a:cubicBezTo>
                  <a:pt x="485775" y="305806"/>
                  <a:pt x="482714" y="299972"/>
                  <a:pt x="477588" y="296429"/>
                </a:cubicBezTo>
                <a:close/>
                <a:moveTo>
                  <a:pt x="242888" y="305099"/>
                </a:moveTo>
                <a:lnTo>
                  <a:pt x="52375" y="173566"/>
                </a:lnTo>
                <a:lnTo>
                  <a:pt x="242888" y="42034"/>
                </a:lnTo>
                <a:lnTo>
                  <a:pt x="433401" y="173566"/>
                </a:lnTo>
                <a:lnTo>
                  <a:pt x="242888" y="305099"/>
                </a:lnTo>
                <a:close/>
              </a:path>
            </a:pathLst>
          </a:custGeom>
          <a:solidFill>
            <a:schemeClr val="bg1"/>
          </a:solidFill>
          <a:ln w="949" cap="flat">
            <a:noFill/>
            <a:prstDash val="solid"/>
            <a:miter/>
          </a:ln>
        </p:spPr>
        <p:txBody>
          <a:bodyPr rtlCol="0" anchor="ctr"/>
          <a:lstStyle/>
          <a:p>
            <a:endParaRPr lang="en-ID"/>
          </a:p>
        </p:txBody>
      </p:sp>
      <p:sp>
        <p:nvSpPr>
          <p:cNvPr id="19" name="Icon 34">
            <a:extLst>
              <a:ext uri="{FF2B5EF4-FFF2-40B4-BE49-F238E27FC236}">
                <a16:creationId xmlns:a16="http://schemas.microsoft.com/office/drawing/2014/main" id="{4F48ECBD-2A03-4537-8C45-60CB32B325E1}"/>
              </a:ext>
            </a:extLst>
          </p:cNvPr>
          <p:cNvSpPr/>
          <p:nvPr/>
        </p:nvSpPr>
        <p:spPr>
          <a:xfrm>
            <a:off x="5482155" y="3427165"/>
            <a:ext cx="613729" cy="613729"/>
          </a:xfrm>
          <a:custGeom>
            <a:avLst/>
            <a:gdLst>
              <a:gd name="connsiteX0" fmla="*/ 428848 w 485775"/>
              <a:gd name="connsiteY0" fmla="*/ 71158 h 485775"/>
              <a:gd name="connsiteX1" fmla="*/ 409873 w 485775"/>
              <a:gd name="connsiteY1" fmla="*/ 71158 h 485775"/>
              <a:gd name="connsiteX2" fmla="*/ 409873 w 485775"/>
              <a:gd name="connsiteY2" fmla="*/ 66415 h 485775"/>
              <a:gd name="connsiteX3" fmla="*/ 343458 w 485775"/>
              <a:gd name="connsiteY3" fmla="*/ 0 h 485775"/>
              <a:gd name="connsiteX4" fmla="*/ 66415 w 485775"/>
              <a:gd name="connsiteY4" fmla="*/ 0 h 485775"/>
              <a:gd name="connsiteX5" fmla="*/ 0 w 485775"/>
              <a:gd name="connsiteY5" fmla="*/ 66415 h 485775"/>
              <a:gd name="connsiteX6" fmla="*/ 0 w 485775"/>
              <a:gd name="connsiteY6" fmla="*/ 113854 h 485775"/>
              <a:gd name="connsiteX7" fmla="*/ 66415 w 485775"/>
              <a:gd name="connsiteY7" fmla="*/ 180268 h 485775"/>
              <a:gd name="connsiteX8" fmla="*/ 248580 w 485775"/>
              <a:gd name="connsiteY8" fmla="*/ 180268 h 485775"/>
              <a:gd name="connsiteX9" fmla="*/ 267556 w 485775"/>
              <a:gd name="connsiteY9" fmla="*/ 161292 h 485775"/>
              <a:gd name="connsiteX10" fmla="*/ 248580 w 485775"/>
              <a:gd name="connsiteY10" fmla="*/ 142317 h 485775"/>
              <a:gd name="connsiteX11" fmla="*/ 66415 w 485775"/>
              <a:gd name="connsiteY11" fmla="*/ 142317 h 485775"/>
              <a:gd name="connsiteX12" fmla="*/ 37951 w 485775"/>
              <a:gd name="connsiteY12" fmla="*/ 113854 h 485775"/>
              <a:gd name="connsiteX13" fmla="*/ 37951 w 485775"/>
              <a:gd name="connsiteY13" fmla="*/ 66415 h 485775"/>
              <a:gd name="connsiteX14" fmla="*/ 66415 w 485775"/>
              <a:gd name="connsiteY14" fmla="*/ 37951 h 485775"/>
              <a:gd name="connsiteX15" fmla="*/ 343458 w 485775"/>
              <a:gd name="connsiteY15" fmla="*/ 37951 h 485775"/>
              <a:gd name="connsiteX16" fmla="*/ 371922 w 485775"/>
              <a:gd name="connsiteY16" fmla="*/ 66415 h 485775"/>
              <a:gd name="connsiteX17" fmla="*/ 371922 w 485775"/>
              <a:gd name="connsiteY17" fmla="*/ 113854 h 485775"/>
              <a:gd name="connsiteX18" fmla="*/ 343458 w 485775"/>
              <a:gd name="connsiteY18" fmla="*/ 142317 h 485775"/>
              <a:gd name="connsiteX19" fmla="*/ 324483 w 485775"/>
              <a:gd name="connsiteY19" fmla="*/ 161292 h 485775"/>
              <a:gd name="connsiteX20" fmla="*/ 343458 w 485775"/>
              <a:gd name="connsiteY20" fmla="*/ 180268 h 485775"/>
              <a:gd name="connsiteX21" fmla="*/ 409873 w 485775"/>
              <a:gd name="connsiteY21" fmla="*/ 113854 h 485775"/>
              <a:gd name="connsiteX22" fmla="*/ 409873 w 485775"/>
              <a:gd name="connsiteY22" fmla="*/ 109110 h 485775"/>
              <a:gd name="connsiteX23" fmla="*/ 428848 w 485775"/>
              <a:gd name="connsiteY23" fmla="*/ 109110 h 485775"/>
              <a:gd name="connsiteX24" fmla="*/ 447824 w 485775"/>
              <a:gd name="connsiteY24" fmla="*/ 128085 h 485775"/>
              <a:gd name="connsiteX25" fmla="*/ 447824 w 485775"/>
              <a:gd name="connsiteY25" fmla="*/ 199244 h 485775"/>
              <a:gd name="connsiteX26" fmla="*/ 428848 w 485775"/>
              <a:gd name="connsiteY26" fmla="*/ 218219 h 485775"/>
              <a:gd name="connsiteX27" fmla="*/ 271351 w 485775"/>
              <a:gd name="connsiteY27" fmla="*/ 218219 h 485775"/>
              <a:gd name="connsiteX28" fmla="*/ 195449 w 485775"/>
              <a:gd name="connsiteY28" fmla="*/ 294122 h 485775"/>
              <a:gd name="connsiteX29" fmla="*/ 195449 w 485775"/>
              <a:gd name="connsiteY29" fmla="*/ 303807 h 485775"/>
              <a:gd name="connsiteX30" fmla="*/ 176450 w 485775"/>
              <a:gd name="connsiteY30" fmla="*/ 303830 h 485775"/>
              <a:gd name="connsiteX31" fmla="*/ 157497 w 485775"/>
              <a:gd name="connsiteY31" fmla="*/ 322805 h 485775"/>
              <a:gd name="connsiteX32" fmla="*/ 157497 w 485775"/>
              <a:gd name="connsiteY32" fmla="*/ 428848 h 485775"/>
              <a:gd name="connsiteX33" fmla="*/ 214424 w 485775"/>
              <a:gd name="connsiteY33" fmla="*/ 485775 h 485775"/>
              <a:gd name="connsiteX34" fmla="*/ 271351 w 485775"/>
              <a:gd name="connsiteY34" fmla="*/ 428848 h 485775"/>
              <a:gd name="connsiteX35" fmla="*/ 271351 w 485775"/>
              <a:gd name="connsiteY35" fmla="*/ 322713 h 485775"/>
              <a:gd name="connsiteX36" fmla="*/ 265785 w 485775"/>
              <a:gd name="connsiteY36" fmla="*/ 309287 h 485775"/>
              <a:gd name="connsiteX37" fmla="*/ 252375 w 485775"/>
              <a:gd name="connsiteY37" fmla="*/ 303737 h 485775"/>
              <a:gd name="connsiteX38" fmla="*/ 252353 w 485775"/>
              <a:gd name="connsiteY38" fmla="*/ 303737 h 485775"/>
              <a:gd name="connsiteX39" fmla="*/ 233400 w 485775"/>
              <a:gd name="connsiteY39" fmla="*/ 303760 h 485775"/>
              <a:gd name="connsiteX40" fmla="*/ 233400 w 485775"/>
              <a:gd name="connsiteY40" fmla="*/ 294122 h 485775"/>
              <a:gd name="connsiteX41" fmla="*/ 271351 w 485775"/>
              <a:gd name="connsiteY41" fmla="*/ 256170 h 485775"/>
              <a:gd name="connsiteX42" fmla="*/ 428848 w 485775"/>
              <a:gd name="connsiteY42" fmla="*/ 256170 h 485775"/>
              <a:gd name="connsiteX43" fmla="*/ 485775 w 485775"/>
              <a:gd name="connsiteY43" fmla="*/ 199244 h 485775"/>
              <a:gd name="connsiteX44" fmla="*/ 485775 w 485775"/>
              <a:gd name="connsiteY44" fmla="*/ 128085 h 485775"/>
              <a:gd name="connsiteX45" fmla="*/ 428848 w 485775"/>
              <a:gd name="connsiteY45" fmla="*/ 71158 h 485775"/>
              <a:gd name="connsiteX46" fmla="*/ 233400 w 485775"/>
              <a:gd name="connsiteY46" fmla="*/ 428848 h 485775"/>
              <a:gd name="connsiteX47" fmla="*/ 214424 w 485775"/>
              <a:gd name="connsiteY47" fmla="*/ 447824 h 485775"/>
              <a:gd name="connsiteX48" fmla="*/ 195449 w 485775"/>
              <a:gd name="connsiteY48" fmla="*/ 428848 h 485775"/>
              <a:gd name="connsiteX49" fmla="*/ 195449 w 485775"/>
              <a:gd name="connsiteY49" fmla="*/ 341758 h 485775"/>
              <a:gd name="connsiteX50" fmla="*/ 233400 w 485775"/>
              <a:gd name="connsiteY50" fmla="*/ 341712 h 485775"/>
              <a:gd name="connsiteX51" fmla="*/ 233400 w 485775"/>
              <a:gd name="connsiteY51" fmla="*/ 428848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5775" h="485775">
                <a:moveTo>
                  <a:pt x="428848" y="71158"/>
                </a:moveTo>
                <a:lnTo>
                  <a:pt x="409873" y="71158"/>
                </a:lnTo>
                <a:lnTo>
                  <a:pt x="409873" y="66415"/>
                </a:lnTo>
                <a:cubicBezTo>
                  <a:pt x="409873" y="29794"/>
                  <a:pt x="380079" y="0"/>
                  <a:pt x="343458" y="0"/>
                </a:cubicBezTo>
                <a:lnTo>
                  <a:pt x="66415" y="0"/>
                </a:lnTo>
                <a:cubicBezTo>
                  <a:pt x="29794" y="0"/>
                  <a:pt x="0" y="29794"/>
                  <a:pt x="0" y="66415"/>
                </a:cubicBezTo>
                <a:lnTo>
                  <a:pt x="0" y="113854"/>
                </a:lnTo>
                <a:cubicBezTo>
                  <a:pt x="0" y="150475"/>
                  <a:pt x="29794" y="180268"/>
                  <a:pt x="66415" y="180268"/>
                </a:cubicBezTo>
                <a:lnTo>
                  <a:pt x="248580" y="180268"/>
                </a:lnTo>
                <a:cubicBezTo>
                  <a:pt x="259060" y="180268"/>
                  <a:pt x="267556" y="171773"/>
                  <a:pt x="267556" y="161292"/>
                </a:cubicBezTo>
                <a:cubicBezTo>
                  <a:pt x="267556" y="150812"/>
                  <a:pt x="259060" y="142317"/>
                  <a:pt x="248580" y="142317"/>
                </a:cubicBezTo>
                <a:lnTo>
                  <a:pt x="66415" y="142317"/>
                </a:lnTo>
                <a:cubicBezTo>
                  <a:pt x="50720" y="142317"/>
                  <a:pt x="37951" y="129548"/>
                  <a:pt x="37951" y="113854"/>
                </a:cubicBezTo>
                <a:lnTo>
                  <a:pt x="37951" y="66415"/>
                </a:lnTo>
                <a:cubicBezTo>
                  <a:pt x="37951" y="50720"/>
                  <a:pt x="50720" y="37951"/>
                  <a:pt x="66415" y="37951"/>
                </a:cubicBezTo>
                <a:lnTo>
                  <a:pt x="343458" y="37951"/>
                </a:lnTo>
                <a:cubicBezTo>
                  <a:pt x="359153" y="37951"/>
                  <a:pt x="371922" y="50720"/>
                  <a:pt x="371922" y="66415"/>
                </a:cubicBezTo>
                <a:lnTo>
                  <a:pt x="371922" y="113854"/>
                </a:lnTo>
                <a:cubicBezTo>
                  <a:pt x="371922" y="129548"/>
                  <a:pt x="359153" y="142317"/>
                  <a:pt x="343458" y="142317"/>
                </a:cubicBezTo>
                <a:cubicBezTo>
                  <a:pt x="332978" y="142317"/>
                  <a:pt x="324483" y="150812"/>
                  <a:pt x="324483" y="161292"/>
                </a:cubicBezTo>
                <a:cubicBezTo>
                  <a:pt x="324483" y="171773"/>
                  <a:pt x="332978" y="180268"/>
                  <a:pt x="343458" y="180268"/>
                </a:cubicBezTo>
                <a:cubicBezTo>
                  <a:pt x="380079" y="180268"/>
                  <a:pt x="409873" y="150475"/>
                  <a:pt x="409873" y="113854"/>
                </a:cubicBezTo>
                <a:lnTo>
                  <a:pt x="409873" y="109110"/>
                </a:lnTo>
                <a:lnTo>
                  <a:pt x="428848" y="109110"/>
                </a:lnTo>
                <a:cubicBezTo>
                  <a:pt x="439311" y="109110"/>
                  <a:pt x="447824" y="117622"/>
                  <a:pt x="447824" y="128085"/>
                </a:cubicBezTo>
                <a:lnTo>
                  <a:pt x="447824" y="199244"/>
                </a:lnTo>
                <a:cubicBezTo>
                  <a:pt x="447824" y="209707"/>
                  <a:pt x="439311" y="218219"/>
                  <a:pt x="428848" y="218219"/>
                </a:cubicBezTo>
                <a:lnTo>
                  <a:pt x="271351" y="218219"/>
                </a:lnTo>
                <a:cubicBezTo>
                  <a:pt x="229498" y="218219"/>
                  <a:pt x="195449" y="252269"/>
                  <a:pt x="195449" y="294122"/>
                </a:cubicBezTo>
                <a:lnTo>
                  <a:pt x="195449" y="303807"/>
                </a:lnTo>
                <a:lnTo>
                  <a:pt x="176450" y="303830"/>
                </a:lnTo>
                <a:cubicBezTo>
                  <a:pt x="165979" y="303842"/>
                  <a:pt x="157497" y="312334"/>
                  <a:pt x="157497" y="322805"/>
                </a:cubicBezTo>
                <a:lnTo>
                  <a:pt x="157497" y="428848"/>
                </a:lnTo>
                <a:cubicBezTo>
                  <a:pt x="157497" y="460238"/>
                  <a:pt x="183035" y="485775"/>
                  <a:pt x="214424" y="485775"/>
                </a:cubicBezTo>
                <a:cubicBezTo>
                  <a:pt x="245814" y="485775"/>
                  <a:pt x="271351" y="460238"/>
                  <a:pt x="271351" y="428848"/>
                </a:cubicBezTo>
                <a:lnTo>
                  <a:pt x="271351" y="322713"/>
                </a:lnTo>
                <a:cubicBezTo>
                  <a:pt x="271351" y="317676"/>
                  <a:pt x="269349" y="312847"/>
                  <a:pt x="265785" y="309287"/>
                </a:cubicBezTo>
                <a:cubicBezTo>
                  <a:pt x="262226" y="305733"/>
                  <a:pt x="257404" y="303737"/>
                  <a:pt x="252375" y="303737"/>
                </a:cubicBezTo>
                <a:lnTo>
                  <a:pt x="252353" y="303737"/>
                </a:lnTo>
                <a:lnTo>
                  <a:pt x="233400" y="303760"/>
                </a:lnTo>
                <a:lnTo>
                  <a:pt x="233400" y="294122"/>
                </a:lnTo>
                <a:cubicBezTo>
                  <a:pt x="233400" y="273195"/>
                  <a:pt x="250425" y="256170"/>
                  <a:pt x="271351" y="256170"/>
                </a:cubicBezTo>
                <a:lnTo>
                  <a:pt x="428848" y="256170"/>
                </a:lnTo>
                <a:cubicBezTo>
                  <a:pt x="460238" y="256170"/>
                  <a:pt x="485775" y="230633"/>
                  <a:pt x="485775" y="199244"/>
                </a:cubicBezTo>
                <a:lnTo>
                  <a:pt x="485775" y="128085"/>
                </a:lnTo>
                <a:cubicBezTo>
                  <a:pt x="485775" y="96696"/>
                  <a:pt x="460238" y="71158"/>
                  <a:pt x="428848" y="71158"/>
                </a:cubicBezTo>
                <a:close/>
                <a:moveTo>
                  <a:pt x="233400" y="428848"/>
                </a:moveTo>
                <a:cubicBezTo>
                  <a:pt x="233400" y="439311"/>
                  <a:pt x="224887" y="447824"/>
                  <a:pt x="214424" y="447824"/>
                </a:cubicBezTo>
                <a:cubicBezTo>
                  <a:pt x="203961" y="447824"/>
                  <a:pt x="195449" y="439311"/>
                  <a:pt x="195449" y="428848"/>
                </a:cubicBezTo>
                <a:lnTo>
                  <a:pt x="195449" y="341758"/>
                </a:lnTo>
                <a:lnTo>
                  <a:pt x="233400" y="341712"/>
                </a:lnTo>
                <a:lnTo>
                  <a:pt x="233400" y="428848"/>
                </a:lnTo>
                <a:close/>
              </a:path>
            </a:pathLst>
          </a:custGeom>
          <a:solidFill>
            <a:schemeClr val="bg1"/>
          </a:solidFill>
          <a:ln w="949" cap="flat">
            <a:noFill/>
            <a:prstDash val="solid"/>
            <a:miter/>
          </a:ln>
        </p:spPr>
        <p:txBody>
          <a:bodyPr rtlCol="0" anchor="ctr"/>
          <a:lstStyle/>
          <a:p>
            <a:endParaRPr lang="en-ID"/>
          </a:p>
        </p:txBody>
      </p:sp>
      <p:sp>
        <p:nvSpPr>
          <p:cNvPr id="20" name="Icon 40">
            <a:extLst>
              <a:ext uri="{FF2B5EF4-FFF2-40B4-BE49-F238E27FC236}">
                <a16:creationId xmlns:a16="http://schemas.microsoft.com/office/drawing/2014/main" id="{5B9D7F84-766A-40AD-9B6B-D477D1A7F73E}"/>
              </a:ext>
            </a:extLst>
          </p:cNvPr>
          <p:cNvSpPr/>
          <p:nvPr/>
        </p:nvSpPr>
        <p:spPr>
          <a:xfrm>
            <a:off x="3113177" y="3427170"/>
            <a:ext cx="613726" cy="613724"/>
          </a:xfrm>
          <a:custGeom>
            <a:avLst/>
            <a:gdLst>
              <a:gd name="connsiteX0" fmla="*/ 466372 w 485773"/>
              <a:gd name="connsiteY0" fmla="*/ 106533 h 485771"/>
              <a:gd name="connsiteX1" fmla="*/ 379240 w 485773"/>
              <a:gd name="connsiteY1" fmla="*/ 19401 h 485771"/>
              <a:gd name="connsiteX2" fmla="*/ 285407 w 485773"/>
              <a:gd name="connsiteY2" fmla="*/ 19402 h 485771"/>
              <a:gd name="connsiteX3" fmla="*/ 19402 w 485773"/>
              <a:gd name="connsiteY3" fmla="*/ 285407 h 485771"/>
              <a:gd name="connsiteX4" fmla="*/ 19402 w 485773"/>
              <a:gd name="connsiteY4" fmla="*/ 379241 h 485771"/>
              <a:gd name="connsiteX5" fmla="*/ 106534 w 485773"/>
              <a:gd name="connsiteY5" fmla="*/ 466373 h 485771"/>
              <a:gd name="connsiteX6" fmla="*/ 153442 w 485773"/>
              <a:gd name="connsiteY6" fmla="*/ 485772 h 485771"/>
              <a:gd name="connsiteX7" fmla="*/ 200391 w 485773"/>
              <a:gd name="connsiteY7" fmla="*/ 466348 h 485771"/>
              <a:gd name="connsiteX8" fmla="*/ 368164 w 485773"/>
              <a:gd name="connsiteY8" fmla="*/ 297974 h 485771"/>
              <a:gd name="connsiteX9" fmla="*/ 368115 w 485773"/>
              <a:gd name="connsiteY9" fmla="*/ 271165 h 485771"/>
              <a:gd name="connsiteX10" fmla="*/ 341306 w 485773"/>
              <a:gd name="connsiteY10" fmla="*/ 271213 h 485771"/>
              <a:gd name="connsiteX11" fmla="*/ 173559 w 485773"/>
              <a:gd name="connsiteY11" fmla="*/ 439562 h 485771"/>
              <a:gd name="connsiteX12" fmla="*/ 133345 w 485773"/>
              <a:gd name="connsiteY12" fmla="*/ 439562 h 485771"/>
              <a:gd name="connsiteX13" fmla="*/ 46213 w 485773"/>
              <a:gd name="connsiteY13" fmla="*/ 352430 h 485771"/>
              <a:gd name="connsiteX14" fmla="*/ 46213 w 485773"/>
              <a:gd name="connsiteY14" fmla="*/ 312216 h 485771"/>
              <a:gd name="connsiteX15" fmla="*/ 59911 w 485773"/>
              <a:gd name="connsiteY15" fmla="*/ 298518 h 485771"/>
              <a:gd name="connsiteX16" fmla="*/ 92082 w 485773"/>
              <a:gd name="connsiteY16" fmla="*/ 330689 h 485771"/>
              <a:gd name="connsiteX17" fmla="*/ 105487 w 485773"/>
              <a:gd name="connsiteY17" fmla="*/ 336241 h 485771"/>
              <a:gd name="connsiteX18" fmla="*/ 118891 w 485773"/>
              <a:gd name="connsiteY18" fmla="*/ 330689 h 485771"/>
              <a:gd name="connsiteX19" fmla="*/ 118891 w 485773"/>
              <a:gd name="connsiteY19" fmla="*/ 303879 h 485771"/>
              <a:gd name="connsiteX20" fmla="*/ 86720 w 485773"/>
              <a:gd name="connsiteY20" fmla="*/ 271707 h 485771"/>
              <a:gd name="connsiteX21" fmla="*/ 114799 w 485773"/>
              <a:gd name="connsiteY21" fmla="*/ 243629 h 485771"/>
              <a:gd name="connsiteX22" fmla="*/ 173907 w 485773"/>
              <a:gd name="connsiteY22" fmla="*/ 302737 h 485771"/>
              <a:gd name="connsiteX23" fmla="*/ 187311 w 485773"/>
              <a:gd name="connsiteY23" fmla="*/ 308289 h 485771"/>
              <a:gd name="connsiteX24" fmla="*/ 200716 w 485773"/>
              <a:gd name="connsiteY24" fmla="*/ 302737 h 485771"/>
              <a:gd name="connsiteX25" fmla="*/ 200716 w 485773"/>
              <a:gd name="connsiteY25" fmla="*/ 275927 h 485771"/>
              <a:gd name="connsiteX26" fmla="*/ 141608 w 485773"/>
              <a:gd name="connsiteY26" fmla="*/ 216819 h 485771"/>
              <a:gd name="connsiteX27" fmla="*/ 168185 w 485773"/>
              <a:gd name="connsiteY27" fmla="*/ 190242 h 485771"/>
              <a:gd name="connsiteX28" fmla="*/ 200624 w 485773"/>
              <a:gd name="connsiteY28" fmla="*/ 222681 h 485771"/>
              <a:gd name="connsiteX29" fmla="*/ 214028 w 485773"/>
              <a:gd name="connsiteY29" fmla="*/ 228233 h 485771"/>
              <a:gd name="connsiteX30" fmla="*/ 227432 w 485773"/>
              <a:gd name="connsiteY30" fmla="*/ 222681 h 485771"/>
              <a:gd name="connsiteX31" fmla="*/ 227432 w 485773"/>
              <a:gd name="connsiteY31" fmla="*/ 195871 h 485771"/>
              <a:gd name="connsiteX32" fmla="*/ 194994 w 485773"/>
              <a:gd name="connsiteY32" fmla="*/ 163433 h 485771"/>
              <a:gd name="connsiteX33" fmla="*/ 221913 w 485773"/>
              <a:gd name="connsiteY33" fmla="*/ 136513 h 485771"/>
              <a:gd name="connsiteX34" fmla="*/ 280814 w 485773"/>
              <a:gd name="connsiteY34" fmla="*/ 195414 h 485771"/>
              <a:gd name="connsiteX35" fmla="*/ 294219 w 485773"/>
              <a:gd name="connsiteY35" fmla="*/ 200966 h 485771"/>
              <a:gd name="connsiteX36" fmla="*/ 307623 w 485773"/>
              <a:gd name="connsiteY36" fmla="*/ 195414 h 485771"/>
              <a:gd name="connsiteX37" fmla="*/ 307623 w 485773"/>
              <a:gd name="connsiteY37" fmla="*/ 168604 h 485771"/>
              <a:gd name="connsiteX38" fmla="*/ 248722 w 485773"/>
              <a:gd name="connsiteY38" fmla="*/ 109703 h 485771"/>
              <a:gd name="connsiteX39" fmla="*/ 276742 w 485773"/>
              <a:gd name="connsiteY39" fmla="*/ 81683 h 485771"/>
              <a:gd name="connsiteX40" fmla="*/ 309055 w 485773"/>
              <a:gd name="connsiteY40" fmla="*/ 113996 h 485771"/>
              <a:gd name="connsiteX41" fmla="*/ 322459 w 485773"/>
              <a:gd name="connsiteY41" fmla="*/ 119549 h 485771"/>
              <a:gd name="connsiteX42" fmla="*/ 335864 w 485773"/>
              <a:gd name="connsiteY42" fmla="*/ 113996 h 485771"/>
              <a:gd name="connsiteX43" fmla="*/ 335864 w 485773"/>
              <a:gd name="connsiteY43" fmla="*/ 87187 h 485771"/>
              <a:gd name="connsiteX44" fmla="*/ 303551 w 485773"/>
              <a:gd name="connsiteY44" fmla="*/ 54873 h 485771"/>
              <a:gd name="connsiteX45" fmla="*/ 312213 w 485773"/>
              <a:gd name="connsiteY45" fmla="*/ 46211 h 485771"/>
              <a:gd name="connsiteX46" fmla="*/ 352427 w 485773"/>
              <a:gd name="connsiteY46" fmla="*/ 46211 h 485771"/>
              <a:gd name="connsiteX47" fmla="*/ 439560 w 485773"/>
              <a:gd name="connsiteY47" fmla="*/ 133343 h 485771"/>
              <a:gd name="connsiteX48" fmla="*/ 439560 w 485773"/>
              <a:gd name="connsiteY48" fmla="*/ 173557 h 485771"/>
              <a:gd name="connsiteX49" fmla="*/ 406384 w 485773"/>
              <a:gd name="connsiteY49" fmla="*/ 206732 h 485771"/>
              <a:gd name="connsiteX50" fmla="*/ 406384 w 485773"/>
              <a:gd name="connsiteY50" fmla="*/ 233542 h 485771"/>
              <a:gd name="connsiteX51" fmla="*/ 433194 w 485773"/>
              <a:gd name="connsiteY51" fmla="*/ 233542 h 485771"/>
              <a:gd name="connsiteX52" fmla="*/ 466369 w 485773"/>
              <a:gd name="connsiteY52" fmla="*/ 200367 h 485771"/>
              <a:gd name="connsiteX53" fmla="*/ 466372 w 485773"/>
              <a:gd name="connsiteY53" fmla="*/ 106533 h 485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85773" h="485771">
                <a:moveTo>
                  <a:pt x="466372" y="106533"/>
                </a:moveTo>
                <a:lnTo>
                  <a:pt x="379240" y="19401"/>
                </a:lnTo>
                <a:cubicBezTo>
                  <a:pt x="353370" y="-6467"/>
                  <a:pt x="311278" y="-6467"/>
                  <a:pt x="285407" y="19402"/>
                </a:cubicBezTo>
                <a:lnTo>
                  <a:pt x="19402" y="285407"/>
                </a:lnTo>
                <a:cubicBezTo>
                  <a:pt x="-6467" y="311277"/>
                  <a:pt x="-6467" y="353371"/>
                  <a:pt x="19402" y="379241"/>
                </a:cubicBezTo>
                <a:lnTo>
                  <a:pt x="106534" y="466373"/>
                </a:lnTo>
                <a:cubicBezTo>
                  <a:pt x="119468" y="479307"/>
                  <a:pt x="136451" y="485772"/>
                  <a:pt x="153442" y="485772"/>
                </a:cubicBezTo>
                <a:cubicBezTo>
                  <a:pt x="170438" y="485772"/>
                  <a:pt x="187442" y="479297"/>
                  <a:pt x="200391" y="466348"/>
                </a:cubicBezTo>
                <a:lnTo>
                  <a:pt x="368164" y="297974"/>
                </a:lnTo>
                <a:cubicBezTo>
                  <a:pt x="375553" y="290559"/>
                  <a:pt x="375532" y="278555"/>
                  <a:pt x="368115" y="271165"/>
                </a:cubicBezTo>
                <a:cubicBezTo>
                  <a:pt x="360700" y="263775"/>
                  <a:pt x="348696" y="263796"/>
                  <a:pt x="341306" y="271213"/>
                </a:cubicBezTo>
                <a:lnTo>
                  <a:pt x="173559" y="439562"/>
                </a:lnTo>
                <a:cubicBezTo>
                  <a:pt x="162471" y="450650"/>
                  <a:pt x="144432" y="450649"/>
                  <a:pt x="133345" y="439562"/>
                </a:cubicBezTo>
                <a:lnTo>
                  <a:pt x="46213" y="352430"/>
                </a:lnTo>
                <a:cubicBezTo>
                  <a:pt x="35125" y="341343"/>
                  <a:pt x="35125" y="323304"/>
                  <a:pt x="46213" y="312216"/>
                </a:cubicBezTo>
                <a:lnTo>
                  <a:pt x="59911" y="298518"/>
                </a:lnTo>
                <a:lnTo>
                  <a:pt x="92082" y="330689"/>
                </a:lnTo>
                <a:cubicBezTo>
                  <a:pt x="95784" y="334390"/>
                  <a:pt x="100635" y="336241"/>
                  <a:pt x="105487" y="336241"/>
                </a:cubicBezTo>
                <a:cubicBezTo>
                  <a:pt x="110339" y="336241"/>
                  <a:pt x="115190" y="334390"/>
                  <a:pt x="118891" y="330689"/>
                </a:cubicBezTo>
                <a:cubicBezTo>
                  <a:pt x="126294" y="323286"/>
                  <a:pt x="126294" y="311283"/>
                  <a:pt x="118891" y="303879"/>
                </a:cubicBezTo>
                <a:lnTo>
                  <a:pt x="86720" y="271707"/>
                </a:lnTo>
                <a:lnTo>
                  <a:pt x="114799" y="243629"/>
                </a:lnTo>
                <a:lnTo>
                  <a:pt x="173907" y="302737"/>
                </a:lnTo>
                <a:cubicBezTo>
                  <a:pt x="177608" y="306438"/>
                  <a:pt x="182459" y="308289"/>
                  <a:pt x="187311" y="308289"/>
                </a:cubicBezTo>
                <a:cubicBezTo>
                  <a:pt x="192163" y="308289"/>
                  <a:pt x="197014" y="306438"/>
                  <a:pt x="200716" y="302737"/>
                </a:cubicBezTo>
                <a:cubicBezTo>
                  <a:pt x="208119" y="295333"/>
                  <a:pt x="208119" y="283331"/>
                  <a:pt x="200716" y="275927"/>
                </a:cubicBezTo>
                <a:lnTo>
                  <a:pt x="141608" y="216819"/>
                </a:lnTo>
                <a:lnTo>
                  <a:pt x="168185" y="190242"/>
                </a:lnTo>
                <a:lnTo>
                  <a:pt x="200624" y="222681"/>
                </a:lnTo>
                <a:cubicBezTo>
                  <a:pt x="204325" y="226382"/>
                  <a:pt x="209176" y="228233"/>
                  <a:pt x="214028" y="228233"/>
                </a:cubicBezTo>
                <a:cubicBezTo>
                  <a:pt x="218880" y="228233"/>
                  <a:pt x="223731" y="226382"/>
                  <a:pt x="227432" y="222681"/>
                </a:cubicBezTo>
                <a:cubicBezTo>
                  <a:pt x="234836" y="215278"/>
                  <a:pt x="234836" y="203275"/>
                  <a:pt x="227432" y="195871"/>
                </a:cubicBezTo>
                <a:lnTo>
                  <a:pt x="194994" y="163433"/>
                </a:lnTo>
                <a:lnTo>
                  <a:pt x="221913" y="136513"/>
                </a:lnTo>
                <a:lnTo>
                  <a:pt x="280814" y="195414"/>
                </a:lnTo>
                <a:cubicBezTo>
                  <a:pt x="284516" y="199115"/>
                  <a:pt x="289367" y="200966"/>
                  <a:pt x="294219" y="200966"/>
                </a:cubicBezTo>
                <a:cubicBezTo>
                  <a:pt x="299071" y="200966"/>
                  <a:pt x="303922" y="199115"/>
                  <a:pt x="307623" y="195414"/>
                </a:cubicBezTo>
                <a:cubicBezTo>
                  <a:pt x="315027" y="188011"/>
                  <a:pt x="315027" y="176008"/>
                  <a:pt x="307623" y="168604"/>
                </a:cubicBezTo>
                <a:lnTo>
                  <a:pt x="248722" y="109703"/>
                </a:lnTo>
                <a:lnTo>
                  <a:pt x="276742" y="81683"/>
                </a:lnTo>
                <a:lnTo>
                  <a:pt x="309055" y="113996"/>
                </a:lnTo>
                <a:cubicBezTo>
                  <a:pt x="312757" y="117699"/>
                  <a:pt x="317607" y="119549"/>
                  <a:pt x="322459" y="119549"/>
                </a:cubicBezTo>
                <a:cubicBezTo>
                  <a:pt x="327310" y="119549"/>
                  <a:pt x="332162" y="117698"/>
                  <a:pt x="335864" y="113996"/>
                </a:cubicBezTo>
                <a:cubicBezTo>
                  <a:pt x="343267" y="106592"/>
                  <a:pt x="343267" y="94590"/>
                  <a:pt x="335864" y="87187"/>
                </a:cubicBezTo>
                <a:lnTo>
                  <a:pt x="303551" y="54873"/>
                </a:lnTo>
                <a:lnTo>
                  <a:pt x="312213" y="46211"/>
                </a:lnTo>
                <a:cubicBezTo>
                  <a:pt x="323301" y="35123"/>
                  <a:pt x="341340" y="35123"/>
                  <a:pt x="352427" y="46211"/>
                </a:cubicBezTo>
                <a:lnTo>
                  <a:pt x="439560" y="133343"/>
                </a:lnTo>
                <a:cubicBezTo>
                  <a:pt x="450647" y="144430"/>
                  <a:pt x="450647" y="162470"/>
                  <a:pt x="439560" y="173557"/>
                </a:cubicBezTo>
                <a:lnTo>
                  <a:pt x="406384" y="206732"/>
                </a:lnTo>
                <a:cubicBezTo>
                  <a:pt x="398980" y="214135"/>
                  <a:pt x="398980" y="226138"/>
                  <a:pt x="406384" y="233542"/>
                </a:cubicBezTo>
                <a:cubicBezTo>
                  <a:pt x="413788" y="240944"/>
                  <a:pt x="425791" y="240945"/>
                  <a:pt x="433194" y="233542"/>
                </a:cubicBezTo>
                <a:lnTo>
                  <a:pt x="466369" y="200367"/>
                </a:lnTo>
                <a:cubicBezTo>
                  <a:pt x="492241" y="174497"/>
                  <a:pt x="492241" y="132404"/>
                  <a:pt x="466372" y="106533"/>
                </a:cubicBezTo>
                <a:close/>
              </a:path>
            </a:pathLst>
          </a:custGeom>
          <a:solidFill>
            <a:schemeClr val="bg1"/>
          </a:solidFill>
          <a:ln w="949" cap="flat">
            <a:noFill/>
            <a:prstDash val="solid"/>
            <a:miter/>
          </a:ln>
        </p:spPr>
        <p:txBody>
          <a:bodyPr rtlCol="0" anchor="ctr"/>
          <a:lstStyle/>
          <a:p>
            <a:endParaRPr lang="en-ID"/>
          </a:p>
        </p:txBody>
      </p:sp>
      <p:sp>
        <p:nvSpPr>
          <p:cNvPr id="21" name="Icon 46">
            <a:extLst>
              <a:ext uri="{FF2B5EF4-FFF2-40B4-BE49-F238E27FC236}">
                <a16:creationId xmlns:a16="http://schemas.microsoft.com/office/drawing/2014/main" id="{CA7A80F9-61B8-43E4-BBCC-CF06461357FA}"/>
              </a:ext>
            </a:extLst>
          </p:cNvPr>
          <p:cNvSpPr/>
          <p:nvPr/>
        </p:nvSpPr>
        <p:spPr>
          <a:xfrm>
            <a:off x="834565" y="3424082"/>
            <a:ext cx="612564" cy="613726"/>
          </a:xfrm>
          <a:custGeom>
            <a:avLst/>
            <a:gdLst>
              <a:gd name="connsiteX0" fmla="*/ 468131 w 484853"/>
              <a:gd name="connsiteY0" fmla="*/ 43545 h 485773"/>
              <a:gd name="connsiteX1" fmla="*/ 441128 w 484853"/>
              <a:gd name="connsiteY1" fmla="*/ 16603 h 485773"/>
              <a:gd name="connsiteX2" fmla="*/ 360631 w 484853"/>
              <a:gd name="connsiteY2" fmla="*/ 16682 h 485773"/>
              <a:gd name="connsiteX3" fmla="*/ 302110 w 484853"/>
              <a:gd name="connsiteY3" fmla="*/ 75234 h 485773"/>
              <a:gd name="connsiteX4" fmla="*/ 166004 w 484853"/>
              <a:gd name="connsiteY4" fmla="*/ 108212 h 485773"/>
              <a:gd name="connsiteX5" fmla="*/ 83802 w 484853"/>
              <a:gd name="connsiteY5" fmla="*/ 186007 h 485773"/>
              <a:gd name="connsiteX6" fmla="*/ 808 w 484853"/>
              <a:gd name="connsiteY6" fmla="*/ 461319 h 485773"/>
              <a:gd name="connsiteX7" fmla="*/ 5564 w 484853"/>
              <a:gd name="connsiteY7" fmla="*/ 480220 h 485773"/>
              <a:gd name="connsiteX8" fmla="*/ 18979 w 484853"/>
              <a:gd name="connsiteY8" fmla="*/ 485773 h 485773"/>
              <a:gd name="connsiteX9" fmla="*/ 24469 w 484853"/>
              <a:gd name="connsiteY9" fmla="*/ 484961 h 485773"/>
              <a:gd name="connsiteX10" fmla="*/ 298799 w 484853"/>
              <a:gd name="connsiteY10" fmla="*/ 402025 h 485773"/>
              <a:gd name="connsiteX11" fmla="*/ 376548 w 484853"/>
              <a:gd name="connsiteY11" fmla="*/ 319673 h 485773"/>
              <a:gd name="connsiteX12" fmla="*/ 389128 w 484853"/>
              <a:gd name="connsiteY12" fmla="*/ 267391 h 485773"/>
              <a:gd name="connsiteX13" fmla="*/ 375118 w 484853"/>
              <a:gd name="connsiteY13" fmla="*/ 244502 h 485773"/>
              <a:gd name="connsiteX14" fmla="*/ 352228 w 484853"/>
              <a:gd name="connsiteY14" fmla="*/ 258513 h 485773"/>
              <a:gd name="connsiteX15" fmla="*/ 339649 w 484853"/>
              <a:gd name="connsiteY15" fmla="*/ 310796 h 485773"/>
              <a:gd name="connsiteX16" fmla="*/ 287816 w 484853"/>
              <a:gd name="connsiteY16" fmla="*/ 365697 h 485773"/>
              <a:gd name="connsiteX17" fmla="*/ 85908 w 484853"/>
              <a:gd name="connsiteY17" fmla="*/ 426736 h 485773"/>
              <a:gd name="connsiteX18" fmla="*/ 168373 w 484853"/>
              <a:gd name="connsiteY18" fmla="*/ 344243 h 485773"/>
              <a:gd name="connsiteX19" fmla="*/ 199099 w 484853"/>
              <a:gd name="connsiteY19" fmla="*/ 336337 h 485773"/>
              <a:gd name="connsiteX20" fmla="*/ 253071 w 484853"/>
              <a:gd name="connsiteY20" fmla="*/ 311872 h 485773"/>
              <a:gd name="connsiteX21" fmla="*/ 253071 w 484853"/>
              <a:gd name="connsiteY21" fmla="*/ 232703 h 485773"/>
              <a:gd name="connsiteX22" fmla="*/ 173903 w 484853"/>
              <a:gd name="connsiteY22" fmla="*/ 232703 h 485773"/>
              <a:gd name="connsiteX23" fmla="*/ 149438 w 484853"/>
              <a:gd name="connsiteY23" fmla="*/ 286676 h 485773"/>
              <a:gd name="connsiteX24" fmla="*/ 141528 w 484853"/>
              <a:gd name="connsiteY24" fmla="*/ 317416 h 485773"/>
              <a:gd name="connsiteX25" fmla="*/ 58918 w 484853"/>
              <a:gd name="connsiteY25" fmla="*/ 400055 h 485773"/>
              <a:gd name="connsiteX26" fmla="*/ 120141 w 484853"/>
              <a:gd name="connsiteY26" fmla="*/ 196961 h 485773"/>
              <a:gd name="connsiteX27" fmla="*/ 174941 w 484853"/>
              <a:gd name="connsiteY27" fmla="*/ 145097 h 485773"/>
              <a:gd name="connsiteX28" fmla="*/ 306504 w 484853"/>
              <a:gd name="connsiteY28" fmla="*/ 113219 h 485773"/>
              <a:gd name="connsiteX29" fmla="*/ 379401 w 484853"/>
              <a:gd name="connsiteY29" fmla="*/ 186081 h 485773"/>
              <a:gd name="connsiteX30" fmla="*/ 392817 w 484853"/>
              <a:gd name="connsiteY30" fmla="*/ 191636 h 485773"/>
              <a:gd name="connsiteX31" fmla="*/ 392822 w 484853"/>
              <a:gd name="connsiteY31" fmla="*/ 191636 h 485773"/>
              <a:gd name="connsiteX32" fmla="*/ 406239 w 484853"/>
              <a:gd name="connsiteY32" fmla="*/ 186074 h 485773"/>
              <a:gd name="connsiteX33" fmla="*/ 468222 w 484853"/>
              <a:gd name="connsiteY33" fmla="*/ 124058 h 485773"/>
              <a:gd name="connsiteX34" fmla="*/ 484853 w 484853"/>
              <a:gd name="connsiteY34" fmla="*/ 83783 h 485773"/>
              <a:gd name="connsiteX35" fmla="*/ 468131 w 484853"/>
              <a:gd name="connsiteY35" fmla="*/ 43545 h 485773"/>
              <a:gd name="connsiteX36" fmla="*/ 200755 w 484853"/>
              <a:gd name="connsiteY36" fmla="*/ 259524 h 485773"/>
              <a:gd name="connsiteX37" fmla="*/ 226234 w 484853"/>
              <a:gd name="connsiteY37" fmla="*/ 259539 h 485773"/>
              <a:gd name="connsiteX38" fmla="*/ 226258 w 484853"/>
              <a:gd name="connsiteY38" fmla="*/ 285011 h 485773"/>
              <a:gd name="connsiteX39" fmla="*/ 184795 w 484853"/>
              <a:gd name="connsiteY39" fmla="*/ 300979 h 485773"/>
              <a:gd name="connsiteX40" fmla="*/ 200755 w 484853"/>
              <a:gd name="connsiteY40" fmla="*/ 259524 h 485773"/>
              <a:gd name="connsiteX41" fmla="*/ 441365 w 484853"/>
              <a:gd name="connsiteY41" fmla="*/ 97240 h 485773"/>
              <a:gd name="connsiteX42" fmla="*/ 392807 w 484853"/>
              <a:gd name="connsiteY42" fmla="*/ 145822 h 485773"/>
              <a:gd name="connsiteX43" fmla="*/ 338984 w 484853"/>
              <a:gd name="connsiteY43" fmla="*/ 92023 h 485773"/>
              <a:gd name="connsiteX44" fmla="*/ 387484 w 484853"/>
              <a:gd name="connsiteY44" fmla="*/ 43497 h 485773"/>
              <a:gd name="connsiteX45" fmla="*/ 414320 w 484853"/>
              <a:gd name="connsiteY45" fmla="*/ 43468 h 485773"/>
              <a:gd name="connsiteX46" fmla="*/ 441323 w 484853"/>
              <a:gd name="connsiteY46" fmla="*/ 70410 h 485773"/>
              <a:gd name="connsiteX47" fmla="*/ 446896 w 484853"/>
              <a:gd name="connsiteY47" fmla="*/ 83823 h 485773"/>
              <a:gd name="connsiteX48" fmla="*/ 441365 w 484853"/>
              <a:gd name="connsiteY48" fmla="*/ 97240 h 48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84853" h="485773">
                <a:moveTo>
                  <a:pt x="468131" y="43545"/>
                </a:moveTo>
                <a:lnTo>
                  <a:pt x="441128" y="16603"/>
                </a:lnTo>
                <a:cubicBezTo>
                  <a:pt x="418908" y="-5567"/>
                  <a:pt x="382792" y="-5527"/>
                  <a:pt x="360631" y="16682"/>
                </a:cubicBezTo>
                <a:lnTo>
                  <a:pt x="302110" y="75234"/>
                </a:lnTo>
                <a:lnTo>
                  <a:pt x="166004" y="108212"/>
                </a:lnTo>
                <a:cubicBezTo>
                  <a:pt x="126909" y="117685"/>
                  <a:pt x="95412" y="147495"/>
                  <a:pt x="83802" y="186007"/>
                </a:cubicBezTo>
                <a:lnTo>
                  <a:pt x="808" y="461319"/>
                </a:lnTo>
                <a:cubicBezTo>
                  <a:pt x="-1210" y="468015"/>
                  <a:pt x="617" y="475278"/>
                  <a:pt x="5564" y="480220"/>
                </a:cubicBezTo>
                <a:cubicBezTo>
                  <a:pt x="9175" y="483828"/>
                  <a:pt x="14021" y="485773"/>
                  <a:pt x="18979" y="485773"/>
                </a:cubicBezTo>
                <a:cubicBezTo>
                  <a:pt x="20812" y="485773"/>
                  <a:pt x="22661" y="485508"/>
                  <a:pt x="24469" y="484961"/>
                </a:cubicBezTo>
                <a:lnTo>
                  <a:pt x="298799" y="402025"/>
                </a:lnTo>
                <a:cubicBezTo>
                  <a:pt x="337338" y="390373"/>
                  <a:pt x="367131" y="358817"/>
                  <a:pt x="376548" y="319673"/>
                </a:cubicBezTo>
                <a:lnTo>
                  <a:pt x="389128" y="267391"/>
                </a:lnTo>
                <a:cubicBezTo>
                  <a:pt x="391580" y="257201"/>
                  <a:pt x="385307" y="246953"/>
                  <a:pt x="375118" y="244502"/>
                </a:cubicBezTo>
                <a:cubicBezTo>
                  <a:pt x="364926" y="242054"/>
                  <a:pt x="354680" y="248323"/>
                  <a:pt x="352228" y="258513"/>
                </a:cubicBezTo>
                <a:lnTo>
                  <a:pt x="339649" y="310796"/>
                </a:lnTo>
                <a:cubicBezTo>
                  <a:pt x="333370" y="336892"/>
                  <a:pt x="313509" y="357928"/>
                  <a:pt x="287816" y="365697"/>
                </a:cubicBezTo>
                <a:lnTo>
                  <a:pt x="85908" y="426736"/>
                </a:lnTo>
                <a:lnTo>
                  <a:pt x="168373" y="344243"/>
                </a:lnTo>
                <a:cubicBezTo>
                  <a:pt x="174956" y="342738"/>
                  <a:pt x="186571" y="339953"/>
                  <a:pt x="199099" y="336337"/>
                </a:cubicBezTo>
                <a:cubicBezTo>
                  <a:pt x="235867" y="325722"/>
                  <a:pt x="247257" y="317687"/>
                  <a:pt x="253071" y="311872"/>
                </a:cubicBezTo>
                <a:cubicBezTo>
                  <a:pt x="274898" y="290045"/>
                  <a:pt x="274898" y="254529"/>
                  <a:pt x="253071" y="232703"/>
                </a:cubicBezTo>
                <a:cubicBezTo>
                  <a:pt x="231245" y="210878"/>
                  <a:pt x="195729" y="210877"/>
                  <a:pt x="173903" y="232703"/>
                </a:cubicBezTo>
                <a:cubicBezTo>
                  <a:pt x="168089" y="238518"/>
                  <a:pt x="160052" y="249908"/>
                  <a:pt x="149438" y="286676"/>
                </a:cubicBezTo>
                <a:cubicBezTo>
                  <a:pt x="145819" y="299213"/>
                  <a:pt x="143032" y="310834"/>
                  <a:pt x="141528" y="317416"/>
                </a:cubicBezTo>
                <a:lnTo>
                  <a:pt x="58918" y="400055"/>
                </a:lnTo>
                <a:lnTo>
                  <a:pt x="120141" y="196961"/>
                </a:lnTo>
                <a:cubicBezTo>
                  <a:pt x="127880" y="171286"/>
                  <a:pt x="148879" y="151413"/>
                  <a:pt x="174941" y="145097"/>
                </a:cubicBezTo>
                <a:lnTo>
                  <a:pt x="306504" y="113219"/>
                </a:lnTo>
                <a:lnTo>
                  <a:pt x="379401" y="186081"/>
                </a:lnTo>
                <a:cubicBezTo>
                  <a:pt x="382959" y="189638"/>
                  <a:pt x="387785" y="191636"/>
                  <a:pt x="392817" y="191636"/>
                </a:cubicBezTo>
                <a:lnTo>
                  <a:pt x="392822" y="191636"/>
                </a:lnTo>
                <a:cubicBezTo>
                  <a:pt x="397855" y="191635"/>
                  <a:pt x="402681" y="189634"/>
                  <a:pt x="406239" y="186074"/>
                </a:cubicBezTo>
                <a:lnTo>
                  <a:pt x="468222" y="124058"/>
                </a:lnTo>
                <a:cubicBezTo>
                  <a:pt x="478964" y="113293"/>
                  <a:pt x="484870" y="98991"/>
                  <a:pt x="484853" y="83783"/>
                </a:cubicBezTo>
                <a:cubicBezTo>
                  <a:pt x="484834" y="68576"/>
                  <a:pt x="478897" y="54286"/>
                  <a:pt x="468131" y="43545"/>
                </a:cubicBezTo>
                <a:close/>
                <a:moveTo>
                  <a:pt x="200755" y="259524"/>
                </a:moveTo>
                <a:cubicBezTo>
                  <a:pt x="207785" y="252510"/>
                  <a:pt x="219211" y="252515"/>
                  <a:pt x="226234" y="259539"/>
                </a:cubicBezTo>
                <a:cubicBezTo>
                  <a:pt x="233263" y="266567"/>
                  <a:pt x="233263" y="278005"/>
                  <a:pt x="226258" y="285011"/>
                </a:cubicBezTo>
                <a:cubicBezTo>
                  <a:pt x="222129" y="288887"/>
                  <a:pt x="205258" y="295208"/>
                  <a:pt x="184795" y="300979"/>
                </a:cubicBezTo>
                <a:cubicBezTo>
                  <a:pt x="190561" y="280529"/>
                  <a:pt x="196877" y="263670"/>
                  <a:pt x="200755" y="259524"/>
                </a:cubicBezTo>
                <a:close/>
                <a:moveTo>
                  <a:pt x="441365" y="97240"/>
                </a:moveTo>
                <a:lnTo>
                  <a:pt x="392807" y="145822"/>
                </a:lnTo>
                <a:lnTo>
                  <a:pt x="338984" y="92023"/>
                </a:lnTo>
                <a:lnTo>
                  <a:pt x="387484" y="43497"/>
                </a:lnTo>
                <a:cubicBezTo>
                  <a:pt x="394875" y="36091"/>
                  <a:pt x="406914" y="36077"/>
                  <a:pt x="414320" y="43468"/>
                </a:cubicBezTo>
                <a:lnTo>
                  <a:pt x="441323" y="70410"/>
                </a:lnTo>
                <a:cubicBezTo>
                  <a:pt x="444912" y="73990"/>
                  <a:pt x="446891" y="78754"/>
                  <a:pt x="446896" y="83823"/>
                </a:cubicBezTo>
                <a:cubicBezTo>
                  <a:pt x="446903" y="88892"/>
                  <a:pt x="444935" y="93662"/>
                  <a:pt x="441365" y="97240"/>
                </a:cubicBezTo>
                <a:close/>
              </a:path>
            </a:pathLst>
          </a:custGeom>
          <a:solidFill>
            <a:schemeClr val="bg1"/>
          </a:solidFill>
          <a:ln w="949" cap="flat">
            <a:noFill/>
            <a:prstDash val="solid"/>
            <a:miter/>
          </a:ln>
        </p:spPr>
        <p:txBody>
          <a:bodyPr rtlCol="0" anchor="ctr"/>
          <a:lstStyle/>
          <a:p>
            <a:endParaRPr lang="en-ID"/>
          </a:p>
        </p:txBody>
      </p:sp>
      <p:sp>
        <p:nvSpPr>
          <p:cNvPr id="22" name="LeftSub">
            <a:extLst>
              <a:ext uri="{FF2B5EF4-FFF2-40B4-BE49-F238E27FC236}">
                <a16:creationId xmlns:a16="http://schemas.microsoft.com/office/drawing/2014/main" id="{21B3A26E-8D74-45E4-861D-EB4569A04A14}"/>
              </a:ext>
            </a:extLst>
          </p:cNvPr>
          <p:cNvSpPr txBox="1"/>
          <p:nvPr/>
        </p:nvSpPr>
        <p:spPr>
          <a:xfrm>
            <a:off x="10109796" y="4682810"/>
            <a:ext cx="1233576" cy="615553"/>
          </a:xfrm>
          <a:prstGeom prst="rect">
            <a:avLst/>
          </a:prstGeom>
          <a:noFill/>
        </p:spPr>
        <p:txBody>
          <a:bodyPr wrap="squar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nSpc>
                <a:spcPct val="100000"/>
              </a:lnSpc>
            </a:pPr>
            <a:r>
              <a:rPr lang="en-ID"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Prevention</a:t>
            </a:r>
          </a:p>
          <a:p>
            <a:pPr>
              <a:lnSpc>
                <a:spcPct val="100000"/>
              </a:lnSpc>
            </a:pPr>
            <a:r>
              <a:rPr lang="en-ID" sz="2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Resources</a:t>
            </a:r>
            <a:endParaRPr lang="en-ID" sz="20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2" name="Cloud 11"/>
          <p:cNvSpPr/>
          <p:nvPr/>
        </p:nvSpPr>
        <p:spPr>
          <a:xfrm>
            <a:off x="10369137" y="3424082"/>
            <a:ext cx="714895" cy="613726"/>
          </a:xfrm>
          <a:prstGeom prst="cloud">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schemeClr val="bg1"/>
              </a:solidFill>
            </a:endParaRPr>
          </a:p>
        </p:txBody>
      </p:sp>
      <p:sp>
        <p:nvSpPr>
          <p:cNvPr id="25" name="Oval 24">
            <a:extLst>
              <a:ext uri="{FF2B5EF4-FFF2-40B4-BE49-F238E27FC236}">
                <a16:creationId xmlns:a16="http://schemas.microsoft.com/office/drawing/2014/main" id="{E0AE8F7D-5BAC-447A-8FCE-774ACE762F00}"/>
              </a:ext>
            </a:extLst>
          </p:cNvPr>
          <p:cNvSpPr/>
          <p:nvPr/>
        </p:nvSpPr>
        <p:spPr>
          <a:xfrm>
            <a:off x="313509" y="2928662"/>
            <a:ext cx="1594959" cy="1604566"/>
          </a:xfrm>
          <a:prstGeom prst="ellipse">
            <a:avLst/>
          </a:prstGeom>
          <a:noFill/>
          <a:ln w="412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D" sz="1350"/>
          </a:p>
        </p:txBody>
      </p:sp>
      <p:sp>
        <p:nvSpPr>
          <p:cNvPr id="26" name="Oval 25">
            <a:extLst>
              <a:ext uri="{FF2B5EF4-FFF2-40B4-BE49-F238E27FC236}">
                <a16:creationId xmlns:a16="http://schemas.microsoft.com/office/drawing/2014/main" id="{E0AE8F7D-5BAC-447A-8FCE-774ACE762F00}"/>
              </a:ext>
            </a:extLst>
          </p:cNvPr>
          <p:cNvSpPr/>
          <p:nvPr/>
        </p:nvSpPr>
        <p:spPr>
          <a:xfrm>
            <a:off x="2631647" y="2928662"/>
            <a:ext cx="1594959" cy="1604566"/>
          </a:xfrm>
          <a:prstGeom prst="ellipse">
            <a:avLst/>
          </a:prstGeom>
          <a:noFill/>
          <a:ln w="412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D" sz="1350"/>
          </a:p>
        </p:txBody>
      </p:sp>
      <p:sp>
        <p:nvSpPr>
          <p:cNvPr id="27" name="Oval 26">
            <a:extLst>
              <a:ext uri="{FF2B5EF4-FFF2-40B4-BE49-F238E27FC236}">
                <a16:creationId xmlns:a16="http://schemas.microsoft.com/office/drawing/2014/main" id="{E0AE8F7D-5BAC-447A-8FCE-774ACE762F00}"/>
              </a:ext>
            </a:extLst>
          </p:cNvPr>
          <p:cNvSpPr/>
          <p:nvPr/>
        </p:nvSpPr>
        <p:spPr>
          <a:xfrm>
            <a:off x="4952745" y="2855969"/>
            <a:ext cx="1594959" cy="1604566"/>
          </a:xfrm>
          <a:prstGeom prst="ellipse">
            <a:avLst/>
          </a:prstGeom>
          <a:noFill/>
          <a:ln w="412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D" sz="1350"/>
          </a:p>
        </p:txBody>
      </p:sp>
      <p:sp>
        <p:nvSpPr>
          <p:cNvPr id="28" name="Oval 27">
            <a:extLst>
              <a:ext uri="{FF2B5EF4-FFF2-40B4-BE49-F238E27FC236}">
                <a16:creationId xmlns:a16="http://schemas.microsoft.com/office/drawing/2014/main" id="{E0AE8F7D-5BAC-447A-8FCE-774ACE762F00}"/>
              </a:ext>
            </a:extLst>
          </p:cNvPr>
          <p:cNvSpPr/>
          <p:nvPr/>
        </p:nvSpPr>
        <p:spPr>
          <a:xfrm>
            <a:off x="7502363" y="2829046"/>
            <a:ext cx="1594959" cy="1604566"/>
          </a:xfrm>
          <a:prstGeom prst="ellipse">
            <a:avLst/>
          </a:prstGeom>
          <a:noFill/>
          <a:ln w="412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D" sz="1350"/>
          </a:p>
        </p:txBody>
      </p:sp>
      <p:sp>
        <p:nvSpPr>
          <p:cNvPr id="29" name="Oval 28">
            <a:extLst>
              <a:ext uri="{FF2B5EF4-FFF2-40B4-BE49-F238E27FC236}">
                <a16:creationId xmlns:a16="http://schemas.microsoft.com/office/drawing/2014/main" id="{E0AE8F7D-5BAC-447A-8FCE-774ACE762F00}"/>
              </a:ext>
            </a:extLst>
          </p:cNvPr>
          <p:cNvSpPr/>
          <p:nvPr/>
        </p:nvSpPr>
        <p:spPr>
          <a:xfrm>
            <a:off x="9974109" y="2935364"/>
            <a:ext cx="1594959" cy="1604566"/>
          </a:xfrm>
          <a:prstGeom prst="ellipse">
            <a:avLst/>
          </a:prstGeom>
          <a:noFill/>
          <a:ln w="412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D" sz="1350"/>
          </a:p>
        </p:txBody>
      </p:sp>
      <p:sp>
        <p:nvSpPr>
          <p:cNvPr id="6" name="Rounded Rectangle 5"/>
          <p:cNvSpPr/>
          <p:nvPr/>
        </p:nvSpPr>
        <p:spPr>
          <a:xfrm>
            <a:off x="4226606" y="569017"/>
            <a:ext cx="3441521" cy="1294837"/>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TextBox 22">
            <a:extLst>
              <a:ext uri="{FF2B5EF4-FFF2-40B4-BE49-F238E27FC236}">
                <a16:creationId xmlns:a16="http://schemas.microsoft.com/office/drawing/2014/main" id="{A96575D6-C8D9-40A5-8A5C-7BF53E3FED7B}"/>
              </a:ext>
            </a:extLst>
          </p:cNvPr>
          <p:cNvSpPr txBox="1"/>
          <p:nvPr/>
        </p:nvSpPr>
        <p:spPr>
          <a:xfrm>
            <a:off x="5036544" y="780762"/>
            <a:ext cx="1889813" cy="738664"/>
          </a:xfrm>
          <a:prstGeom prst="rect">
            <a:avLst/>
          </a:prstGeom>
          <a:noFill/>
        </p:spPr>
        <p:txBody>
          <a:bodyPr wrap="none" lIns="0" tIns="0" rIns="0" bIns="0" rtlCol="0">
            <a:spAutoFit/>
          </a:bodyPr>
          <a:lstStyle/>
          <a:p>
            <a:pPr algn="ctr"/>
            <a:r>
              <a:rPr lang="en-US" sz="4800" b="1" dirty="0" smtClean="0">
                <a:solidFill>
                  <a:srgbClr val="002060"/>
                </a:solidFill>
                <a:latin typeface="Footlight MT Light" panose="0204060206030A020304" pitchFamily="18" charset="0"/>
                <a:ea typeface="MS Gothic" panose="020B0609070205080204" pitchFamily="49" charset="-128"/>
              </a:rPr>
              <a:t>Agenda</a:t>
            </a:r>
            <a:endParaRPr lang="id-ID" sz="4800" b="1" dirty="0">
              <a:solidFill>
                <a:srgbClr val="002060"/>
              </a:solidFill>
              <a:latin typeface="Footlight MT Light" panose="0204060206030A020304" pitchFamily="18" charset="0"/>
              <a:ea typeface="MS Gothic" panose="020B0609070205080204" pitchFamily="49" charset="-128"/>
            </a:endParaRPr>
          </a:p>
        </p:txBody>
      </p:sp>
    </p:spTree>
    <p:extLst>
      <p:ext uri="{BB962C8B-B14F-4D97-AF65-F5344CB8AC3E}">
        <p14:creationId xmlns:p14="http://schemas.microsoft.com/office/powerpoint/2010/main" val="793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nodeType="with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fade">
                                      <p:cBhvr>
                                        <p:cTn id="41" dur="500"/>
                                        <p:tgtEl>
                                          <p:spTgt spid="13">
                                            <p:txEl>
                                              <p:pRg st="0" end="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3">
                                            <p:txEl>
                                              <p:pRg st="1" end="1"/>
                                            </p:txEl>
                                          </p:spTgt>
                                        </p:tgtEl>
                                        <p:attrNameLst>
                                          <p:attrName>style.visibility</p:attrName>
                                        </p:attrNameLst>
                                      </p:cBhvr>
                                      <p:to>
                                        <p:strVal val="visible"/>
                                      </p:to>
                                    </p:set>
                                    <p:animEffect transition="in" filter="fade">
                                      <p:cBhvr>
                                        <p:cTn id="44" dur="500"/>
                                        <p:tgtEl>
                                          <p:spTgt spid="13">
                                            <p:txEl>
                                              <p:pRg st="1" end="1"/>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3">
                                            <p:txEl>
                                              <p:pRg st="2" end="2"/>
                                            </p:txEl>
                                          </p:spTgt>
                                        </p:tgtEl>
                                        <p:attrNameLst>
                                          <p:attrName>style.visibility</p:attrName>
                                        </p:attrNameLst>
                                      </p:cBhvr>
                                      <p:to>
                                        <p:strVal val="visible"/>
                                      </p:to>
                                    </p:set>
                                    <p:animEffect transition="in" filter="fade">
                                      <p:cBhvr>
                                        <p:cTn id="47" dur="500"/>
                                        <p:tgtEl>
                                          <p:spTgt spid="13">
                                            <p:txEl>
                                              <p:pRg st="2" end="2"/>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3">
                                            <p:txEl>
                                              <p:pRg st="3" end="3"/>
                                            </p:txEl>
                                          </p:spTgt>
                                        </p:tgtEl>
                                        <p:attrNameLst>
                                          <p:attrName>style.visibility</p:attrName>
                                        </p:attrNameLst>
                                      </p:cBhvr>
                                      <p:to>
                                        <p:strVal val="visible"/>
                                      </p:to>
                                    </p:set>
                                    <p:animEffect transition="in" filter="fade">
                                      <p:cBhvr>
                                        <p:cTn id="50" dur="500"/>
                                        <p:tgtEl>
                                          <p:spTgt spid="13">
                                            <p:txEl>
                                              <p:pRg st="3" end="3"/>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500"/>
                                        <p:tgtEl>
                                          <p:spTgt spid="12"/>
                                        </p:tgtEl>
                                      </p:cBhvr>
                                    </p:animEffect>
                                  </p:childTnLst>
                                </p:cTn>
                              </p:par>
                              <p:par>
                                <p:cTn id="76" presetID="10" presetClass="entr" presetSubtype="0" fill="hold" nodeType="withEffect">
                                  <p:stCondLst>
                                    <p:cond delay="0"/>
                                  </p:stCondLst>
                                  <p:childTnLst>
                                    <p:set>
                                      <p:cBhvr>
                                        <p:cTn id="77" dur="1" fill="hold">
                                          <p:stCondLst>
                                            <p:cond delay="0"/>
                                          </p:stCondLst>
                                        </p:cTn>
                                        <p:tgtEl>
                                          <p:spTgt spid="22">
                                            <p:txEl>
                                              <p:pRg st="0" end="0"/>
                                            </p:txEl>
                                          </p:spTgt>
                                        </p:tgtEl>
                                        <p:attrNameLst>
                                          <p:attrName>style.visibility</p:attrName>
                                        </p:attrNameLst>
                                      </p:cBhvr>
                                      <p:to>
                                        <p:strVal val="visible"/>
                                      </p:to>
                                    </p:set>
                                    <p:animEffect transition="in" filter="fade">
                                      <p:cBhvr>
                                        <p:cTn id="78" dur="500"/>
                                        <p:tgtEl>
                                          <p:spTgt spid="22">
                                            <p:txEl>
                                              <p:pRg st="0" end="0"/>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22">
                                            <p:txEl>
                                              <p:pRg st="1" end="1"/>
                                            </p:txEl>
                                          </p:spTgt>
                                        </p:tgtEl>
                                        <p:attrNameLst>
                                          <p:attrName>style.visibility</p:attrName>
                                        </p:attrNameLst>
                                      </p:cBhvr>
                                      <p:to>
                                        <p:strVal val="visible"/>
                                      </p:to>
                                    </p:set>
                                    <p:animEffect transition="in" filter="fade">
                                      <p:cBhvr>
                                        <p:cTn id="81" dur="500"/>
                                        <p:tgtEl>
                                          <p:spTgt spid="22">
                                            <p:txEl>
                                              <p:pRg st="1" end="1"/>
                                            </p:txEl>
                                          </p:spTgt>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5" grpId="0" animBg="1"/>
      <p:bldP spid="3" grpId="0" animBg="1"/>
      <p:bldP spid="7" grpId="0" animBg="1"/>
      <p:bldP spid="9" grpId="0"/>
      <p:bldP spid="11" grpId="0" animBg="1"/>
      <p:bldP spid="17" grpId="0"/>
      <p:bldP spid="18" grpId="0" animBg="1"/>
      <p:bldP spid="19" grpId="0" animBg="1"/>
      <p:bldP spid="20" grpId="0" animBg="1"/>
      <p:bldP spid="21" grpId="0" animBg="1"/>
      <p:bldP spid="12" grpId="0" animBg="1"/>
      <p:bldP spid="25" grpId="0" animBg="1"/>
      <p:bldP spid="26" grpId="0" animBg="1"/>
      <p:bldP spid="27" grpId="0" animBg="1"/>
      <p:bldP spid="28" grpId="0" animBg="1"/>
      <p:bldP spid="2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624" y="-297"/>
            <a:ext cx="10397964" cy="6858594"/>
          </a:xfrm>
          <a:prstGeom prst="rect">
            <a:avLst/>
          </a:prstGeom>
        </p:spPr>
      </p:pic>
      <p:sp>
        <p:nvSpPr>
          <p:cNvPr id="4" name="Oval 3">
            <a:extLst>
              <a:ext uri="{FF2B5EF4-FFF2-40B4-BE49-F238E27FC236}">
                <a16:creationId xmlns:a16="http://schemas.microsoft.com/office/drawing/2014/main" id="{BBACE386-5135-45D2-9E90-D12A39ACA462}"/>
              </a:ext>
            </a:extLst>
          </p:cNvPr>
          <p:cNvSpPr/>
          <p:nvPr/>
        </p:nvSpPr>
        <p:spPr>
          <a:xfrm>
            <a:off x="2793776" y="2228880"/>
            <a:ext cx="2625192" cy="25338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id-ID" sz="1013">
              <a:solidFill>
                <a:srgbClr val="FFFFFF"/>
              </a:solidFill>
              <a:latin typeface="Roboto"/>
            </a:endParaRPr>
          </a:p>
        </p:txBody>
      </p:sp>
      <p:sp>
        <p:nvSpPr>
          <p:cNvPr id="30" name="Freeform 24">
            <a:extLst>
              <a:ext uri="{FF2B5EF4-FFF2-40B4-BE49-F238E27FC236}">
                <a16:creationId xmlns:a16="http://schemas.microsoft.com/office/drawing/2014/main" id="{79BD663D-7474-4087-8A5B-CC53057993B1}"/>
              </a:ext>
            </a:extLst>
          </p:cNvPr>
          <p:cNvSpPr/>
          <p:nvPr/>
        </p:nvSpPr>
        <p:spPr>
          <a:xfrm>
            <a:off x="3882675" y="297"/>
            <a:ext cx="7363179" cy="6858000"/>
          </a:xfrm>
          <a:custGeom>
            <a:avLst/>
            <a:gdLst>
              <a:gd name="connsiteX0" fmla="*/ 872050 w 7611077"/>
              <a:gd name="connsiteY0" fmla="*/ 4992403 h 6858000"/>
              <a:gd name="connsiteX1" fmla="*/ 914923 w 7611077"/>
              <a:gd name="connsiteY1" fmla="*/ 5291539 h 6858000"/>
              <a:gd name="connsiteX2" fmla="*/ 1068117 w 7611077"/>
              <a:gd name="connsiteY2" fmla="*/ 6360383 h 6858000"/>
              <a:gd name="connsiteX3" fmla="*/ 1139438 w 7611077"/>
              <a:gd name="connsiteY3" fmla="*/ 6858000 h 6858000"/>
              <a:gd name="connsiteX4" fmla="*/ 942770 w 7611077"/>
              <a:gd name="connsiteY4" fmla="*/ 6858000 h 6858000"/>
              <a:gd name="connsiteX5" fmla="*/ 768761 w 7611077"/>
              <a:gd name="connsiteY5" fmla="*/ 5592193 h 6858000"/>
              <a:gd name="connsiteX6" fmla="*/ 739642 w 7611077"/>
              <a:gd name="connsiteY6" fmla="*/ 5380395 h 6858000"/>
              <a:gd name="connsiteX7" fmla="*/ 839556 w 7611077"/>
              <a:gd name="connsiteY7" fmla="*/ 5025850 h 6858000"/>
              <a:gd name="connsiteX8" fmla="*/ 0 w 7611077"/>
              <a:gd name="connsiteY8" fmla="*/ 0 h 6858000"/>
              <a:gd name="connsiteX9" fmla="*/ 7611077 w 7611077"/>
              <a:gd name="connsiteY9" fmla="*/ 0 h 6858000"/>
              <a:gd name="connsiteX10" fmla="*/ 7611077 w 7611077"/>
              <a:gd name="connsiteY10" fmla="*/ 6858000 h 6858000"/>
              <a:gd name="connsiteX11" fmla="*/ 1139439 w 7611077"/>
              <a:gd name="connsiteY11" fmla="*/ 6858000 h 6858000"/>
              <a:gd name="connsiteX12" fmla="*/ 1068119 w 7611077"/>
              <a:gd name="connsiteY12" fmla="*/ 6360385 h 6858000"/>
              <a:gd name="connsiteX13" fmla="*/ 914924 w 7611077"/>
              <a:gd name="connsiteY13" fmla="*/ 5291541 h 6858000"/>
              <a:gd name="connsiteX14" fmla="*/ 872051 w 7611077"/>
              <a:gd name="connsiteY14" fmla="*/ 4992405 h 6858000"/>
              <a:gd name="connsiteX15" fmla="*/ 891923 w 7611077"/>
              <a:gd name="connsiteY15" fmla="*/ 4971950 h 6858000"/>
              <a:gd name="connsiteX16" fmla="*/ 1023075 w 7611077"/>
              <a:gd name="connsiteY16" fmla="*/ 4892451 h 6858000"/>
              <a:gd name="connsiteX17" fmla="*/ 1930905 w 7611077"/>
              <a:gd name="connsiteY17" fmla="*/ 3337248 h 6858000"/>
              <a:gd name="connsiteX18" fmla="*/ 637092 w 7611077"/>
              <a:gd name="connsiteY18" fmla="*/ 2084704 h 6858000"/>
              <a:gd name="connsiteX19" fmla="*/ 489353 w 7611077"/>
              <a:gd name="connsiteY19" fmla="*/ 2043544 h 6858000"/>
              <a:gd name="connsiteX20" fmla="*/ 445769 w 7611077"/>
              <a:gd name="connsiteY20" fmla="*/ 2018203 h 6858000"/>
              <a:gd name="connsiteX21" fmla="*/ 397655 w 7611077"/>
              <a:gd name="connsiteY21" fmla="*/ 1682515 h 6858000"/>
              <a:gd name="connsiteX22" fmla="*/ 191713 w 7611077"/>
              <a:gd name="connsiteY22" fmla="*/ 245644 h 6858000"/>
              <a:gd name="connsiteX23" fmla="*/ 190291 w 7611077"/>
              <a:gd name="connsiteY23" fmla="*/ 235726 h 6858000"/>
              <a:gd name="connsiteX24" fmla="*/ 190290 w 7611077"/>
              <a:gd name="connsiteY24" fmla="*/ 235726 h 6858000"/>
              <a:gd name="connsiteX25" fmla="*/ 191713 w 7611077"/>
              <a:gd name="connsiteY25" fmla="*/ 245644 h 6858000"/>
              <a:gd name="connsiteX26" fmla="*/ 397654 w 7611077"/>
              <a:gd name="connsiteY26" fmla="*/ 1682515 h 6858000"/>
              <a:gd name="connsiteX27" fmla="*/ 445769 w 7611077"/>
              <a:gd name="connsiteY27" fmla="*/ 2018203 h 6858000"/>
              <a:gd name="connsiteX28" fmla="*/ 424387 w 7611077"/>
              <a:gd name="connsiteY28" fmla="*/ 2005771 h 6858000"/>
              <a:gd name="connsiteX29" fmla="*/ 232508 w 7611077"/>
              <a:gd name="connsiteY29" fmla="*/ 1691339 h 6858000"/>
              <a:gd name="connsiteX30" fmla="*/ 203392 w 7611077"/>
              <a:gd name="connsiteY30" fmla="*/ 14795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11077" h="6858000">
                <a:moveTo>
                  <a:pt x="872050" y="4992403"/>
                </a:moveTo>
                <a:lnTo>
                  <a:pt x="914923" y="5291539"/>
                </a:lnTo>
                <a:cubicBezTo>
                  <a:pt x="964324" y="5636204"/>
                  <a:pt x="1015370" y="5992357"/>
                  <a:pt x="1068117" y="6360383"/>
                </a:cubicBezTo>
                <a:lnTo>
                  <a:pt x="1139438" y="6858000"/>
                </a:lnTo>
                <a:lnTo>
                  <a:pt x="942770" y="6858000"/>
                </a:lnTo>
                <a:lnTo>
                  <a:pt x="768761" y="5592193"/>
                </a:lnTo>
                <a:lnTo>
                  <a:pt x="739642" y="5380395"/>
                </a:lnTo>
                <a:cubicBezTo>
                  <a:pt x="721768" y="5250370"/>
                  <a:pt x="760244" y="5122376"/>
                  <a:pt x="839556" y="5025850"/>
                </a:cubicBezTo>
                <a:close/>
                <a:moveTo>
                  <a:pt x="0" y="0"/>
                </a:moveTo>
                <a:lnTo>
                  <a:pt x="7611077" y="0"/>
                </a:lnTo>
                <a:lnTo>
                  <a:pt x="7611077" y="6858000"/>
                </a:lnTo>
                <a:lnTo>
                  <a:pt x="1139439" y="6858000"/>
                </a:lnTo>
                <a:lnTo>
                  <a:pt x="1068119" y="6360385"/>
                </a:lnTo>
                <a:cubicBezTo>
                  <a:pt x="1015371" y="5992360"/>
                  <a:pt x="964325" y="5636206"/>
                  <a:pt x="914924" y="5291541"/>
                </a:cubicBezTo>
                <a:lnTo>
                  <a:pt x="872051" y="4992405"/>
                </a:lnTo>
                <a:lnTo>
                  <a:pt x="891923" y="4971950"/>
                </a:lnTo>
                <a:cubicBezTo>
                  <a:pt x="929933" y="4938846"/>
                  <a:pt x="973982" y="4911718"/>
                  <a:pt x="1023075" y="4892451"/>
                </a:cubicBezTo>
                <a:cubicBezTo>
                  <a:pt x="1634222" y="4651543"/>
                  <a:pt x="2024360" y="4017070"/>
                  <a:pt x="1930905" y="3337248"/>
                </a:cubicBezTo>
                <a:cubicBezTo>
                  <a:pt x="1837450" y="2657426"/>
                  <a:pt x="1290577" y="2151763"/>
                  <a:pt x="637092" y="2084704"/>
                </a:cubicBezTo>
                <a:cubicBezTo>
                  <a:pt x="584622" y="2079399"/>
                  <a:pt x="534888" y="2065164"/>
                  <a:pt x="489353" y="2043544"/>
                </a:cubicBezTo>
                <a:lnTo>
                  <a:pt x="445769" y="2018203"/>
                </a:lnTo>
                <a:lnTo>
                  <a:pt x="397655" y="1682515"/>
                </a:lnTo>
                <a:cubicBezTo>
                  <a:pt x="323446" y="1164751"/>
                  <a:pt x="254945" y="686816"/>
                  <a:pt x="191713" y="245644"/>
                </a:cubicBezTo>
                <a:lnTo>
                  <a:pt x="190291" y="235726"/>
                </a:lnTo>
                <a:lnTo>
                  <a:pt x="190290" y="235726"/>
                </a:lnTo>
                <a:lnTo>
                  <a:pt x="191713" y="245644"/>
                </a:lnTo>
                <a:cubicBezTo>
                  <a:pt x="254945" y="686816"/>
                  <a:pt x="323444" y="1164751"/>
                  <a:pt x="397654" y="1682515"/>
                </a:cubicBezTo>
                <a:lnTo>
                  <a:pt x="445769" y="2018203"/>
                </a:lnTo>
                <a:lnTo>
                  <a:pt x="424387" y="2005771"/>
                </a:lnTo>
                <a:cubicBezTo>
                  <a:pt x="321970" y="1934228"/>
                  <a:pt x="250382" y="1821365"/>
                  <a:pt x="232508" y="1691339"/>
                </a:cubicBezTo>
                <a:lnTo>
                  <a:pt x="203392" y="1479540"/>
                </a:lnTo>
                <a:close/>
              </a:path>
            </a:pathLst>
          </a:custGeom>
          <a:solidFill>
            <a:schemeClr val="tx2">
              <a:lumMod val="60000"/>
              <a:lumOff val="40000"/>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anchor="ctr"/>
          <a:lstStyle/>
          <a:p>
            <a:pPr algn="ctr" defTabSz="342900">
              <a:defRPr/>
            </a:pPr>
            <a:endParaRPr lang="en-US" sz="1050" dirty="0">
              <a:solidFill>
                <a:srgbClr val="FFC000"/>
              </a:solidFill>
              <a:latin typeface="Georgia" panose="02040502050405020303" pitchFamily="18" charset="0"/>
            </a:endParaRPr>
          </a:p>
        </p:txBody>
      </p:sp>
      <p:pic>
        <p:nvPicPr>
          <p:cNvPr id="3" name="Picture 2"/>
          <p:cNvPicPr>
            <a:picLocks noChangeAspect="1"/>
          </p:cNvPicPr>
          <p:nvPr/>
        </p:nvPicPr>
        <p:blipFill>
          <a:blip r:embed="rId3"/>
          <a:stretch>
            <a:fillRect/>
          </a:stretch>
        </p:blipFill>
        <p:spPr>
          <a:xfrm>
            <a:off x="2568873" y="2343166"/>
            <a:ext cx="2627604" cy="2530059"/>
          </a:xfrm>
          <a:prstGeom prst="rect">
            <a:avLst/>
          </a:prstGeom>
        </p:spPr>
      </p:pic>
      <p:pic>
        <p:nvPicPr>
          <p:cNvPr id="13" name="Picture 6"/>
          <p:cNvPicPr>
            <a:picLocks noChangeAspect="1" noChangeArrowheads="1"/>
          </p:cNvPicPr>
          <p:nvPr/>
        </p:nvPicPr>
        <p:blipFill>
          <a:blip r:embed="rId4"/>
          <a:srcRect/>
          <a:stretch>
            <a:fillRect/>
          </a:stretch>
        </p:blipFill>
        <p:spPr bwMode="auto">
          <a:xfrm>
            <a:off x="3247502" y="2666834"/>
            <a:ext cx="1214693" cy="1988336"/>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728326" y="331929"/>
            <a:ext cx="5208170" cy="7017306"/>
          </a:xfrm>
          <a:prstGeom prst="rect">
            <a:avLst/>
          </a:prstGeom>
          <a:noFill/>
        </p:spPr>
        <p:txBody>
          <a:bodyPr wrap="square" lIns="0" tIns="0" rIns="0" bIns="0" rtlCol="0">
            <a:spAutoFit/>
          </a:bodyPr>
          <a:lstStyle/>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3200" b="1" dirty="0">
                <a:solidFill>
                  <a:srgbClr val="002060"/>
                </a:solidFill>
                <a:latin typeface="Footlight MT Light" panose="0204060206030A020304" pitchFamily="18" charset="0"/>
              </a:rPr>
              <a:t>Georgia Code of Ethics </a:t>
            </a:r>
          </a:p>
          <a:p>
            <a:pPr lvl="0" algn="ctr"/>
            <a:r>
              <a:rPr lang="en-US" sz="3200" b="1" dirty="0">
                <a:solidFill>
                  <a:srgbClr val="002060"/>
                </a:solidFill>
                <a:latin typeface="Footlight MT Light" panose="0204060206030A020304" pitchFamily="18" charset="0"/>
              </a:rPr>
              <a:t>for Educators</a:t>
            </a:r>
          </a:p>
          <a:p>
            <a:pPr lvl="0" algn="just">
              <a:lnSpc>
                <a:spcPct val="150000"/>
              </a:lnSpc>
            </a:pPr>
            <a:endParaRPr lang="en-US" sz="32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3200" b="1" dirty="0">
                <a:solidFill>
                  <a:srgbClr val="801336"/>
                </a:solidFill>
                <a:latin typeface="Footlight MT Light" panose="0204060206030A020304" pitchFamily="18" charset="0"/>
              </a:rPr>
              <a:t>Standard </a:t>
            </a:r>
            <a:r>
              <a:rPr lang="en-US" sz="3200" b="1" dirty="0" smtClean="0">
                <a:solidFill>
                  <a:srgbClr val="801336"/>
                </a:solidFill>
                <a:latin typeface="Footlight MT Light" panose="0204060206030A020304" pitchFamily="18" charset="0"/>
              </a:rPr>
              <a:t>3: </a:t>
            </a:r>
            <a:endParaRPr lang="en-US" sz="3200" b="1" dirty="0">
              <a:solidFill>
                <a:srgbClr val="801336"/>
              </a:solidFill>
              <a:latin typeface="Footlight MT Light" panose="0204060206030A020304" pitchFamily="18" charset="0"/>
            </a:endParaRPr>
          </a:p>
          <a:p>
            <a:pPr lvl="0" algn="ctr"/>
            <a:r>
              <a:rPr lang="en-US" sz="3200" b="1" dirty="0" smtClean="0">
                <a:solidFill>
                  <a:srgbClr val="801336"/>
                </a:solidFill>
                <a:latin typeface="Footlight MT Light" panose="0204060206030A020304" pitchFamily="18" charset="0"/>
              </a:rPr>
              <a:t>Alcohol or Drugs</a:t>
            </a:r>
            <a:endParaRPr lang="en-US" sz="3200" b="1" dirty="0">
              <a:solidFill>
                <a:srgbClr val="801336"/>
              </a:solidFill>
              <a:latin typeface="Footlight MT Light" panose="0204060206030A020304" pitchFamily="18" charset="0"/>
            </a:endParaRP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a:solidFill>
                <a:srgbClr val="002060"/>
              </a:solidFill>
              <a:latin typeface="Footlight MT Light" panose="0204060206030A020304" pitchFamily="18" charset="0"/>
            </a:endParaRPr>
          </a:p>
          <a:p>
            <a:pPr lvl="0" algn="ctr"/>
            <a:r>
              <a:rPr lang="en-US" sz="2800" b="1" dirty="0" smtClean="0">
                <a:solidFill>
                  <a:srgbClr val="002060"/>
                </a:solidFill>
                <a:latin typeface="Footlight MT Light" panose="0204060206030A020304" pitchFamily="18" charset="0"/>
              </a:rPr>
              <a:t> </a:t>
            </a: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p:txBody>
      </p:sp>
    </p:spTree>
    <p:extLst>
      <p:ext uri="{BB962C8B-B14F-4D97-AF65-F5344CB8AC3E}">
        <p14:creationId xmlns:p14="http://schemas.microsoft.com/office/powerpoint/2010/main" val="1419448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
          <p:cNvSpPr/>
          <p:nvPr/>
        </p:nvSpPr>
        <p:spPr>
          <a:xfrm>
            <a:off x="794"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4" name="Google Shape;114;p2"/>
          <p:cNvSpPr/>
          <p:nvPr/>
        </p:nvSpPr>
        <p:spPr>
          <a:xfrm>
            <a:off x="154475" y="228715"/>
            <a:ext cx="12188952" cy="6858000"/>
          </a:xfrm>
          <a:prstGeom prst="rect">
            <a:avLst/>
          </a:prstGeom>
          <a:solidFill>
            <a:schemeClr val="lt1"/>
          </a:solidFill>
          <a:ln>
            <a:noFill/>
          </a:ln>
        </p:spPr>
        <p:txBody>
          <a:bodyPr spcFirstLastPara="1" wrap="square" lIns="91425" tIns="45700" rIns="91425" bIns="45700" anchor="ctr" anchorCtr="0">
            <a:noAutofit/>
          </a:bodyPr>
          <a:lstStyle/>
          <a:p>
            <a:pPr defTabSz="304815">
              <a:buSzPts val="1900"/>
              <a:defRPr/>
            </a:pPr>
            <a:r>
              <a:rPr lang="en-US" sz="1867" dirty="0">
                <a:solidFill>
                  <a:srgbClr val="FFFFFF"/>
                </a:solidFill>
                <a:latin typeface="Calibri" panose="020F0502020204030204" pitchFamily="34" charset="0"/>
                <a:cs typeface="Calibri" panose="020F0502020204030204" pitchFamily="34" charset="0"/>
              </a:rPr>
              <a:t>Unethical conduct includes but is not limited to, falsifying, misrepresenting, or omitting: </a:t>
            </a:r>
          </a:p>
        </p:txBody>
      </p:sp>
      <p:sp>
        <p:nvSpPr>
          <p:cNvPr id="115" name="Google Shape;115;p2"/>
          <p:cNvSpPr/>
          <p:nvPr/>
        </p:nvSpPr>
        <p:spPr>
          <a:xfrm rot="5400000" flipH="1">
            <a:off x="-1619394" y="1620186"/>
            <a:ext cx="6858000" cy="3617629"/>
          </a:xfrm>
          <a:prstGeom prst="rect">
            <a:avLst/>
          </a:prstGeom>
          <a:solidFill>
            <a:schemeClr val="bg2">
              <a:lumMod val="75000"/>
            </a:schemeClr>
          </a:solidFill>
          <a:ln>
            <a:noFill/>
          </a:ln>
        </p:spPr>
        <p:txBody>
          <a:bodyPr spcFirstLastPara="1" wrap="square" lIns="91425" tIns="45700" rIns="91425" bIns="45700" anchor="ctr" anchorCtr="0">
            <a:noAutofit/>
          </a:bodyPr>
          <a:lstStyle/>
          <a:p>
            <a:pPr algn="ctr" defTabSz="914446">
              <a:buClr>
                <a:srgbClr val="000000"/>
              </a:buClr>
            </a:pPr>
            <a:endParaRPr kern="0">
              <a:solidFill>
                <a:srgbClr val="FFFFFF"/>
              </a:solidFill>
              <a:latin typeface="Calibri"/>
              <a:ea typeface="Calibri"/>
              <a:cs typeface="Calibri"/>
              <a:sym typeface="Calibri"/>
            </a:endParaRPr>
          </a:p>
        </p:txBody>
      </p:sp>
      <p:sp>
        <p:nvSpPr>
          <p:cNvPr id="116" name="Google Shape;116;p2"/>
          <p:cNvSpPr/>
          <p:nvPr/>
        </p:nvSpPr>
        <p:spPr>
          <a:xfrm rot="5400000" flipH="1">
            <a:off x="-2050333" y="2110530"/>
            <a:ext cx="6857999" cy="2700674"/>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7" name="Google Shape;117;p2"/>
          <p:cNvSpPr/>
          <p:nvPr/>
        </p:nvSpPr>
        <p:spPr>
          <a:xfrm rot="5400000" flipH="1">
            <a:off x="523637" y="3833167"/>
            <a:ext cx="2501979" cy="3547679"/>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8" name="Google Shape;118;p2"/>
          <p:cNvSpPr/>
          <p:nvPr/>
        </p:nvSpPr>
        <p:spPr>
          <a:xfrm rot="-964587">
            <a:off x="-500943"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9" name="Google Shape;119;p2"/>
          <p:cNvSpPr/>
          <p:nvPr/>
        </p:nvSpPr>
        <p:spPr>
          <a:xfrm flipH="1">
            <a:off x="298214" y="1855471"/>
            <a:ext cx="2840521"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spcFirstLastPara="1" wrap="square" lIns="91425" tIns="45700" rIns="91425" bIns="45700" anchor="ctr" anchorCtr="0">
            <a:noAutofit/>
          </a:bodyPr>
          <a:lstStyle/>
          <a:p>
            <a:r>
              <a:rPr lang="en-US" sz="2933"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An educator shall refrain from the use of alcohol or illegal or unauthorized drugs during the course of professional practice.</a:t>
            </a:r>
            <a:endParaRPr lang="en-US" sz="2933"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21" name="Google Shape;121;p2"/>
          <p:cNvSpPr txBox="1">
            <a:spLocks noGrp="1"/>
          </p:cNvSpPr>
          <p:nvPr>
            <p:ph type="body" idx="1"/>
          </p:nvPr>
        </p:nvSpPr>
        <p:spPr>
          <a:xfrm>
            <a:off x="3885858" y="1114905"/>
            <a:ext cx="7917193" cy="5126991"/>
          </a:xfrm>
          <a:prstGeom prst="rect">
            <a:avLst/>
          </a:prstGeom>
          <a:noFill/>
          <a:ln>
            <a:noFill/>
          </a:ln>
        </p:spPr>
        <p:txBody>
          <a:bodyPr spcFirstLastPara="1" wrap="square" lIns="91425" tIns="45700" rIns="91425" bIns="45700" anchor="t" anchorCtr="0">
            <a:noAutofit/>
          </a:bodyPr>
          <a:lstStyle/>
          <a:p>
            <a:pPr marL="495325" indent="-495325" algn="just" defTabSz="304815">
              <a:lnSpc>
                <a:spcPct val="100000"/>
              </a:lnSpc>
              <a:spcBef>
                <a:spcPts val="0"/>
              </a:spcBef>
              <a:buFont typeface="+mj-lt"/>
              <a:buAutoNum type="arabicPeriod"/>
              <a:defRPr/>
            </a:pP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Being on school premises or at a school-related activity involving students while under the influence of, possessing, or consuming alcoholic beverages.</a:t>
            </a:r>
          </a:p>
          <a:p>
            <a:pPr marL="495325" indent="-495325" algn="just" defTabSz="304815">
              <a:lnSpc>
                <a:spcPct val="100000"/>
              </a:lnSpc>
              <a:spcBef>
                <a:spcPts val="0"/>
              </a:spcBef>
              <a:buFont typeface="+mj-lt"/>
              <a:buAutoNum type="arabicPeriod"/>
              <a:defRPr/>
            </a:pPr>
            <a:endPar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endParaRPr>
          </a:p>
          <a:p>
            <a:pPr marL="495325" indent="-495325" algn="just" defTabSz="304815">
              <a:lnSpc>
                <a:spcPct val="100000"/>
              </a:lnSpc>
              <a:spcBef>
                <a:spcPts val="0"/>
              </a:spcBef>
              <a:buFont typeface="+mj-lt"/>
              <a:buAutoNum type="arabicPeriod"/>
              <a:defRPr/>
            </a:pP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Being on school or LUA/school district premises or at a school-related activity involving students while under the influence of, possessing, or consuming alcohol. A school-related activity includes, but is not limited to, any activity sponsored by the school or school system.  </a:t>
            </a:r>
          </a:p>
          <a:p>
            <a:pPr indent="-457223" algn="just">
              <a:spcBef>
                <a:spcPts val="800"/>
              </a:spcBef>
              <a:buSzPct val="100000"/>
              <a:buFont typeface="+mj-lt"/>
              <a:buAutoNum type="arabicPeriod"/>
            </a:pPr>
            <a:endParaRPr lang="en-US" sz="2400" dirty="0">
              <a:solidFill>
                <a:srgbClr val="000000"/>
              </a:solidFill>
              <a:latin typeface="Calibri" panose="020F0502020204030204" pitchFamily="34" charset="0"/>
              <a:ea typeface="Georgia"/>
              <a:cs typeface="Calibri" panose="020F0502020204030204" pitchFamily="34" charset="0"/>
              <a:sym typeface="Roboto"/>
            </a:endParaRPr>
          </a:p>
          <a:p>
            <a:pPr indent="-457223" algn="just">
              <a:spcBef>
                <a:spcPts val="800"/>
              </a:spcBef>
              <a:buSzPct val="100000"/>
              <a:buFont typeface="+mj-lt"/>
              <a:buAutoNum type="arabicPeriod"/>
            </a:pPr>
            <a:endParaRPr sz="2400" dirty="0">
              <a:solidFill>
                <a:srgbClr val="000000"/>
              </a:solidFill>
            </a:endParaRPr>
          </a:p>
        </p:txBody>
      </p:sp>
      <p:sp>
        <p:nvSpPr>
          <p:cNvPr id="3" name="TextBox 2"/>
          <p:cNvSpPr txBox="1"/>
          <p:nvPr/>
        </p:nvSpPr>
        <p:spPr>
          <a:xfrm>
            <a:off x="4027913" y="389553"/>
            <a:ext cx="7025390" cy="954107"/>
          </a:xfrm>
          <a:prstGeom prst="rect">
            <a:avLst/>
          </a:prstGeom>
          <a:noFill/>
        </p:spPr>
        <p:txBody>
          <a:bodyPr wrap="square" rtlCol="0">
            <a:spAutoFit/>
          </a:bodyPr>
          <a:lstStyle/>
          <a:p>
            <a:pPr algn="just" defTabSz="304815">
              <a:defRPr/>
            </a:pPr>
            <a:r>
              <a:rPr lang="en-US" sz="2667" b="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Unethical conduct includes but is not limited to:</a:t>
            </a:r>
          </a:p>
          <a:p>
            <a:pPr defTabSz="304815">
              <a:defRPr/>
            </a:pPr>
            <a:endParaRPr lang="en-US" sz="2933" dirty="0">
              <a:solidFill>
                <a:srgbClr val="000000"/>
              </a:solidFill>
              <a:latin typeface="Arial"/>
            </a:endParaRPr>
          </a:p>
        </p:txBody>
      </p:sp>
      <p:sp>
        <p:nvSpPr>
          <p:cNvPr id="12" name="TextBox 11"/>
          <p:cNvSpPr txBox="1"/>
          <p:nvPr/>
        </p:nvSpPr>
        <p:spPr>
          <a:xfrm>
            <a:off x="413228" y="411583"/>
            <a:ext cx="2864938" cy="954107"/>
          </a:xfrm>
          <a:prstGeom prst="rect">
            <a:avLst/>
          </a:prstGeom>
          <a:solidFill>
            <a:schemeClr val="accent1"/>
          </a:solidFill>
        </p:spPr>
        <p:txBody>
          <a:bodyPr wrap="square" rtlCol="0">
            <a:spAutoFit/>
          </a:bodyPr>
          <a:lstStyle/>
          <a:p>
            <a:pPr defTabSz="304815">
              <a:defRPr/>
            </a:pPr>
            <a:r>
              <a:rPr lang="en-US" sz="2800" b="1" dirty="0">
                <a:solidFill>
                  <a:srgbClr val="FFFFFF"/>
                </a:solidFill>
                <a:latin typeface="Footlight MT Light" panose="0204060206030A020304" pitchFamily="18" charset="0"/>
                <a:ea typeface="Calibri"/>
                <a:cs typeface="Calibri" panose="020F0502020204030204" pitchFamily="34" charset="0"/>
                <a:sym typeface="Calibri"/>
              </a:rPr>
              <a:t>Standard </a:t>
            </a:r>
            <a:r>
              <a:rPr lang="en-US" sz="2800" b="1" dirty="0" smtClean="0">
                <a:solidFill>
                  <a:srgbClr val="FFFFFF"/>
                </a:solidFill>
                <a:latin typeface="Footlight MT Light" panose="0204060206030A020304" pitchFamily="18" charset="0"/>
                <a:ea typeface="Calibri"/>
                <a:cs typeface="Calibri" panose="020F0502020204030204" pitchFamily="34" charset="0"/>
                <a:sym typeface="Calibri"/>
              </a:rPr>
              <a:t>3: Alcohol or Drugs</a:t>
            </a:r>
            <a:endParaRPr lang="en-US" sz="2800" b="1" dirty="0">
              <a:solidFill>
                <a:srgbClr val="FFFFFF"/>
              </a:solidFill>
              <a:latin typeface="Footlight MT Light" panose="0204060206030A020304" pitchFamily="18" charset="0"/>
              <a:ea typeface="Calibri"/>
              <a:cs typeface="Calibri" panose="020F0502020204030204" pitchFamily="34" charset="0"/>
              <a:sym typeface="Calibri"/>
            </a:endParaRPr>
          </a:p>
        </p:txBody>
      </p:sp>
    </p:spTree>
    <p:extLst>
      <p:ext uri="{BB962C8B-B14F-4D97-AF65-F5344CB8AC3E}">
        <p14:creationId xmlns:p14="http://schemas.microsoft.com/office/powerpoint/2010/main" val="8769287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1">
                                            <p:txEl>
                                              <p:pRg st="0" end="0"/>
                                            </p:txEl>
                                          </p:spTgt>
                                        </p:tgtEl>
                                        <p:attrNameLst>
                                          <p:attrName>style.visibility</p:attrName>
                                        </p:attrNameLst>
                                      </p:cBhvr>
                                      <p:to>
                                        <p:strVal val="visible"/>
                                      </p:to>
                                    </p:set>
                                    <p:anim calcmode="lin" valueType="num">
                                      <p:cBhvr additive="base">
                                        <p:cTn id="13" dur="500" fill="hold"/>
                                        <p:tgtEl>
                                          <p:spTgt spid="12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1">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1">
                                            <p:txEl>
                                              <p:pRg st="2" end="2"/>
                                            </p:txEl>
                                          </p:spTgt>
                                        </p:tgtEl>
                                        <p:attrNameLst>
                                          <p:attrName>style.visibility</p:attrName>
                                        </p:attrNameLst>
                                      </p:cBhvr>
                                      <p:to>
                                        <p:strVal val="visible"/>
                                      </p:to>
                                    </p:set>
                                    <p:anim calcmode="lin" valueType="num">
                                      <p:cBhvr additive="base">
                                        <p:cTn id="17" dur="500" fill="hold"/>
                                        <p:tgtEl>
                                          <p:spTgt spid="12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118394" y="500036"/>
            <a:ext cx="9674933" cy="1280873"/>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800" b="1" dirty="0" smtClean="0">
                <a:solidFill>
                  <a:srgbClr val="002060"/>
                </a:solidFill>
                <a:latin typeface="Footlight MT Light" panose="0204060206030A020304" pitchFamily="18" charset="0"/>
                <a:cs typeface="Arial" panose="020B0604020202020204" pitchFamily="34" charset="0"/>
              </a:rPr>
              <a:t>Under the Influence </a:t>
            </a:r>
            <a:endParaRPr sz="4800" dirty="0">
              <a:solidFill>
                <a:srgbClr val="000000"/>
              </a:solidFill>
              <a:latin typeface="Footlight MT Light" panose="0204060206030A020304" pitchFamily="18" charset="0"/>
              <a:ea typeface="Georgia"/>
              <a:cs typeface="Calibri" panose="020F0502020204030204" pitchFamily="34" charset="0"/>
              <a:sym typeface="Georgia"/>
            </a:endParaRPr>
          </a:p>
        </p:txBody>
      </p:sp>
      <p:sp>
        <p:nvSpPr>
          <p:cNvPr id="2" name="Rectangle 1"/>
          <p:cNvSpPr/>
          <p:nvPr/>
        </p:nvSpPr>
        <p:spPr>
          <a:xfrm>
            <a:off x="4558873" y="3305890"/>
            <a:ext cx="3135795" cy="276999"/>
          </a:xfrm>
          <a:prstGeom prst="rect">
            <a:avLst/>
          </a:prstGeom>
        </p:spPr>
        <p:txBody>
          <a:bodyPr wrap="none">
            <a:spAutoFit/>
          </a:bodyPr>
          <a:lstStyle/>
          <a:p>
            <a:pPr defTabSz="304815">
              <a:defRPr/>
            </a:pPr>
            <a:r>
              <a:rPr lang="en-US" sz="1200" i="1" dirty="0">
                <a:solidFill>
                  <a:srgbClr val="FFFFFF"/>
                </a:solidFill>
                <a:latin typeface="Georgia"/>
                <a:ea typeface="Georgia"/>
                <a:cs typeface="Georgia"/>
                <a:sym typeface="Georgia"/>
              </a:rPr>
              <a:t>Offenses </a:t>
            </a:r>
            <a:r>
              <a:rPr lang="en-US" sz="1200" i="1" u="sng" dirty="0">
                <a:solidFill>
                  <a:srgbClr val="FFFFFF"/>
                </a:solidFill>
                <a:latin typeface="Georgia"/>
                <a:ea typeface="Georgia"/>
                <a:cs typeface="Georgia"/>
                <a:sym typeface="Georgia"/>
              </a:rPr>
              <a:t>NOT</a:t>
            </a:r>
            <a:r>
              <a:rPr lang="en-US" sz="1200" i="1" dirty="0">
                <a:solidFill>
                  <a:srgbClr val="FFFFFF"/>
                </a:solidFill>
                <a:latin typeface="Georgia"/>
                <a:ea typeface="Georgia"/>
                <a:cs typeface="Georgia"/>
                <a:sym typeface="Georgia"/>
              </a:rPr>
              <a:t> Considered Moral Turpitude</a:t>
            </a:r>
            <a:endParaRPr lang="en-US" sz="1200" dirty="0">
              <a:solidFill>
                <a:srgbClr val="FFFFFF"/>
              </a:solidFill>
              <a:latin typeface="Arial"/>
            </a:endParaRPr>
          </a:p>
        </p:txBody>
      </p:sp>
      <p:sp>
        <p:nvSpPr>
          <p:cNvPr id="4" name="Rectangle 3"/>
          <p:cNvSpPr/>
          <p:nvPr/>
        </p:nvSpPr>
        <p:spPr>
          <a:xfrm>
            <a:off x="1118394" y="1692141"/>
            <a:ext cx="10388600" cy="4770345"/>
          </a:xfrm>
          <a:prstGeom prst="rect">
            <a:avLst/>
          </a:prstGeom>
        </p:spPr>
        <p:txBody>
          <a:bodyPr wrap="square">
            <a:spAutoFit/>
          </a:bodyPr>
          <a:lstStyle/>
          <a:p>
            <a:pPr algn="just"/>
            <a:r>
              <a:rPr lang="en-US" sz="2933"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For the purposes of this </a:t>
            </a:r>
            <a:r>
              <a:rPr lang="en-US" sz="2933"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Standard</a:t>
            </a:r>
            <a:r>
              <a:rPr lang="en-US" sz="2933"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an educator may be considered </a:t>
            </a:r>
            <a:r>
              <a:rPr lang="en-US" sz="2933"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“under </a:t>
            </a:r>
            <a:r>
              <a:rPr lang="en-US" sz="2933"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the influence” if the educator exhibits one or more of the following indicators, including but not limited to: </a:t>
            </a:r>
          </a:p>
          <a:p>
            <a:pPr marL="1066831" lvl="2" indent="-457200" algn="just">
              <a:buFont typeface="Courier New" panose="02070309020205020404" pitchFamily="49" charset="0"/>
              <a:buChar char="o"/>
            </a:pPr>
            <a:endParaRPr lang="en-US" sz="24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1066831" lvl="2" indent="-457200" algn="just">
              <a:buFont typeface="Courier New" panose="02070309020205020404" pitchFamily="49" charset="0"/>
              <a:buChar char="o"/>
            </a:pPr>
            <a:r>
              <a:rPr lang="en-US" sz="24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slurred </a:t>
            </a:r>
            <a:r>
              <a:rPr lang="en-US" sz="24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speech,</a:t>
            </a:r>
          </a:p>
          <a:p>
            <a:pPr marL="1066831" lvl="2" indent="-457200" algn="just">
              <a:buFont typeface="Courier New" panose="02070309020205020404" pitchFamily="49" charset="0"/>
              <a:buChar char="o"/>
            </a:pPr>
            <a:r>
              <a:rPr lang="en-US" sz="24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enlarged pupils, </a:t>
            </a:r>
          </a:p>
          <a:p>
            <a:pPr marL="1066831" lvl="2" indent="-457200" algn="just">
              <a:buFont typeface="Courier New" panose="02070309020205020404" pitchFamily="49" charset="0"/>
              <a:buChar char="o"/>
            </a:pPr>
            <a:r>
              <a:rPr lang="en-US" sz="24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bloodshot eyes, </a:t>
            </a:r>
          </a:p>
          <a:p>
            <a:pPr marL="1066831" lvl="2" indent="-457200" algn="just">
              <a:buFont typeface="Courier New" panose="02070309020205020404" pitchFamily="49" charset="0"/>
              <a:buChar char="o"/>
            </a:pPr>
            <a:r>
              <a:rPr lang="en-US" sz="24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general personality changes, </a:t>
            </a:r>
          </a:p>
          <a:p>
            <a:pPr marL="1066831" lvl="2" indent="-457200" algn="just">
              <a:buFont typeface="Courier New" panose="02070309020205020404" pitchFamily="49" charset="0"/>
              <a:buChar char="o"/>
            </a:pPr>
            <a:r>
              <a:rPr lang="en-US" sz="24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lack of physical coordination,</a:t>
            </a:r>
          </a:p>
          <a:p>
            <a:pPr marL="1066831" lvl="2" indent="-457200" algn="just">
              <a:buFont typeface="Courier New" panose="02070309020205020404" pitchFamily="49" charset="0"/>
              <a:buChar char="o"/>
            </a:pPr>
            <a:r>
              <a:rPr lang="en-US" sz="24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poor motor skills, </a:t>
            </a:r>
          </a:p>
          <a:p>
            <a:pPr marL="1066831" lvl="2" indent="-457200" algn="just">
              <a:buFont typeface="Courier New" panose="02070309020205020404" pitchFamily="49" charset="0"/>
              <a:buChar char="o"/>
            </a:pPr>
            <a:r>
              <a:rPr lang="en-US" sz="24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memory problems, </a:t>
            </a:r>
            <a:r>
              <a:rPr lang="en-US" sz="24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or</a:t>
            </a:r>
            <a:endParaRPr lang="en-US" sz="24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1066831" lvl="2" indent="-457200" algn="just">
              <a:buFont typeface="Courier New" panose="02070309020205020404" pitchFamily="49" charset="0"/>
              <a:buChar char="o"/>
            </a:pPr>
            <a:r>
              <a:rPr lang="en-US" sz="24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concentration problems, etc.</a:t>
            </a:r>
          </a:p>
        </p:txBody>
      </p:sp>
      <p:sp>
        <p:nvSpPr>
          <p:cNvPr id="9" name="Rectangle 8">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059906802"/>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4186802" y="401167"/>
            <a:ext cx="10501192" cy="5350943"/>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002060"/>
                </a:solidFill>
                <a:latin typeface="Footlight MT Light" panose="0204060206030A020304" pitchFamily="18" charset="0"/>
                <a:cs typeface="Arial" panose="020B0604020202020204" pitchFamily="34" charset="0"/>
                <a:sym typeface="Georgia"/>
              </a:rPr>
              <a:t>Standard 3: Common Violations</a:t>
            </a:r>
            <a:endParaRPr sz="4800" dirty="0">
              <a:solidFill>
                <a:srgbClr val="002060"/>
              </a:solidFill>
              <a:latin typeface="Footlight MT Light" panose="0204060206030A020304" pitchFamily="18" charset="0"/>
              <a:ea typeface="Georgia"/>
              <a:cs typeface="Georgia"/>
              <a:sym typeface="Georgia"/>
            </a:endParaRPr>
          </a:p>
        </p:txBody>
      </p:sp>
      <p:sp>
        <p:nvSpPr>
          <p:cNvPr id="2" name="Rectangle 1"/>
          <p:cNvSpPr/>
          <p:nvPr/>
        </p:nvSpPr>
        <p:spPr>
          <a:xfrm>
            <a:off x="4558873" y="3305890"/>
            <a:ext cx="3135795" cy="276999"/>
          </a:xfrm>
          <a:prstGeom prst="rect">
            <a:avLst/>
          </a:prstGeom>
        </p:spPr>
        <p:txBody>
          <a:bodyPr wrap="none">
            <a:spAutoFit/>
          </a:bodyPr>
          <a:lstStyle/>
          <a:p>
            <a:pPr defTabSz="304815">
              <a:defRPr/>
            </a:pPr>
            <a:r>
              <a:rPr lang="en-US" sz="1200" i="1" dirty="0">
                <a:solidFill>
                  <a:srgbClr val="FFFFFF"/>
                </a:solidFill>
                <a:latin typeface="Georgia"/>
                <a:ea typeface="Georgia"/>
                <a:cs typeface="Georgia"/>
                <a:sym typeface="Georgia"/>
              </a:rPr>
              <a:t>Offenses </a:t>
            </a:r>
            <a:r>
              <a:rPr lang="en-US" sz="1200" i="1" u="sng" dirty="0">
                <a:solidFill>
                  <a:srgbClr val="FFFFFF"/>
                </a:solidFill>
                <a:latin typeface="Georgia"/>
                <a:ea typeface="Georgia"/>
                <a:cs typeface="Georgia"/>
                <a:sym typeface="Georgia"/>
              </a:rPr>
              <a:t>NOT</a:t>
            </a:r>
            <a:r>
              <a:rPr lang="en-US" sz="1200" i="1" dirty="0">
                <a:solidFill>
                  <a:srgbClr val="FFFFFF"/>
                </a:solidFill>
                <a:latin typeface="Georgia"/>
                <a:ea typeface="Georgia"/>
                <a:cs typeface="Georgia"/>
                <a:sym typeface="Georgia"/>
              </a:rPr>
              <a:t> Considered Moral Turpitude</a:t>
            </a:r>
            <a:endParaRPr lang="en-US" sz="1200" dirty="0">
              <a:solidFill>
                <a:srgbClr val="FFFFFF"/>
              </a:solidFill>
              <a:latin typeface="Arial"/>
            </a:endParaRPr>
          </a:p>
        </p:txBody>
      </p:sp>
      <p:sp>
        <p:nvSpPr>
          <p:cNvPr id="4" name="Rectangle 3"/>
          <p:cNvSpPr/>
          <p:nvPr/>
        </p:nvSpPr>
        <p:spPr>
          <a:xfrm>
            <a:off x="1204976" y="1651709"/>
            <a:ext cx="9601200" cy="4832092"/>
          </a:xfrm>
          <a:prstGeom prst="rect">
            <a:avLst/>
          </a:prstGeom>
        </p:spPr>
        <p:txBody>
          <a:bodyPr wrap="square">
            <a:spAutoFit/>
          </a:bodyPr>
          <a:lstStyle/>
          <a:p>
            <a:pPr marL="457200" indent="-457200" algn="just" defTabSz="304815">
              <a:buFont typeface="Courier New" panose="02070309020205020404" pitchFamily="49" charset="0"/>
              <a:buChar char="o"/>
              <a:defRPr/>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Consuming or using alcohol or drugs prior to going on campus, on campus, on school field trips at any time, or any other school-sponsored event or activity. </a:t>
            </a:r>
          </a:p>
          <a:p>
            <a:pPr marL="457200" indent="-457200" algn="just" defTabSz="304815">
              <a:buFont typeface="Courier New" panose="02070309020205020404" pitchFamily="49" charset="0"/>
              <a:buChar char="o"/>
              <a:defRPr/>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endParaRPr>
          </a:p>
          <a:p>
            <a:pPr marL="457200" indent="-457200" algn="just" defTabSz="304815">
              <a:buFont typeface="Courier New" panose="02070309020205020404" pitchFamily="49" charset="0"/>
              <a:buChar char="o"/>
              <a:defRPr/>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Allowing students access to alcohol at any time, including in your own home. </a:t>
            </a:r>
          </a:p>
          <a:p>
            <a:pPr marL="457200" indent="-457200" algn="just" defTabSz="304815">
              <a:buFont typeface="Courier New" panose="02070309020205020404" pitchFamily="49" charset="0"/>
              <a:buChar char="o"/>
              <a:defRPr/>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endParaRPr>
          </a:p>
          <a:p>
            <a:pPr marL="457200" indent="-457200" algn="just" defTabSz="304815">
              <a:buFont typeface="Courier New" panose="02070309020205020404" pitchFamily="49" charset="0"/>
              <a:buChar char="o"/>
              <a:defRPr/>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Drugs used legally in other states yet are still in the educator’s system when in a Georgia school or at a school-sponsored event or activity. </a:t>
            </a:r>
          </a:p>
          <a:p>
            <a:pPr defTabSz="304815">
              <a:defRPr/>
            </a:pPr>
            <a:endParaRPr lang="en-US" sz="2800" dirty="0">
              <a:solidFill>
                <a:srgbClr val="000000"/>
              </a:solidFill>
              <a:latin typeface="Calibri" panose="020F0502020204030204" pitchFamily="34" charset="0"/>
              <a:ea typeface="Georgia"/>
              <a:cs typeface="Calibri" panose="020F050202020403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649" y="235091"/>
            <a:ext cx="3198215" cy="1400818"/>
          </a:xfrm>
          <a:prstGeom prst="rect">
            <a:avLst/>
          </a:prstGeom>
        </p:spPr>
      </p:pic>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801336"/>
              </a:solidFill>
            </a:endParaRPr>
          </a:p>
        </p:txBody>
      </p:sp>
    </p:spTree>
    <p:extLst>
      <p:ext uri="{BB962C8B-B14F-4D97-AF65-F5344CB8AC3E}">
        <p14:creationId xmlns:p14="http://schemas.microsoft.com/office/powerpoint/2010/main" val="28577063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4412580" y="401167"/>
            <a:ext cx="10501192" cy="5350943"/>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600" b="1" dirty="0">
                <a:solidFill>
                  <a:srgbClr val="002060"/>
                </a:solidFill>
                <a:latin typeface="Footlight MT Light" panose="0204060206030A020304" pitchFamily="18" charset="0"/>
                <a:cs typeface="Arial" panose="020B0604020202020204" pitchFamily="34" charset="0"/>
                <a:sym typeface="Georgia"/>
              </a:rPr>
              <a:t>Common Violations (continued)</a:t>
            </a:r>
            <a:endParaRPr sz="4600" dirty="0">
              <a:solidFill>
                <a:srgbClr val="002060"/>
              </a:solidFill>
              <a:latin typeface="Footlight MT Light" panose="0204060206030A020304" pitchFamily="18" charset="0"/>
              <a:ea typeface="Georgia"/>
              <a:cs typeface="Georgia"/>
              <a:sym typeface="Georgia"/>
            </a:endParaRPr>
          </a:p>
        </p:txBody>
      </p:sp>
      <p:sp>
        <p:nvSpPr>
          <p:cNvPr id="2" name="Rectangle 1"/>
          <p:cNvSpPr/>
          <p:nvPr/>
        </p:nvSpPr>
        <p:spPr>
          <a:xfrm>
            <a:off x="4558873" y="3305890"/>
            <a:ext cx="3135795" cy="276999"/>
          </a:xfrm>
          <a:prstGeom prst="rect">
            <a:avLst/>
          </a:prstGeom>
        </p:spPr>
        <p:txBody>
          <a:bodyPr wrap="none">
            <a:spAutoFit/>
          </a:bodyPr>
          <a:lstStyle/>
          <a:p>
            <a:pPr defTabSz="304815">
              <a:defRPr/>
            </a:pPr>
            <a:r>
              <a:rPr lang="en-US" sz="1200" i="1" dirty="0">
                <a:solidFill>
                  <a:srgbClr val="FFFFFF"/>
                </a:solidFill>
                <a:latin typeface="Georgia"/>
                <a:ea typeface="Georgia"/>
                <a:cs typeface="Georgia"/>
                <a:sym typeface="Georgia"/>
              </a:rPr>
              <a:t>Offenses </a:t>
            </a:r>
            <a:r>
              <a:rPr lang="en-US" sz="1200" i="1" u="sng" dirty="0">
                <a:solidFill>
                  <a:srgbClr val="FFFFFF"/>
                </a:solidFill>
                <a:latin typeface="Georgia"/>
                <a:ea typeface="Georgia"/>
                <a:cs typeface="Georgia"/>
                <a:sym typeface="Georgia"/>
              </a:rPr>
              <a:t>NOT</a:t>
            </a:r>
            <a:r>
              <a:rPr lang="en-US" sz="1200" i="1" dirty="0">
                <a:solidFill>
                  <a:srgbClr val="FFFFFF"/>
                </a:solidFill>
                <a:latin typeface="Georgia"/>
                <a:ea typeface="Georgia"/>
                <a:cs typeface="Georgia"/>
                <a:sym typeface="Georgia"/>
              </a:rPr>
              <a:t> Considered Moral Turpitude</a:t>
            </a:r>
            <a:endParaRPr lang="en-US" sz="1200" dirty="0">
              <a:solidFill>
                <a:srgbClr val="FFFFFF"/>
              </a:solidFill>
              <a:latin typeface="Arial"/>
            </a:endParaRPr>
          </a:p>
        </p:txBody>
      </p:sp>
      <p:sp>
        <p:nvSpPr>
          <p:cNvPr id="4" name="Rectangle 3"/>
          <p:cNvSpPr/>
          <p:nvPr/>
        </p:nvSpPr>
        <p:spPr>
          <a:xfrm>
            <a:off x="1385598" y="1797784"/>
            <a:ext cx="9601200" cy="3539430"/>
          </a:xfrm>
          <a:prstGeom prst="rect">
            <a:avLst/>
          </a:prstGeom>
        </p:spPr>
        <p:txBody>
          <a:bodyPr wrap="square">
            <a:spAutoFit/>
          </a:bodyPr>
          <a:lstStyle/>
          <a:p>
            <a:pPr marL="457200" indent="-457200" algn="just">
              <a:buFont typeface="Courier New" panose="02070309020205020404" pitchFamily="49" charset="0"/>
              <a:buChar char="o"/>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Gifting wine on campus to other co-workers.</a:t>
            </a:r>
          </a:p>
          <a:p>
            <a:pPr marL="457200" indent="-457200" algn="just">
              <a:buFont typeface="Courier New" panose="02070309020205020404" pitchFamily="49" charset="0"/>
              <a:buChar char="o"/>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Not disclosing minor charges on Personal Affirmation Questions (PAQs) including misdemeanor marijuana. </a:t>
            </a:r>
          </a:p>
          <a:p>
            <a:pPr marL="457200" indent="-457200" algn="just" defTabSz="304815">
              <a:buClr>
                <a:srgbClr val="000000"/>
              </a:buClr>
              <a:buSzPct val="100000"/>
              <a:buFont typeface="Courier New" panose="02070309020205020404" pitchFamily="49" charset="0"/>
              <a:buChar char="o"/>
              <a:defRPr/>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endParaRPr>
          </a:p>
          <a:p>
            <a:pPr marL="457200" indent="-457200" algn="just" defTabSz="304815">
              <a:buClr>
                <a:srgbClr val="000000"/>
              </a:buClr>
              <a:buSzPct val="100000"/>
              <a:buFont typeface="Courier New" panose="02070309020205020404" pitchFamily="49" charset="0"/>
              <a:buChar char="o"/>
              <a:defRPr/>
            </a:pPr>
            <a:r>
              <a:rPr lang="en-US" sz="28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Anyone </a:t>
            </a: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who holds a professional license/certificate must disclose drug convictions within </a:t>
            </a:r>
            <a:r>
              <a:rPr lang="en-US" sz="2800" b="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10 days</a:t>
            </a: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 Not disclosing may be automatic revocation.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361" y="205768"/>
            <a:ext cx="3198215" cy="1400818"/>
          </a:xfrm>
          <a:prstGeom prst="rect">
            <a:avLst/>
          </a:prstGeom>
        </p:spPr>
      </p:pic>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5786992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157903" y="630418"/>
            <a:ext cx="10501192" cy="5350943"/>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002060"/>
                </a:solidFill>
                <a:latin typeface="Footlight MT Light" panose="0204060206030A020304" pitchFamily="18" charset="0"/>
                <a:cs typeface="Arial" panose="020B0604020202020204" pitchFamily="34" charset="0"/>
                <a:sym typeface="Georgia"/>
              </a:rPr>
              <a:t>Standard 3: Scenario</a:t>
            </a:r>
          </a:p>
          <a:p>
            <a:pPr marL="0" indent="0">
              <a:lnSpc>
                <a:spcPct val="100000"/>
              </a:lnSpc>
              <a:spcBef>
                <a:spcPts val="0"/>
              </a:spcBef>
              <a:buClr>
                <a:srgbClr val="000000"/>
              </a:buClr>
              <a:buSzPts val="2000"/>
              <a:buNone/>
            </a:pPr>
            <a:endParaRPr dirty="0">
              <a:solidFill>
                <a:srgbClr val="000000"/>
              </a:solidFill>
              <a:latin typeface="Georgia"/>
              <a:ea typeface="Georgia"/>
              <a:cs typeface="Georgia"/>
              <a:sym typeface="Georgia"/>
            </a:endParaRPr>
          </a:p>
        </p:txBody>
      </p:sp>
      <p:sp>
        <p:nvSpPr>
          <p:cNvPr id="2" name="Rectangle 1"/>
          <p:cNvSpPr/>
          <p:nvPr/>
        </p:nvSpPr>
        <p:spPr>
          <a:xfrm>
            <a:off x="4558873" y="3305890"/>
            <a:ext cx="3135795" cy="276999"/>
          </a:xfrm>
          <a:prstGeom prst="rect">
            <a:avLst/>
          </a:prstGeom>
        </p:spPr>
        <p:txBody>
          <a:bodyPr wrap="none">
            <a:spAutoFit/>
          </a:bodyPr>
          <a:lstStyle/>
          <a:p>
            <a:pPr defTabSz="304815">
              <a:defRPr/>
            </a:pPr>
            <a:r>
              <a:rPr lang="en-US" sz="1200" i="1" dirty="0">
                <a:solidFill>
                  <a:srgbClr val="FFFFFF"/>
                </a:solidFill>
                <a:latin typeface="Georgia"/>
                <a:ea typeface="Georgia"/>
                <a:cs typeface="Georgia"/>
                <a:sym typeface="Georgia"/>
              </a:rPr>
              <a:t>Offenses </a:t>
            </a:r>
            <a:r>
              <a:rPr lang="en-US" sz="1200" i="1" u="sng" dirty="0">
                <a:solidFill>
                  <a:srgbClr val="FFFFFF"/>
                </a:solidFill>
                <a:latin typeface="Georgia"/>
                <a:ea typeface="Georgia"/>
                <a:cs typeface="Georgia"/>
                <a:sym typeface="Georgia"/>
              </a:rPr>
              <a:t>NOT</a:t>
            </a:r>
            <a:r>
              <a:rPr lang="en-US" sz="1200" i="1" dirty="0">
                <a:solidFill>
                  <a:srgbClr val="FFFFFF"/>
                </a:solidFill>
                <a:latin typeface="Georgia"/>
                <a:ea typeface="Georgia"/>
                <a:cs typeface="Georgia"/>
                <a:sym typeface="Georgia"/>
              </a:rPr>
              <a:t> Considered Moral Turpitude</a:t>
            </a:r>
            <a:endParaRPr lang="en-US" sz="1200" dirty="0">
              <a:solidFill>
                <a:srgbClr val="FFFFFF"/>
              </a:solidFill>
              <a:latin typeface="Arial"/>
            </a:endParaRPr>
          </a:p>
        </p:txBody>
      </p:sp>
      <p:sp>
        <p:nvSpPr>
          <p:cNvPr id="4" name="Rectangle 3"/>
          <p:cNvSpPr/>
          <p:nvPr/>
        </p:nvSpPr>
        <p:spPr>
          <a:xfrm>
            <a:off x="4679230" y="1967061"/>
            <a:ext cx="6979865" cy="2677656"/>
          </a:xfrm>
          <a:prstGeom prst="rect">
            <a:avLst/>
          </a:prstGeom>
        </p:spPr>
        <p:txBody>
          <a:bodyPr wrap="square">
            <a:spAutoFit/>
          </a:bodyPr>
          <a:lstStyle/>
          <a:p>
            <a:pPr algn="just" defTabSz="304815">
              <a:buClr>
                <a:srgbClr val="000000"/>
              </a:buClr>
              <a:buSzPts val="2000"/>
              <a:defRPr/>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A middle school </a:t>
            </a:r>
            <a:r>
              <a:rPr lang="en-US" sz="28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paraprofessional </a:t>
            </a: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possessed two unopened bottles of wine at school, during the school day. The educator said the wine was a holiday gift for a co-worker, and she did not realize bringing the bottles into the building was wrong. </a:t>
            </a:r>
          </a:p>
        </p:txBody>
      </p:sp>
      <p:sp>
        <p:nvSpPr>
          <p:cNvPr id="3" name="TextBox 2"/>
          <p:cNvSpPr txBox="1"/>
          <p:nvPr/>
        </p:nvSpPr>
        <p:spPr>
          <a:xfrm>
            <a:off x="1895393" y="5011866"/>
            <a:ext cx="9026212" cy="1246495"/>
          </a:xfrm>
          <a:prstGeom prst="rect">
            <a:avLst/>
          </a:prstGeom>
          <a:noFill/>
          <a:ln w="12700">
            <a:solidFill>
              <a:srgbClr val="801336"/>
            </a:solidFill>
          </a:ln>
        </p:spPr>
        <p:txBody>
          <a:bodyPr wrap="square" rtlCol="0">
            <a:spAutoFit/>
          </a:bodyPr>
          <a:lstStyle/>
          <a:p>
            <a:pPr algn="just" defTabSz="304815">
              <a:defRPr/>
            </a:pPr>
            <a:r>
              <a:rPr lang="en-US" sz="25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Having alcohol, opened or not,</a:t>
            </a:r>
            <a:r>
              <a:rPr lang="en-US" sz="2500" b="1"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500" b="1" i="1" u="sng"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is</a:t>
            </a:r>
            <a:r>
              <a:rPr lang="en-US" sz="2500" b="1"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5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 violation of Standard 3: Alcohol or Drugs, as is having drugs on campus that are not legally prescribed for you.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903" y="1802667"/>
            <a:ext cx="3245472" cy="2164730"/>
          </a:xfrm>
          <a:prstGeom prst="rect">
            <a:avLst/>
          </a:prstGeom>
        </p:spPr>
      </p:pic>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4645733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104935" y="559211"/>
            <a:ext cx="10501192" cy="5350943"/>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002060"/>
                </a:solidFill>
                <a:latin typeface="Footlight MT Light" panose="0204060206030A020304" pitchFamily="18" charset="0"/>
                <a:cs typeface="Arial" panose="020B0604020202020204" pitchFamily="34" charset="0"/>
                <a:sym typeface="Georgia"/>
              </a:rPr>
              <a:t>Standard 3: Scenario</a:t>
            </a:r>
          </a:p>
          <a:p>
            <a:pPr marL="0" indent="0">
              <a:lnSpc>
                <a:spcPct val="100000"/>
              </a:lnSpc>
              <a:spcBef>
                <a:spcPts val="0"/>
              </a:spcBef>
              <a:buClr>
                <a:srgbClr val="000000"/>
              </a:buClr>
              <a:buSzPts val="2000"/>
              <a:buNone/>
            </a:pPr>
            <a:endParaRPr lang="en-US" dirty="0" smtClean="0">
              <a:solidFill>
                <a:srgbClr val="000000"/>
              </a:solidFill>
              <a:latin typeface="Georgia"/>
              <a:ea typeface="Georgia"/>
              <a:cs typeface="Georgia"/>
              <a:sym typeface="Georgia"/>
            </a:endParaRPr>
          </a:p>
          <a:p>
            <a:pPr marL="0" indent="0">
              <a:lnSpc>
                <a:spcPct val="100000"/>
              </a:lnSpc>
              <a:spcBef>
                <a:spcPts val="0"/>
              </a:spcBef>
              <a:buClr>
                <a:srgbClr val="000000"/>
              </a:buClr>
              <a:buSzPts val="2000"/>
              <a:buNone/>
            </a:pPr>
            <a:endParaRPr lang="en-US"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endParaRPr>
          </a:p>
          <a:p>
            <a:pPr marL="0" indent="0" algn="just">
              <a:lnSpc>
                <a:spcPct val="100000"/>
              </a:lnSpc>
              <a:spcBef>
                <a:spcPts val="0"/>
              </a:spcBef>
              <a:buClr>
                <a:srgbClr val="000000"/>
              </a:buClr>
              <a:buSzPts val="2000"/>
              <a:buNone/>
            </a:pPr>
            <a:r>
              <a:rPr lang="en-US"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An elementary school </a:t>
            </a:r>
            <a:r>
              <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teacher drank a margarita during a pre-planning lunch. The educator thought it was okay because no students were on </a:t>
            </a:r>
            <a:r>
              <a:rPr lang="en-US"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campus upon her return. </a:t>
            </a:r>
            <a:endParaRPr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endParaRPr>
          </a:p>
        </p:txBody>
      </p:sp>
      <p:sp>
        <p:nvSpPr>
          <p:cNvPr id="3" name="TextBox 2"/>
          <p:cNvSpPr txBox="1"/>
          <p:nvPr/>
        </p:nvSpPr>
        <p:spPr>
          <a:xfrm>
            <a:off x="1512597" y="4226334"/>
            <a:ext cx="9685867" cy="1569660"/>
          </a:xfrm>
          <a:prstGeom prst="rect">
            <a:avLst/>
          </a:prstGeom>
          <a:noFill/>
          <a:ln w="12700">
            <a:solidFill>
              <a:srgbClr val="801336"/>
            </a:solidFill>
          </a:ln>
        </p:spPr>
        <p:txBody>
          <a:bodyPr wrap="square" rtlCol="0">
            <a:spAutoFit/>
          </a:bodyPr>
          <a:lstStyle/>
          <a:p>
            <a:pPr algn="just"/>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Being on school or school district premises or at a school/school district related activity while under the influence of, possessing, using, or consuming illegal or unauthorized drugs </a:t>
            </a:r>
            <a:r>
              <a:rPr lang="en-US" sz="2400" b="1" i="1" u="sng"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is</a:t>
            </a:r>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 violation of Standard 3: Alcohol or Drugs.  </a:t>
            </a:r>
          </a:p>
        </p:txBody>
      </p:sp>
      <p:sp>
        <p:nvSpPr>
          <p:cNvPr id="9" name="Rectangle 8">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2490396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104935" y="559211"/>
            <a:ext cx="10501192" cy="5350943"/>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002060"/>
                </a:solidFill>
                <a:latin typeface="Footlight MT Light" panose="0204060206030A020304" pitchFamily="18" charset="0"/>
                <a:cs typeface="Arial" panose="020B0604020202020204" pitchFamily="34" charset="0"/>
                <a:sym typeface="Georgia"/>
              </a:rPr>
              <a:t>Standard 3: Scenario</a:t>
            </a:r>
          </a:p>
          <a:p>
            <a:pPr marL="0" indent="0" algn="just">
              <a:lnSpc>
                <a:spcPct val="100000"/>
              </a:lnSpc>
              <a:spcBef>
                <a:spcPts val="0"/>
              </a:spcBef>
              <a:buClr>
                <a:srgbClr val="000000"/>
              </a:buClr>
              <a:buSzPts val="2000"/>
              <a:buNone/>
            </a:pPr>
            <a:endParaRPr lang="en-US" sz="2400" dirty="0" smtClean="0">
              <a:solidFill>
                <a:srgbClr val="000000"/>
              </a:solidFill>
              <a:latin typeface="Georgia"/>
              <a:ea typeface="Georgia"/>
              <a:cs typeface="Georgia"/>
              <a:sym typeface="Georgia"/>
            </a:endParaRPr>
          </a:p>
          <a:p>
            <a:pPr marL="0" indent="0" algn="just">
              <a:lnSpc>
                <a:spcPct val="100000"/>
              </a:lnSpc>
              <a:spcBef>
                <a:spcPts val="0"/>
              </a:spcBef>
              <a:buClr>
                <a:srgbClr val="000000"/>
              </a:buClr>
              <a:buSzPts val="2000"/>
              <a:buNone/>
            </a:pPr>
            <a:endParaRPr lang="en-US" sz="2400" dirty="0">
              <a:solidFill>
                <a:srgbClr val="000000"/>
              </a:solidFill>
              <a:latin typeface="Georgia"/>
              <a:ea typeface="Georgia"/>
              <a:cs typeface="Georgia"/>
              <a:sym typeface="Georgia"/>
            </a:endParaRPr>
          </a:p>
          <a:p>
            <a:pPr marL="0" indent="0" algn="just">
              <a:lnSpc>
                <a:spcPct val="100000"/>
              </a:lnSpc>
              <a:spcBef>
                <a:spcPts val="0"/>
              </a:spcBef>
              <a:buClr>
                <a:srgbClr val="000000"/>
              </a:buClr>
              <a:buSzPts val="2000"/>
              <a:buNone/>
            </a:pPr>
            <a:endParaRPr lang="en-US" sz="24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endParaRPr>
          </a:p>
          <a:p>
            <a:pPr marL="0" indent="0" algn="just">
              <a:lnSpc>
                <a:spcPct val="100000"/>
              </a:lnSpc>
              <a:spcBef>
                <a:spcPts val="0"/>
              </a:spcBef>
              <a:buClr>
                <a:srgbClr val="000000"/>
              </a:buClr>
              <a:buSzPts val="2000"/>
              <a:buNone/>
            </a:pP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A </a:t>
            </a: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parent </a:t>
            </a: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found </a:t>
            </a: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a teacher lying next to her car in a school parking lot, just before the start of the school-day. She smelled of alcohol and appeared to be under the influence. A video depicted the educator crawling around her car and unable to stand. She refused to submit to an alcohol test. The educator was charged with </a:t>
            </a: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public intoxication</a:t>
            </a: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 She elected to resign during the local investigation. </a:t>
            </a:r>
            <a:endPar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endParaRPr>
          </a:p>
          <a:p>
            <a:pPr marL="0" indent="0" algn="just">
              <a:lnSpc>
                <a:spcPct val="100000"/>
              </a:lnSpc>
              <a:spcBef>
                <a:spcPts val="0"/>
              </a:spcBef>
              <a:buClr>
                <a:srgbClr val="000000"/>
              </a:buClr>
              <a:buSzPts val="2000"/>
              <a:buNone/>
            </a:pPr>
            <a:endParaRPr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endParaRPr>
          </a:p>
        </p:txBody>
      </p:sp>
      <p:sp>
        <p:nvSpPr>
          <p:cNvPr id="3" name="Rectangle 2"/>
          <p:cNvSpPr/>
          <p:nvPr/>
        </p:nvSpPr>
        <p:spPr>
          <a:xfrm>
            <a:off x="1245395" y="1593113"/>
            <a:ext cx="6560279" cy="800219"/>
          </a:xfrm>
          <a:prstGeom prst="rect">
            <a:avLst/>
          </a:prstGeom>
        </p:spPr>
        <p:txBody>
          <a:bodyPr wrap="square">
            <a:spAutoFit/>
          </a:bodyPr>
          <a:lstStyle/>
          <a:p>
            <a:pPr>
              <a:lnSpc>
                <a:spcPct val="115000"/>
              </a:lnSpc>
            </a:pPr>
            <a:r>
              <a:rPr lang="en-US" sz="2800" dirty="0">
                <a:solidFill>
                  <a:srgbClr val="000000"/>
                </a:solidFill>
                <a:latin typeface="Calibri" panose="020F0502020204030204" pitchFamily="34" charset="0"/>
                <a:ea typeface="Georgia" panose="02040502050405020303" pitchFamily="18" charset="0"/>
                <a:cs typeface="Calibri" panose="020F0502020204030204" pitchFamily="34" charset="0"/>
              </a:rPr>
              <a:t> </a:t>
            </a:r>
            <a:endParaRPr lang="en-US" sz="28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a:lnSpc>
                <a:spcPct val="115000"/>
              </a:lnSpc>
            </a:pPr>
            <a:r>
              <a:rPr lang="en-US" sz="1200" dirty="0">
                <a:solidFill>
                  <a:srgbClr val="000000"/>
                </a:solidFill>
                <a:latin typeface="Calibri" panose="020F0502020204030204" pitchFamily="34" charset="0"/>
                <a:ea typeface="Georgia" panose="02040502050405020303" pitchFamily="18" charset="0"/>
                <a:cs typeface="Calibri" panose="020F0502020204030204" pitchFamily="34" charset="0"/>
              </a:rPr>
              <a:t> </a:t>
            </a:r>
            <a:endParaRPr lang="en-US" sz="1067"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sp>
        <p:nvSpPr>
          <p:cNvPr id="5" name="TextBox 4"/>
          <p:cNvSpPr txBox="1"/>
          <p:nvPr/>
        </p:nvSpPr>
        <p:spPr>
          <a:xfrm>
            <a:off x="1574799" y="5212047"/>
            <a:ext cx="9951769" cy="1200329"/>
          </a:xfrm>
          <a:prstGeom prst="rect">
            <a:avLst/>
          </a:prstGeom>
          <a:noFill/>
          <a:ln w="12700">
            <a:solidFill>
              <a:srgbClr val="801336"/>
            </a:solidFill>
          </a:ln>
        </p:spPr>
        <p:txBody>
          <a:bodyPr wrap="square" rtlCol="0">
            <a:spAutoFit/>
          </a:bodyPr>
          <a:lstStyle/>
          <a:p>
            <a:pPr algn="just"/>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This </a:t>
            </a:r>
            <a:r>
              <a:rPr lang="en-US" sz="2400" b="1" i="1" u="sng"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is</a:t>
            </a:r>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 violation of Standard 3: Alcohol or Drugs</a:t>
            </a:r>
            <a:r>
              <a:rPr lang="en-US" sz="24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The educator exhibited manifestations of being under the influence of alcohol or drugs. Typically, being under the influence of alcohol on campus is a one-year suspension.</a:t>
            </a:r>
            <a:endPar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5232" y="277528"/>
            <a:ext cx="3641337" cy="1798821"/>
          </a:xfrm>
          <a:prstGeom prst="rect">
            <a:avLst/>
          </a:prstGeom>
        </p:spPr>
      </p:pic>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5373522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003335" y="823099"/>
            <a:ext cx="10501192" cy="5350943"/>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800" b="1" dirty="0">
                <a:solidFill>
                  <a:srgbClr val="002060"/>
                </a:solidFill>
                <a:latin typeface="Footlight MT Light" panose="0204060206030A020304" pitchFamily="18" charset="0"/>
                <a:cs typeface="Arial" panose="020B0604020202020204" pitchFamily="34" charset="0"/>
                <a:sym typeface="Georgia"/>
              </a:rPr>
              <a:t>Standard 3: Takeaways</a:t>
            </a:r>
          </a:p>
          <a:p>
            <a:pPr algn="just">
              <a:buClrTx/>
              <a:buSzPct val="100000"/>
              <a:buFont typeface="Wingdings" panose="05000000000000000000" pitchFamily="2" charset="2"/>
              <a:buChar char="q"/>
            </a:pPr>
            <a:endParaRPr lang="en-US" dirty="0" smtClean="0">
              <a:solidFill>
                <a:srgbClr val="000000"/>
              </a:solidFill>
              <a:latin typeface="Calibri" panose="020F0502020204030204" pitchFamily="34" charset="0"/>
              <a:cs typeface="Calibri" panose="020F0502020204030204" pitchFamily="34" charset="0"/>
            </a:endParaRPr>
          </a:p>
          <a:p>
            <a:pPr algn="just">
              <a:buClrTx/>
              <a:buSzPct val="100000"/>
              <a:buFont typeface="Courier New" panose="02070309020205020404" pitchFamily="49" charset="0"/>
              <a:buChar char="o"/>
            </a:pPr>
            <a:r>
              <a:rPr lang="en-US"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Even </a:t>
            </a:r>
            <a:r>
              <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if you think you are not affected, do not use drugs or consume alcohol at school, on school grounds, or prior to or at any school or school-sponsored activity. </a:t>
            </a:r>
          </a:p>
          <a:p>
            <a:pPr algn="just">
              <a:buClrTx/>
              <a:buSzPct val="100000"/>
              <a:buFont typeface="Courier New" panose="02070309020205020404" pitchFamily="49" charset="0"/>
              <a:buChar char="o"/>
            </a:pPr>
            <a:endPar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gn="just">
              <a:buClrTx/>
              <a:buSzPct val="100000"/>
              <a:buFont typeface="Courier New" panose="02070309020205020404" pitchFamily="49" charset="0"/>
              <a:buChar char="o"/>
            </a:pPr>
            <a:r>
              <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Ensure no drugs or alcohol are in your possession, including in your automobile, on campus. </a:t>
            </a:r>
          </a:p>
          <a:p>
            <a:pPr algn="just">
              <a:buClrTx/>
              <a:buSzPct val="100000"/>
              <a:buFont typeface="Courier New" panose="02070309020205020404" pitchFamily="49" charset="0"/>
              <a:buChar char="o"/>
            </a:pPr>
            <a:endPar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gn="just">
              <a:buClrTx/>
              <a:buSzPct val="100000"/>
              <a:buFont typeface="Courier New" panose="02070309020205020404" pitchFamily="49" charset="0"/>
              <a:buChar char="o"/>
            </a:pPr>
            <a:r>
              <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Just as with any arrest, report any drug or alcohol arrest promptly.</a:t>
            </a:r>
          </a:p>
          <a:p>
            <a:pPr marL="381019" indent="-381019">
              <a:lnSpc>
                <a:spcPct val="100000"/>
              </a:lnSpc>
              <a:spcBef>
                <a:spcPts val="0"/>
              </a:spcBef>
              <a:buSzPct val="100000"/>
            </a:pPr>
            <a:endParaRPr sz="2667" dirty="0">
              <a:solidFill>
                <a:srgbClr val="000000"/>
              </a:solidFill>
              <a:latin typeface="Calibri" panose="020F0502020204030204" pitchFamily="34" charset="0"/>
              <a:ea typeface="Georgia"/>
              <a:cs typeface="Calibri" panose="020F0502020204030204" pitchFamily="34" charset="0"/>
              <a:sym typeface="Georgia"/>
            </a:endParaRP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pic>
        <p:nvPicPr>
          <p:cNvPr id="8" name="Picture 7" descr="Three young women working at cafe">
            <a:extLst>
              <a:ext uri="{FF2B5EF4-FFF2-40B4-BE49-F238E27FC236}">
                <a16:creationId xmlns:a16="http://schemas.microsoft.com/office/drawing/2014/main" id="{892F18CC-45B8-4D93-44A1-6D43D512FA21}"/>
              </a:ext>
            </a:extLst>
          </p:cNvPr>
          <p:cNvPicPr>
            <a:picLocks noChangeAspect="1"/>
          </p:cNvPicPr>
          <p:nvPr/>
        </p:nvPicPr>
        <p:blipFill>
          <a:blip r:embed="rId3" cstate="print">
            <a:extLst>
              <a:ext uri="{28A0092B-C50C-407E-A947-70E740481C1C}">
                <a14:useLocalDpi xmlns:a14="http://schemas.microsoft.com/office/drawing/2010/main" val="0"/>
              </a:ext>
            </a:extLst>
          </a:blip>
          <a:srcRect l="16435" r="16435"/>
          <a:stretch/>
        </p:blipFill>
        <p:spPr>
          <a:xfrm>
            <a:off x="10099944" y="214645"/>
            <a:ext cx="1790700" cy="1777883"/>
          </a:xfrm>
          <a:prstGeom prst="flowChartConnector">
            <a:avLst/>
          </a:prstGeom>
          <a:ln w="28575">
            <a:solidFill>
              <a:srgbClr val="9B2D1F"/>
            </a:solidFill>
          </a:ln>
        </p:spPr>
      </p:pic>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41983757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 calcmode="lin" valueType="num">
                                      <p:cBhvr additive="base">
                                        <p:cTn id="1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anim calcmode="lin" valueType="num">
                                      <p:cBhvr additive="base">
                                        <p:cTn id="19"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0763" y="-297"/>
            <a:ext cx="10277613" cy="6858594"/>
          </a:xfrm>
          <a:prstGeom prst="rect">
            <a:avLst/>
          </a:prstGeom>
        </p:spPr>
      </p:pic>
      <p:sp>
        <p:nvSpPr>
          <p:cNvPr id="4" name="Oval 3">
            <a:extLst>
              <a:ext uri="{FF2B5EF4-FFF2-40B4-BE49-F238E27FC236}">
                <a16:creationId xmlns:a16="http://schemas.microsoft.com/office/drawing/2014/main" id="{BBACE386-5135-45D2-9E90-D12A39ACA462}"/>
              </a:ext>
            </a:extLst>
          </p:cNvPr>
          <p:cNvSpPr/>
          <p:nvPr/>
        </p:nvSpPr>
        <p:spPr>
          <a:xfrm>
            <a:off x="2793776" y="2228880"/>
            <a:ext cx="2625192" cy="25338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id-ID" sz="1013">
              <a:solidFill>
                <a:srgbClr val="FFFFFF"/>
              </a:solidFill>
              <a:latin typeface="Roboto"/>
            </a:endParaRPr>
          </a:p>
        </p:txBody>
      </p:sp>
      <p:sp>
        <p:nvSpPr>
          <p:cNvPr id="30" name="Freeform 24">
            <a:extLst>
              <a:ext uri="{FF2B5EF4-FFF2-40B4-BE49-F238E27FC236}">
                <a16:creationId xmlns:a16="http://schemas.microsoft.com/office/drawing/2014/main" id="{79BD663D-7474-4087-8A5B-CC53057993B1}"/>
              </a:ext>
            </a:extLst>
          </p:cNvPr>
          <p:cNvSpPr/>
          <p:nvPr/>
        </p:nvSpPr>
        <p:spPr>
          <a:xfrm>
            <a:off x="3879786" y="0"/>
            <a:ext cx="6813946" cy="6858000"/>
          </a:xfrm>
          <a:custGeom>
            <a:avLst/>
            <a:gdLst>
              <a:gd name="connsiteX0" fmla="*/ 872050 w 7611077"/>
              <a:gd name="connsiteY0" fmla="*/ 4992403 h 6858000"/>
              <a:gd name="connsiteX1" fmla="*/ 914923 w 7611077"/>
              <a:gd name="connsiteY1" fmla="*/ 5291539 h 6858000"/>
              <a:gd name="connsiteX2" fmla="*/ 1068117 w 7611077"/>
              <a:gd name="connsiteY2" fmla="*/ 6360383 h 6858000"/>
              <a:gd name="connsiteX3" fmla="*/ 1139438 w 7611077"/>
              <a:gd name="connsiteY3" fmla="*/ 6858000 h 6858000"/>
              <a:gd name="connsiteX4" fmla="*/ 942770 w 7611077"/>
              <a:gd name="connsiteY4" fmla="*/ 6858000 h 6858000"/>
              <a:gd name="connsiteX5" fmla="*/ 768761 w 7611077"/>
              <a:gd name="connsiteY5" fmla="*/ 5592193 h 6858000"/>
              <a:gd name="connsiteX6" fmla="*/ 739642 w 7611077"/>
              <a:gd name="connsiteY6" fmla="*/ 5380395 h 6858000"/>
              <a:gd name="connsiteX7" fmla="*/ 839556 w 7611077"/>
              <a:gd name="connsiteY7" fmla="*/ 5025850 h 6858000"/>
              <a:gd name="connsiteX8" fmla="*/ 0 w 7611077"/>
              <a:gd name="connsiteY8" fmla="*/ 0 h 6858000"/>
              <a:gd name="connsiteX9" fmla="*/ 7611077 w 7611077"/>
              <a:gd name="connsiteY9" fmla="*/ 0 h 6858000"/>
              <a:gd name="connsiteX10" fmla="*/ 7611077 w 7611077"/>
              <a:gd name="connsiteY10" fmla="*/ 6858000 h 6858000"/>
              <a:gd name="connsiteX11" fmla="*/ 1139439 w 7611077"/>
              <a:gd name="connsiteY11" fmla="*/ 6858000 h 6858000"/>
              <a:gd name="connsiteX12" fmla="*/ 1068119 w 7611077"/>
              <a:gd name="connsiteY12" fmla="*/ 6360385 h 6858000"/>
              <a:gd name="connsiteX13" fmla="*/ 914924 w 7611077"/>
              <a:gd name="connsiteY13" fmla="*/ 5291541 h 6858000"/>
              <a:gd name="connsiteX14" fmla="*/ 872051 w 7611077"/>
              <a:gd name="connsiteY14" fmla="*/ 4992405 h 6858000"/>
              <a:gd name="connsiteX15" fmla="*/ 891923 w 7611077"/>
              <a:gd name="connsiteY15" fmla="*/ 4971950 h 6858000"/>
              <a:gd name="connsiteX16" fmla="*/ 1023075 w 7611077"/>
              <a:gd name="connsiteY16" fmla="*/ 4892451 h 6858000"/>
              <a:gd name="connsiteX17" fmla="*/ 1930905 w 7611077"/>
              <a:gd name="connsiteY17" fmla="*/ 3337248 h 6858000"/>
              <a:gd name="connsiteX18" fmla="*/ 637092 w 7611077"/>
              <a:gd name="connsiteY18" fmla="*/ 2084704 h 6858000"/>
              <a:gd name="connsiteX19" fmla="*/ 489353 w 7611077"/>
              <a:gd name="connsiteY19" fmla="*/ 2043544 h 6858000"/>
              <a:gd name="connsiteX20" fmla="*/ 445769 w 7611077"/>
              <a:gd name="connsiteY20" fmla="*/ 2018203 h 6858000"/>
              <a:gd name="connsiteX21" fmla="*/ 397655 w 7611077"/>
              <a:gd name="connsiteY21" fmla="*/ 1682515 h 6858000"/>
              <a:gd name="connsiteX22" fmla="*/ 191713 w 7611077"/>
              <a:gd name="connsiteY22" fmla="*/ 245644 h 6858000"/>
              <a:gd name="connsiteX23" fmla="*/ 190291 w 7611077"/>
              <a:gd name="connsiteY23" fmla="*/ 235726 h 6858000"/>
              <a:gd name="connsiteX24" fmla="*/ 190290 w 7611077"/>
              <a:gd name="connsiteY24" fmla="*/ 235726 h 6858000"/>
              <a:gd name="connsiteX25" fmla="*/ 191713 w 7611077"/>
              <a:gd name="connsiteY25" fmla="*/ 245644 h 6858000"/>
              <a:gd name="connsiteX26" fmla="*/ 397654 w 7611077"/>
              <a:gd name="connsiteY26" fmla="*/ 1682515 h 6858000"/>
              <a:gd name="connsiteX27" fmla="*/ 445769 w 7611077"/>
              <a:gd name="connsiteY27" fmla="*/ 2018203 h 6858000"/>
              <a:gd name="connsiteX28" fmla="*/ 424387 w 7611077"/>
              <a:gd name="connsiteY28" fmla="*/ 2005771 h 6858000"/>
              <a:gd name="connsiteX29" fmla="*/ 232508 w 7611077"/>
              <a:gd name="connsiteY29" fmla="*/ 1691339 h 6858000"/>
              <a:gd name="connsiteX30" fmla="*/ 203392 w 7611077"/>
              <a:gd name="connsiteY30" fmla="*/ 14795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11077" h="6858000">
                <a:moveTo>
                  <a:pt x="872050" y="4992403"/>
                </a:moveTo>
                <a:lnTo>
                  <a:pt x="914923" y="5291539"/>
                </a:lnTo>
                <a:cubicBezTo>
                  <a:pt x="964324" y="5636204"/>
                  <a:pt x="1015370" y="5992357"/>
                  <a:pt x="1068117" y="6360383"/>
                </a:cubicBezTo>
                <a:lnTo>
                  <a:pt x="1139438" y="6858000"/>
                </a:lnTo>
                <a:lnTo>
                  <a:pt x="942770" y="6858000"/>
                </a:lnTo>
                <a:lnTo>
                  <a:pt x="768761" y="5592193"/>
                </a:lnTo>
                <a:lnTo>
                  <a:pt x="739642" y="5380395"/>
                </a:lnTo>
                <a:cubicBezTo>
                  <a:pt x="721768" y="5250370"/>
                  <a:pt x="760244" y="5122376"/>
                  <a:pt x="839556" y="5025850"/>
                </a:cubicBezTo>
                <a:close/>
                <a:moveTo>
                  <a:pt x="0" y="0"/>
                </a:moveTo>
                <a:lnTo>
                  <a:pt x="7611077" y="0"/>
                </a:lnTo>
                <a:lnTo>
                  <a:pt x="7611077" y="6858000"/>
                </a:lnTo>
                <a:lnTo>
                  <a:pt x="1139439" y="6858000"/>
                </a:lnTo>
                <a:lnTo>
                  <a:pt x="1068119" y="6360385"/>
                </a:lnTo>
                <a:cubicBezTo>
                  <a:pt x="1015371" y="5992360"/>
                  <a:pt x="964325" y="5636206"/>
                  <a:pt x="914924" y="5291541"/>
                </a:cubicBezTo>
                <a:lnTo>
                  <a:pt x="872051" y="4992405"/>
                </a:lnTo>
                <a:lnTo>
                  <a:pt x="891923" y="4971950"/>
                </a:lnTo>
                <a:cubicBezTo>
                  <a:pt x="929933" y="4938846"/>
                  <a:pt x="973982" y="4911718"/>
                  <a:pt x="1023075" y="4892451"/>
                </a:cubicBezTo>
                <a:cubicBezTo>
                  <a:pt x="1634222" y="4651543"/>
                  <a:pt x="2024360" y="4017070"/>
                  <a:pt x="1930905" y="3337248"/>
                </a:cubicBezTo>
                <a:cubicBezTo>
                  <a:pt x="1837450" y="2657426"/>
                  <a:pt x="1290577" y="2151763"/>
                  <a:pt x="637092" y="2084704"/>
                </a:cubicBezTo>
                <a:cubicBezTo>
                  <a:pt x="584622" y="2079399"/>
                  <a:pt x="534888" y="2065164"/>
                  <a:pt x="489353" y="2043544"/>
                </a:cubicBezTo>
                <a:lnTo>
                  <a:pt x="445769" y="2018203"/>
                </a:lnTo>
                <a:lnTo>
                  <a:pt x="397655" y="1682515"/>
                </a:lnTo>
                <a:cubicBezTo>
                  <a:pt x="323446" y="1164751"/>
                  <a:pt x="254945" y="686816"/>
                  <a:pt x="191713" y="245644"/>
                </a:cubicBezTo>
                <a:lnTo>
                  <a:pt x="190291" y="235726"/>
                </a:lnTo>
                <a:lnTo>
                  <a:pt x="190290" y="235726"/>
                </a:lnTo>
                <a:lnTo>
                  <a:pt x="191713" y="245644"/>
                </a:lnTo>
                <a:cubicBezTo>
                  <a:pt x="254945" y="686816"/>
                  <a:pt x="323444" y="1164751"/>
                  <a:pt x="397654" y="1682515"/>
                </a:cubicBezTo>
                <a:lnTo>
                  <a:pt x="445769" y="2018203"/>
                </a:lnTo>
                <a:lnTo>
                  <a:pt x="424387" y="2005771"/>
                </a:lnTo>
                <a:cubicBezTo>
                  <a:pt x="321970" y="1934228"/>
                  <a:pt x="250382" y="1821365"/>
                  <a:pt x="232508" y="1691339"/>
                </a:cubicBezTo>
                <a:lnTo>
                  <a:pt x="203392" y="1479540"/>
                </a:lnTo>
                <a:close/>
              </a:path>
            </a:pathLst>
          </a:custGeom>
          <a:solidFill>
            <a:schemeClr val="tx2">
              <a:lumMod val="60000"/>
              <a:lumOff val="40000"/>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anchor="ctr"/>
          <a:lstStyle/>
          <a:p>
            <a:pPr algn="ctr" defTabSz="342900">
              <a:defRPr/>
            </a:pPr>
            <a:endParaRPr lang="en-US" sz="1050" dirty="0">
              <a:solidFill>
                <a:srgbClr val="FFC000"/>
              </a:solidFill>
              <a:latin typeface="Georgia" panose="02040502050405020303" pitchFamily="18" charset="0"/>
            </a:endParaRPr>
          </a:p>
        </p:txBody>
      </p:sp>
      <p:pic>
        <p:nvPicPr>
          <p:cNvPr id="3" name="Picture 2"/>
          <p:cNvPicPr>
            <a:picLocks noChangeAspect="1"/>
          </p:cNvPicPr>
          <p:nvPr/>
        </p:nvPicPr>
        <p:blipFill>
          <a:blip r:embed="rId3"/>
          <a:stretch>
            <a:fillRect/>
          </a:stretch>
        </p:blipFill>
        <p:spPr>
          <a:xfrm>
            <a:off x="2568873" y="2343166"/>
            <a:ext cx="2627604" cy="2530059"/>
          </a:xfrm>
          <a:prstGeom prst="rect">
            <a:avLst/>
          </a:prstGeom>
        </p:spPr>
      </p:pic>
      <p:pic>
        <p:nvPicPr>
          <p:cNvPr id="13" name="Picture 6"/>
          <p:cNvPicPr>
            <a:picLocks noChangeAspect="1" noChangeArrowheads="1"/>
          </p:cNvPicPr>
          <p:nvPr/>
        </p:nvPicPr>
        <p:blipFill>
          <a:blip r:embed="rId4"/>
          <a:srcRect/>
          <a:stretch>
            <a:fillRect/>
          </a:stretch>
        </p:blipFill>
        <p:spPr bwMode="auto">
          <a:xfrm>
            <a:off x="3247502" y="2666834"/>
            <a:ext cx="1214693" cy="1988336"/>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643871" y="1946736"/>
            <a:ext cx="4821038" cy="2708434"/>
          </a:xfrm>
          <a:prstGeom prst="rect">
            <a:avLst/>
          </a:prstGeom>
          <a:noFill/>
        </p:spPr>
        <p:txBody>
          <a:bodyPr wrap="square" lIns="0" tIns="0" rIns="0" bIns="0" rtlCol="0">
            <a:spAutoFit/>
          </a:bodyPr>
          <a:lstStyle/>
          <a:p>
            <a:pPr lvl="0" algn="ctr"/>
            <a:r>
              <a:rPr lang="en-US" sz="3200" b="1" dirty="0">
                <a:solidFill>
                  <a:srgbClr val="002060"/>
                </a:solidFill>
                <a:latin typeface="Footlight MT Light" panose="0204060206030A020304" pitchFamily="18" charset="0"/>
              </a:rPr>
              <a:t>Georgia Code of Ethics </a:t>
            </a:r>
          </a:p>
          <a:p>
            <a:pPr lvl="0" algn="ctr"/>
            <a:r>
              <a:rPr lang="en-US" sz="3200" b="1" dirty="0">
                <a:solidFill>
                  <a:srgbClr val="002060"/>
                </a:solidFill>
                <a:latin typeface="Footlight MT Light" panose="0204060206030A020304" pitchFamily="18" charset="0"/>
              </a:rPr>
              <a:t>for Educators</a:t>
            </a:r>
          </a:p>
          <a:p>
            <a:pPr lvl="0" algn="just">
              <a:lnSpc>
                <a:spcPct val="150000"/>
              </a:lnSpc>
            </a:pPr>
            <a:endParaRPr lang="en-US" sz="32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3200" b="1" dirty="0">
                <a:solidFill>
                  <a:srgbClr val="801336"/>
                </a:solidFill>
                <a:latin typeface="Footlight MT Light" panose="0204060206030A020304" pitchFamily="18" charset="0"/>
              </a:rPr>
              <a:t>Standard </a:t>
            </a:r>
            <a:r>
              <a:rPr lang="en-US" sz="3200" b="1" dirty="0" smtClean="0">
                <a:solidFill>
                  <a:srgbClr val="801336"/>
                </a:solidFill>
                <a:latin typeface="Footlight MT Light" panose="0204060206030A020304" pitchFamily="18" charset="0"/>
              </a:rPr>
              <a:t>4: </a:t>
            </a:r>
            <a:endParaRPr lang="en-US" sz="3200" b="1" dirty="0">
              <a:solidFill>
                <a:srgbClr val="801336"/>
              </a:solidFill>
              <a:latin typeface="Footlight MT Light" panose="0204060206030A020304" pitchFamily="18" charset="0"/>
            </a:endParaRPr>
          </a:p>
          <a:p>
            <a:pPr lvl="0" algn="ctr"/>
            <a:r>
              <a:rPr lang="en-US" sz="3200" b="1" dirty="0" smtClean="0">
                <a:solidFill>
                  <a:srgbClr val="801336"/>
                </a:solidFill>
                <a:latin typeface="Footlight MT Light" panose="0204060206030A020304" pitchFamily="18" charset="0"/>
              </a:rPr>
              <a:t>Honesty</a:t>
            </a:r>
            <a:endParaRPr lang="en-US" sz="3200" b="1" dirty="0">
              <a:solidFill>
                <a:srgbClr val="801336"/>
              </a:solidFill>
              <a:latin typeface="Footlight MT Light" panose="0204060206030A020304" pitchFamily="18" charset="0"/>
            </a:endParaRPr>
          </a:p>
        </p:txBody>
      </p:sp>
    </p:spTree>
    <p:extLst>
      <p:ext uri="{BB962C8B-B14F-4D97-AF65-F5344CB8AC3E}">
        <p14:creationId xmlns:p14="http://schemas.microsoft.com/office/powerpoint/2010/main" val="2767239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E252B7D-D6EE-484C-ACBF-EBAA941BED4D}"/>
              </a:ext>
            </a:extLst>
          </p:cNvPr>
          <p:cNvCxnSpPr>
            <a:cxnSpLocks/>
          </p:cNvCxnSpPr>
          <p:nvPr/>
        </p:nvCxnSpPr>
        <p:spPr>
          <a:xfrm flipH="1">
            <a:off x="2397362" y="794327"/>
            <a:ext cx="8497" cy="5772728"/>
          </a:xfrm>
          <a:prstGeom prst="line">
            <a:avLst/>
          </a:prstGeom>
          <a:noFill/>
          <a:ln w="412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4" name="Oval 3">
            <a:extLst>
              <a:ext uri="{FF2B5EF4-FFF2-40B4-BE49-F238E27FC236}">
                <a16:creationId xmlns:a16="http://schemas.microsoft.com/office/drawing/2014/main" id="{6E764E31-59BF-42A8-BDC3-F6B6B7F4E81D}"/>
              </a:ext>
            </a:extLst>
          </p:cNvPr>
          <p:cNvSpPr/>
          <p:nvPr/>
        </p:nvSpPr>
        <p:spPr>
          <a:xfrm>
            <a:off x="2002632" y="1000125"/>
            <a:ext cx="911225" cy="911225"/>
          </a:xfrm>
          <a:prstGeom prst="ellipse">
            <a:avLst/>
          </a:prstGeom>
          <a:solidFill>
            <a:srgbClr val="701524"/>
          </a:solidFill>
          <a:ln>
            <a:noFill/>
          </a:ln>
          <a:effectLst>
            <a:outerShdw blurRad="190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350">
              <a:solidFill>
                <a:schemeClr val="bg1"/>
              </a:solidFill>
            </a:endParaRPr>
          </a:p>
        </p:txBody>
      </p:sp>
      <p:sp>
        <p:nvSpPr>
          <p:cNvPr id="5" name="Oval 4">
            <a:extLst>
              <a:ext uri="{FF2B5EF4-FFF2-40B4-BE49-F238E27FC236}">
                <a16:creationId xmlns:a16="http://schemas.microsoft.com/office/drawing/2014/main" id="{3259138D-226C-4C9D-9718-184D90FCBADE}"/>
              </a:ext>
            </a:extLst>
          </p:cNvPr>
          <p:cNvSpPr/>
          <p:nvPr/>
        </p:nvSpPr>
        <p:spPr>
          <a:xfrm>
            <a:off x="1960928" y="2446255"/>
            <a:ext cx="911225" cy="911225"/>
          </a:xfrm>
          <a:prstGeom prst="ellipse">
            <a:avLst/>
          </a:prstGeom>
          <a:solidFill>
            <a:srgbClr val="701524"/>
          </a:solidFill>
          <a:ln>
            <a:noFill/>
          </a:ln>
          <a:effectLst>
            <a:outerShdw blurRad="190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350">
              <a:solidFill>
                <a:schemeClr val="bg1"/>
              </a:solidFill>
            </a:endParaRPr>
          </a:p>
        </p:txBody>
      </p:sp>
      <p:sp>
        <p:nvSpPr>
          <p:cNvPr id="6" name="Oval 5">
            <a:extLst>
              <a:ext uri="{FF2B5EF4-FFF2-40B4-BE49-F238E27FC236}">
                <a16:creationId xmlns:a16="http://schemas.microsoft.com/office/drawing/2014/main" id="{42BC0B6A-62B5-47DB-B213-B852FA7725C2}"/>
              </a:ext>
            </a:extLst>
          </p:cNvPr>
          <p:cNvSpPr/>
          <p:nvPr/>
        </p:nvSpPr>
        <p:spPr>
          <a:xfrm>
            <a:off x="1948733" y="3916106"/>
            <a:ext cx="909638" cy="911225"/>
          </a:xfrm>
          <a:prstGeom prst="ellipse">
            <a:avLst/>
          </a:prstGeom>
          <a:solidFill>
            <a:srgbClr val="701524"/>
          </a:solidFill>
          <a:ln>
            <a:noFill/>
          </a:ln>
          <a:effectLst>
            <a:outerShdw blurRad="190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350">
              <a:solidFill>
                <a:schemeClr val="bg1"/>
              </a:solidFill>
            </a:endParaRPr>
          </a:p>
        </p:txBody>
      </p:sp>
      <p:sp>
        <p:nvSpPr>
          <p:cNvPr id="7" name="Oval 6">
            <a:extLst>
              <a:ext uri="{FF2B5EF4-FFF2-40B4-BE49-F238E27FC236}">
                <a16:creationId xmlns:a16="http://schemas.microsoft.com/office/drawing/2014/main" id="{FA4B9EC4-1866-4077-B005-216C52183D42}"/>
              </a:ext>
            </a:extLst>
          </p:cNvPr>
          <p:cNvSpPr/>
          <p:nvPr/>
        </p:nvSpPr>
        <p:spPr>
          <a:xfrm>
            <a:off x="1935529" y="5434463"/>
            <a:ext cx="911225" cy="911225"/>
          </a:xfrm>
          <a:prstGeom prst="ellipse">
            <a:avLst/>
          </a:prstGeom>
          <a:solidFill>
            <a:srgbClr val="701524"/>
          </a:solidFill>
          <a:ln>
            <a:noFill/>
          </a:ln>
          <a:effectLst>
            <a:outerShdw blurRad="190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350">
              <a:solidFill>
                <a:schemeClr val="bg1"/>
              </a:solidFill>
            </a:endParaRPr>
          </a:p>
        </p:txBody>
      </p:sp>
      <p:sp>
        <p:nvSpPr>
          <p:cNvPr id="16" name="TextBox 15">
            <a:extLst>
              <a:ext uri="{FF2B5EF4-FFF2-40B4-BE49-F238E27FC236}">
                <a16:creationId xmlns:a16="http://schemas.microsoft.com/office/drawing/2014/main" id="{C5969207-4EC7-477C-AD16-08BF6D5F48E2}"/>
              </a:ext>
            </a:extLst>
          </p:cNvPr>
          <p:cNvSpPr txBox="1"/>
          <p:nvPr/>
        </p:nvSpPr>
        <p:spPr>
          <a:xfrm>
            <a:off x="1874619" y="1202559"/>
            <a:ext cx="1209675" cy="461665"/>
          </a:xfrm>
          <a:prstGeom prst="rect">
            <a:avLst/>
          </a:prstGeom>
          <a:noFill/>
        </p:spPr>
        <p:txBody>
          <a:bodyPr>
            <a:spAutoFit/>
          </a:bodyPr>
          <a:lstStyle/>
          <a:p>
            <a:pPr algn="ctr">
              <a:defRPr/>
            </a:pPr>
            <a:r>
              <a:rPr lang="en-US" sz="2400" dirty="0">
                <a:solidFill>
                  <a:schemeClr val="bg1"/>
                </a:solidFill>
                <a:latin typeface="Footlight MT Light" panose="0204060206030A020304" pitchFamily="18" charset="0"/>
              </a:rPr>
              <a:t>1991</a:t>
            </a:r>
            <a:endParaRPr lang="id-ID" sz="1500" dirty="0">
              <a:solidFill>
                <a:schemeClr val="bg1"/>
              </a:solidFill>
              <a:latin typeface="Footlight MT Light" panose="0204060206030A020304" pitchFamily="18" charset="0"/>
            </a:endParaRPr>
          </a:p>
        </p:txBody>
      </p:sp>
      <p:sp>
        <p:nvSpPr>
          <p:cNvPr id="17" name="TextBox 16">
            <a:extLst>
              <a:ext uri="{FF2B5EF4-FFF2-40B4-BE49-F238E27FC236}">
                <a16:creationId xmlns:a16="http://schemas.microsoft.com/office/drawing/2014/main" id="{BF935CA0-8CB8-4F90-9C54-B2AEBD44C45E}"/>
              </a:ext>
            </a:extLst>
          </p:cNvPr>
          <p:cNvSpPr txBox="1"/>
          <p:nvPr/>
        </p:nvSpPr>
        <p:spPr>
          <a:xfrm>
            <a:off x="1811702" y="2645112"/>
            <a:ext cx="1209675" cy="461665"/>
          </a:xfrm>
          <a:prstGeom prst="rect">
            <a:avLst/>
          </a:prstGeom>
          <a:noFill/>
        </p:spPr>
        <p:txBody>
          <a:bodyPr>
            <a:spAutoFit/>
          </a:bodyPr>
          <a:lstStyle/>
          <a:p>
            <a:pPr algn="ctr">
              <a:defRPr/>
            </a:pPr>
            <a:r>
              <a:rPr lang="en-US" sz="2400" dirty="0">
                <a:solidFill>
                  <a:schemeClr val="bg1"/>
                </a:solidFill>
                <a:latin typeface="Footlight MT Light" panose="0204060206030A020304" pitchFamily="18" charset="0"/>
              </a:rPr>
              <a:t>1994</a:t>
            </a:r>
            <a:endParaRPr lang="id-ID" sz="1500" dirty="0">
              <a:solidFill>
                <a:schemeClr val="bg1"/>
              </a:solidFill>
              <a:latin typeface="Footlight MT Light" panose="0204060206030A020304" pitchFamily="18" charset="0"/>
            </a:endParaRPr>
          </a:p>
        </p:txBody>
      </p:sp>
      <p:sp>
        <p:nvSpPr>
          <p:cNvPr id="18" name="TextBox 17">
            <a:extLst>
              <a:ext uri="{FF2B5EF4-FFF2-40B4-BE49-F238E27FC236}">
                <a16:creationId xmlns:a16="http://schemas.microsoft.com/office/drawing/2014/main" id="{1522902C-94D7-448E-BCB9-1EF73D0B41DE}"/>
              </a:ext>
            </a:extLst>
          </p:cNvPr>
          <p:cNvSpPr txBox="1"/>
          <p:nvPr/>
        </p:nvSpPr>
        <p:spPr>
          <a:xfrm>
            <a:off x="1811701" y="4100142"/>
            <a:ext cx="1209675" cy="461665"/>
          </a:xfrm>
          <a:prstGeom prst="rect">
            <a:avLst/>
          </a:prstGeom>
          <a:noFill/>
        </p:spPr>
        <p:txBody>
          <a:bodyPr>
            <a:spAutoFit/>
          </a:bodyPr>
          <a:lstStyle/>
          <a:p>
            <a:pPr algn="ctr">
              <a:defRPr/>
            </a:pPr>
            <a:r>
              <a:rPr lang="en-US" sz="2400" dirty="0">
                <a:solidFill>
                  <a:schemeClr val="bg1"/>
                </a:solidFill>
                <a:latin typeface="Footlight MT Light" panose="0204060206030A020304" pitchFamily="18" charset="0"/>
              </a:rPr>
              <a:t>1998</a:t>
            </a:r>
            <a:endParaRPr lang="id-ID" sz="2400" dirty="0">
              <a:solidFill>
                <a:schemeClr val="bg1"/>
              </a:solidFill>
              <a:latin typeface="Footlight MT Light" panose="0204060206030A020304" pitchFamily="18" charset="0"/>
            </a:endParaRPr>
          </a:p>
        </p:txBody>
      </p:sp>
      <p:sp>
        <p:nvSpPr>
          <p:cNvPr id="19" name="TextBox 18">
            <a:extLst>
              <a:ext uri="{FF2B5EF4-FFF2-40B4-BE49-F238E27FC236}">
                <a16:creationId xmlns:a16="http://schemas.microsoft.com/office/drawing/2014/main" id="{55ED034E-4A97-4D58-A592-E66C5779619B}"/>
              </a:ext>
            </a:extLst>
          </p:cNvPr>
          <p:cNvSpPr txBox="1"/>
          <p:nvPr/>
        </p:nvSpPr>
        <p:spPr>
          <a:xfrm>
            <a:off x="1786303" y="5611312"/>
            <a:ext cx="1209675" cy="461665"/>
          </a:xfrm>
          <a:prstGeom prst="rect">
            <a:avLst/>
          </a:prstGeom>
          <a:noFill/>
        </p:spPr>
        <p:txBody>
          <a:bodyPr>
            <a:spAutoFit/>
          </a:bodyPr>
          <a:lstStyle/>
          <a:p>
            <a:pPr algn="ctr">
              <a:defRPr/>
            </a:pPr>
            <a:r>
              <a:rPr lang="en-US" sz="2400" dirty="0">
                <a:solidFill>
                  <a:schemeClr val="bg1"/>
                </a:solidFill>
                <a:latin typeface="Footlight MT Light" panose="0204060206030A020304" pitchFamily="18" charset="0"/>
                <a:ea typeface="Nirmala UI Semilight" panose="020B0402040204020203" pitchFamily="34" charset="0"/>
                <a:cs typeface="Nirmala UI Semilight" panose="020B0402040204020203" pitchFamily="34" charset="0"/>
              </a:rPr>
              <a:t>2001</a:t>
            </a:r>
            <a:endParaRPr lang="id-ID" sz="2400" b="1" dirty="0">
              <a:solidFill>
                <a:schemeClr val="bg1"/>
              </a:solidFill>
              <a:latin typeface="Footlight MT Light" panose="0204060206030A020304" pitchFamily="18" charset="0"/>
              <a:ea typeface="Nirmala UI Semilight" panose="020B0402040204020203" pitchFamily="34" charset="0"/>
              <a:cs typeface="Nirmala UI Semilight" panose="020B0402040204020203" pitchFamily="34" charset="0"/>
            </a:endParaRPr>
          </a:p>
        </p:txBody>
      </p:sp>
      <p:sp>
        <p:nvSpPr>
          <p:cNvPr id="24" name="TextBox 23">
            <a:extLst>
              <a:ext uri="{FF2B5EF4-FFF2-40B4-BE49-F238E27FC236}">
                <a16:creationId xmlns:a16="http://schemas.microsoft.com/office/drawing/2014/main" id="{46DF24A6-921C-4B34-A101-7B10B5D28A2B}"/>
              </a:ext>
            </a:extLst>
          </p:cNvPr>
          <p:cNvSpPr txBox="1"/>
          <p:nvPr/>
        </p:nvSpPr>
        <p:spPr bwMode="auto">
          <a:xfrm>
            <a:off x="3347562" y="1176506"/>
            <a:ext cx="2418932" cy="485197"/>
          </a:xfrm>
          <a:prstGeom prst="rect">
            <a:avLst/>
          </a:prstGeom>
          <a:noFill/>
        </p:spPr>
        <p:txBody>
          <a:bodyPr wrap="none" lIns="0" tIns="0" rIns="0" bIns="0">
            <a:spAutoFit/>
          </a:bodyPr>
          <a:lstStyle/>
          <a:p>
            <a:pPr algn="just">
              <a:lnSpc>
                <a:spcPct val="150000"/>
              </a:lnSpc>
              <a:defRPr/>
            </a:pPr>
            <a:r>
              <a:rPr lang="en-US" sz="2400" b="1" dirty="0">
                <a:solidFill>
                  <a:schemeClr val="tx1">
                    <a:lumMod val="75000"/>
                    <a:lumOff val="2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Created by Statute</a:t>
            </a:r>
            <a:endParaRPr lang="id-ID" sz="2400" b="1" dirty="0">
              <a:solidFill>
                <a:schemeClr val="tx1">
                  <a:lumMod val="75000"/>
                  <a:lumOff val="2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41" name="TextBox 40">
            <a:extLst>
              <a:ext uri="{FF2B5EF4-FFF2-40B4-BE49-F238E27FC236}">
                <a16:creationId xmlns:a16="http://schemas.microsoft.com/office/drawing/2014/main" id="{7E454822-7C75-4765-A512-FF5E47C74617}"/>
              </a:ext>
            </a:extLst>
          </p:cNvPr>
          <p:cNvSpPr txBox="1"/>
          <p:nvPr/>
        </p:nvSpPr>
        <p:spPr bwMode="auto">
          <a:xfrm>
            <a:off x="3311742" y="2620040"/>
            <a:ext cx="3124253" cy="553998"/>
          </a:xfrm>
          <a:prstGeom prst="rect">
            <a:avLst/>
          </a:prstGeom>
          <a:noFill/>
        </p:spPr>
        <p:txBody>
          <a:bodyPr wrap="none" lIns="0" tIns="0" rIns="0" bIns="0">
            <a:spAutoFit/>
          </a:bodyPr>
          <a:lstStyle/>
          <a:p>
            <a:pPr algn="just">
              <a:lnSpc>
                <a:spcPct val="150000"/>
              </a:lnSpc>
              <a:defRPr/>
            </a:pPr>
            <a:r>
              <a:rPr lang="en-US" sz="2400" b="1" dirty="0">
                <a:solidFill>
                  <a:schemeClr val="tx1">
                    <a:lumMod val="75000"/>
                    <a:lumOff val="2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Educator </a:t>
            </a:r>
            <a:r>
              <a:rPr lang="en-US" sz="2400" b="1" dirty="0" smtClean="0">
                <a:solidFill>
                  <a:schemeClr val="tx1">
                    <a:lumMod val="75000"/>
                    <a:lumOff val="2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Testing Added</a:t>
            </a:r>
            <a:endParaRPr lang="id-ID" sz="2400" b="1" dirty="0">
              <a:solidFill>
                <a:schemeClr val="tx1">
                  <a:lumMod val="75000"/>
                  <a:lumOff val="2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grpSp>
        <p:nvGrpSpPr>
          <p:cNvPr id="9235" name="Group 41"/>
          <p:cNvGrpSpPr>
            <a:grpSpLocks/>
          </p:cNvGrpSpPr>
          <p:nvPr/>
        </p:nvGrpSpPr>
        <p:grpSpPr bwMode="auto">
          <a:xfrm>
            <a:off x="3345792" y="4035069"/>
            <a:ext cx="3010440" cy="553998"/>
            <a:chOff x="210270" y="4114765"/>
            <a:chExt cx="4015156" cy="739753"/>
          </a:xfrm>
        </p:grpSpPr>
        <p:sp>
          <p:nvSpPr>
            <p:cNvPr id="43" name="TextBox 42">
              <a:extLst>
                <a:ext uri="{FF2B5EF4-FFF2-40B4-BE49-F238E27FC236}">
                  <a16:creationId xmlns:a16="http://schemas.microsoft.com/office/drawing/2014/main" id="{66D4D648-D320-40B9-BDE8-D0F4596BF00F}"/>
                </a:ext>
              </a:extLst>
            </p:cNvPr>
            <p:cNvSpPr txBox="1"/>
            <p:nvPr/>
          </p:nvSpPr>
          <p:spPr>
            <a:xfrm>
              <a:off x="889398" y="4573980"/>
              <a:ext cx="2475146" cy="277407"/>
            </a:xfrm>
            <a:prstGeom prst="rect">
              <a:avLst/>
            </a:prstGeom>
            <a:noFill/>
          </p:spPr>
          <p:txBody>
            <a:bodyPr lIns="0" tIns="0" rIns="0" bIns="0">
              <a:spAutoFit/>
            </a:bodyPr>
            <a:lstStyle/>
            <a:p>
              <a:pPr algn="ctr">
                <a:lnSpc>
                  <a:spcPct val="150000"/>
                </a:lnSpc>
                <a:defRPr/>
              </a:pPr>
              <a:endParaRPr lang="en-US" sz="900" dirty="0">
                <a:solidFill>
                  <a:schemeClr val="tx1">
                    <a:lumMod val="65000"/>
                    <a:lumOff val="35000"/>
                  </a:schemeClr>
                </a:solidFill>
              </a:endParaRPr>
            </a:p>
          </p:txBody>
        </p:sp>
        <p:sp>
          <p:nvSpPr>
            <p:cNvPr id="44" name="TextBox 43">
              <a:extLst>
                <a:ext uri="{FF2B5EF4-FFF2-40B4-BE49-F238E27FC236}">
                  <a16:creationId xmlns:a16="http://schemas.microsoft.com/office/drawing/2014/main" id="{7E44981A-1E0B-40E6-AED3-BE24D3A6BD3B}"/>
                </a:ext>
              </a:extLst>
            </p:cNvPr>
            <p:cNvSpPr txBox="1"/>
            <p:nvPr/>
          </p:nvSpPr>
          <p:spPr>
            <a:xfrm>
              <a:off x="210270" y="4114765"/>
              <a:ext cx="4015156" cy="739753"/>
            </a:xfrm>
            <a:prstGeom prst="rect">
              <a:avLst/>
            </a:prstGeom>
            <a:noFill/>
          </p:spPr>
          <p:txBody>
            <a:bodyPr wrap="none" lIns="0" tIns="0" rIns="0" bIns="0">
              <a:spAutoFit/>
            </a:bodyPr>
            <a:lstStyle/>
            <a:p>
              <a:pPr algn="just">
                <a:lnSpc>
                  <a:spcPct val="150000"/>
                </a:lnSpc>
                <a:defRPr/>
              </a:pPr>
              <a:r>
                <a:rPr lang="en-US" sz="2400" b="1" dirty="0" smtClean="0">
                  <a:solidFill>
                    <a:schemeClr val="tx1">
                      <a:lumMod val="75000"/>
                      <a:lumOff val="2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Educator Ethics </a:t>
              </a:r>
              <a:r>
                <a:rPr lang="en-US" sz="2400" b="1" dirty="0">
                  <a:solidFill>
                    <a:schemeClr val="tx1">
                      <a:lumMod val="75000"/>
                      <a:lumOff val="2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a:t>
              </a:r>
              <a:r>
                <a:rPr lang="en-US" sz="2400" b="1" dirty="0" smtClean="0">
                  <a:solidFill>
                    <a:schemeClr val="tx1">
                      <a:lumMod val="75000"/>
                      <a:lumOff val="2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dded </a:t>
              </a:r>
              <a:endParaRPr lang="id-ID" sz="2400" b="1" dirty="0">
                <a:solidFill>
                  <a:schemeClr val="tx1">
                    <a:lumMod val="75000"/>
                    <a:lumOff val="2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grpSp>
      <p:sp>
        <p:nvSpPr>
          <p:cNvPr id="47" name="TextBox 46">
            <a:extLst>
              <a:ext uri="{FF2B5EF4-FFF2-40B4-BE49-F238E27FC236}">
                <a16:creationId xmlns:a16="http://schemas.microsoft.com/office/drawing/2014/main" id="{C3773930-8C1F-4A49-AB50-3D67EDC7EF95}"/>
              </a:ext>
            </a:extLst>
          </p:cNvPr>
          <p:cNvSpPr txBox="1"/>
          <p:nvPr/>
        </p:nvSpPr>
        <p:spPr bwMode="auto">
          <a:xfrm>
            <a:off x="3324890" y="5611312"/>
            <a:ext cx="3749424" cy="485197"/>
          </a:xfrm>
          <a:prstGeom prst="rect">
            <a:avLst/>
          </a:prstGeom>
          <a:noFill/>
        </p:spPr>
        <p:txBody>
          <a:bodyPr wrap="none" lIns="0" tIns="0" rIns="0" bIns="0">
            <a:spAutoFit/>
          </a:bodyPr>
          <a:lstStyle/>
          <a:p>
            <a:pPr algn="just">
              <a:lnSpc>
                <a:spcPct val="150000"/>
              </a:lnSpc>
              <a:defRPr/>
            </a:pPr>
            <a:r>
              <a:rPr lang="en-US" sz="2400" b="1" dirty="0">
                <a:solidFill>
                  <a:schemeClr val="tx1">
                    <a:lumMod val="75000"/>
                    <a:lumOff val="2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Recruitment functions added</a:t>
            </a:r>
            <a:endParaRPr lang="id-ID" sz="2400" b="1" dirty="0">
              <a:solidFill>
                <a:schemeClr val="tx1">
                  <a:lumMod val="75000"/>
                  <a:lumOff val="2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53" name="Oval 52">
            <a:extLst>
              <a:ext uri="{FF2B5EF4-FFF2-40B4-BE49-F238E27FC236}">
                <a16:creationId xmlns:a16="http://schemas.microsoft.com/office/drawing/2014/main" id="{E0AE8F7D-5BAC-447A-8FCE-774ACE762F00}"/>
              </a:ext>
            </a:extLst>
          </p:cNvPr>
          <p:cNvSpPr/>
          <p:nvPr/>
        </p:nvSpPr>
        <p:spPr>
          <a:xfrm>
            <a:off x="1998445" y="1000125"/>
            <a:ext cx="962025" cy="962025"/>
          </a:xfrm>
          <a:prstGeom prst="ellipse">
            <a:avLst/>
          </a:prstGeom>
          <a:noFill/>
          <a:ln w="412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D" sz="1350"/>
          </a:p>
        </p:txBody>
      </p:sp>
      <p:sp>
        <p:nvSpPr>
          <p:cNvPr id="55" name="Oval 54">
            <a:extLst>
              <a:ext uri="{FF2B5EF4-FFF2-40B4-BE49-F238E27FC236}">
                <a16:creationId xmlns:a16="http://schemas.microsoft.com/office/drawing/2014/main" id="{0205BCBD-1813-4C54-942E-64D7AD9A99AB}"/>
              </a:ext>
            </a:extLst>
          </p:cNvPr>
          <p:cNvSpPr/>
          <p:nvPr/>
        </p:nvSpPr>
        <p:spPr>
          <a:xfrm>
            <a:off x="1938263" y="2446255"/>
            <a:ext cx="962025" cy="962025"/>
          </a:xfrm>
          <a:prstGeom prst="ellipse">
            <a:avLst/>
          </a:prstGeom>
          <a:noFill/>
          <a:ln w="412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D" sz="1350"/>
          </a:p>
        </p:txBody>
      </p:sp>
      <p:sp>
        <p:nvSpPr>
          <p:cNvPr id="56" name="Oval 55">
            <a:extLst>
              <a:ext uri="{FF2B5EF4-FFF2-40B4-BE49-F238E27FC236}">
                <a16:creationId xmlns:a16="http://schemas.microsoft.com/office/drawing/2014/main" id="{334FD40A-7FB7-4A3B-9C84-8DE16AFC28CF}"/>
              </a:ext>
            </a:extLst>
          </p:cNvPr>
          <p:cNvSpPr/>
          <p:nvPr/>
        </p:nvSpPr>
        <p:spPr>
          <a:xfrm>
            <a:off x="1935529" y="3882568"/>
            <a:ext cx="962025" cy="962025"/>
          </a:xfrm>
          <a:prstGeom prst="ellipse">
            <a:avLst/>
          </a:prstGeom>
          <a:noFill/>
          <a:ln w="412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D" sz="1350"/>
          </a:p>
        </p:txBody>
      </p:sp>
      <p:sp>
        <p:nvSpPr>
          <p:cNvPr id="58" name="Oval 57">
            <a:extLst>
              <a:ext uri="{FF2B5EF4-FFF2-40B4-BE49-F238E27FC236}">
                <a16:creationId xmlns:a16="http://schemas.microsoft.com/office/drawing/2014/main" id="{07CD4BB6-6445-4274-9C02-DC08598CF293}"/>
              </a:ext>
            </a:extLst>
          </p:cNvPr>
          <p:cNvSpPr/>
          <p:nvPr/>
        </p:nvSpPr>
        <p:spPr>
          <a:xfrm>
            <a:off x="1926431" y="5383663"/>
            <a:ext cx="962025" cy="962025"/>
          </a:xfrm>
          <a:prstGeom prst="ellipse">
            <a:avLst/>
          </a:prstGeom>
          <a:noFill/>
          <a:ln w="412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D" sz="1350"/>
          </a:p>
        </p:txBody>
      </p:sp>
      <p:sp>
        <p:nvSpPr>
          <p:cNvPr id="27" name="TextBox 26"/>
          <p:cNvSpPr txBox="1"/>
          <p:nvPr/>
        </p:nvSpPr>
        <p:spPr>
          <a:xfrm>
            <a:off x="2657951" y="273442"/>
            <a:ext cx="8055913" cy="830997"/>
          </a:xfrm>
          <a:prstGeom prst="rect">
            <a:avLst/>
          </a:prstGeom>
          <a:noFill/>
        </p:spPr>
        <p:txBody>
          <a:bodyPr wrap="square" rtlCol="0">
            <a:spAutoFit/>
          </a:bodyPr>
          <a:lstStyle/>
          <a:p>
            <a:pPr algn="ctr"/>
            <a:r>
              <a:rPr lang="en-US" sz="4800" b="1" dirty="0">
                <a:solidFill>
                  <a:srgbClr val="002060"/>
                </a:solidFill>
                <a:latin typeface="Footlight MT Light" panose="0204060206030A020304" pitchFamily="18" charset="0"/>
                <a:ea typeface="MS Gothic" panose="020B0609070205080204" pitchFamily="49" charset="-128"/>
              </a:rPr>
              <a:t>Agency </a:t>
            </a:r>
            <a:r>
              <a:rPr lang="en-US" sz="4800" b="1" dirty="0" smtClean="0">
                <a:solidFill>
                  <a:srgbClr val="002060"/>
                </a:solidFill>
                <a:latin typeface="Footlight MT Light" panose="0204060206030A020304" pitchFamily="18" charset="0"/>
                <a:ea typeface="MS Gothic" panose="020B0609070205080204" pitchFamily="49" charset="-128"/>
              </a:rPr>
              <a:t>Timeline</a:t>
            </a:r>
            <a:endParaRPr lang="en-US" sz="4800" b="1" dirty="0">
              <a:solidFill>
                <a:srgbClr val="002060"/>
              </a:solidFill>
              <a:latin typeface="Footlight MT Light" panose="0204060206030A020304" pitchFamily="18" charset="0"/>
              <a:ea typeface="MS Gothic" panose="020B0609070205080204" pitchFamily="49" charset="-128"/>
            </a:endParaRPr>
          </a:p>
        </p:txBody>
      </p:sp>
      <p:sp>
        <p:nvSpPr>
          <p:cNvPr id="9217" name="Rectangle 9216"/>
          <p:cNvSpPr/>
          <p:nvPr/>
        </p:nvSpPr>
        <p:spPr>
          <a:xfrm>
            <a:off x="9208190" y="1664224"/>
            <a:ext cx="1727200" cy="369332"/>
          </a:xfrm>
          <a:prstGeom prst="rect">
            <a:avLst/>
          </a:prstGeom>
        </p:spPr>
        <p:txBody>
          <a:bodyPr wrap="square">
            <a:spAutoFit/>
          </a:bodyPr>
          <a:lstStyle/>
          <a:p>
            <a:pPr algn="ct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8645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500"/>
                                        <p:tgtEl>
                                          <p:spTgt spid="1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fade">
                                      <p:cBhvr>
                                        <p:cTn id="15" dur="500"/>
                                        <p:tgtEl>
                                          <p:spTgt spid="17">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1">
                                            <p:txEl>
                                              <p:pRg st="0" end="0"/>
                                            </p:txEl>
                                          </p:spTgt>
                                        </p:tgtEl>
                                        <p:attrNameLst>
                                          <p:attrName>style.visibility</p:attrName>
                                        </p:attrNameLst>
                                      </p:cBhvr>
                                      <p:to>
                                        <p:strVal val="visible"/>
                                      </p:to>
                                    </p:set>
                                    <p:animEffect transition="in" filter="fade">
                                      <p:cBhvr>
                                        <p:cTn id="18" dur="500"/>
                                        <p:tgtEl>
                                          <p:spTgt spid="4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fade">
                                      <p:cBhvr>
                                        <p:cTn id="23" dur="500"/>
                                        <p:tgtEl>
                                          <p:spTgt spid="18">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9235"/>
                                        </p:tgtEl>
                                        <p:attrNameLst>
                                          <p:attrName>style.visibility</p:attrName>
                                        </p:attrNameLst>
                                      </p:cBhvr>
                                      <p:to>
                                        <p:strVal val="visible"/>
                                      </p:to>
                                    </p:set>
                                    <p:animEffect transition="in" filter="fade">
                                      <p:cBhvr>
                                        <p:cTn id="26" dur="500"/>
                                        <p:tgtEl>
                                          <p:spTgt spid="923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7">
                                            <p:txEl>
                                              <p:pRg st="0" end="0"/>
                                            </p:txEl>
                                          </p:spTgt>
                                        </p:tgtEl>
                                        <p:attrNameLst>
                                          <p:attrName>style.visibility</p:attrName>
                                        </p:attrNameLst>
                                      </p:cBhvr>
                                      <p:to>
                                        <p:strVal val="visible"/>
                                      </p:to>
                                    </p:set>
                                    <p:animEffect transition="in" filter="fade">
                                      <p:cBhvr>
                                        <p:cTn id="31" dur="500"/>
                                        <p:tgtEl>
                                          <p:spTgt spid="47">
                                            <p:txEl>
                                              <p:pRg st="0" end="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xEl>
                                              <p:pRg st="0" end="0"/>
                                            </p:txEl>
                                          </p:spTgt>
                                        </p:tgtEl>
                                        <p:attrNameLst>
                                          <p:attrName>style.visibility</p:attrName>
                                        </p:attrNameLst>
                                      </p:cBhvr>
                                      <p:to>
                                        <p:strVal val="visible"/>
                                      </p:to>
                                    </p:set>
                                    <p:animEffect transition="in" filter="fade">
                                      <p:cBhvr>
                                        <p:cTn id="3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
          <p:cNvSpPr/>
          <p:nvPr/>
        </p:nvSpPr>
        <p:spPr>
          <a:xfrm>
            <a:off x="794"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4" name="Google Shape;114;p2"/>
          <p:cNvSpPr/>
          <p:nvPr/>
        </p:nvSpPr>
        <p:spPr>
          <a:xfrm>
            <a:off x="154475" y="228715"/>
            <a:ext cx="12188952" cy="6858000"/>
          </a:xfrm>
          <a:prstGeom prst="rect">
            <a:avLst/>
          </a:prstGeom>
          <a:solidFill>
            <a:schemeClr val="lt1"/>
          </a:solidFill>
          <a:ln>
            <a:noFill/>
          </a:ln>
        </p:spPr>
        <p:txBody>
          <a:bodyPr spcFirstLastPara="1" wrap="square" lIns="91425" tIns="45700" rIns="91425" bIns="45700" anchor="ctr" anchorCtr="0">
            <a:noAutofit/>
          </a:bodyPr>
          <a:lstStyle/>
          <a:p>
            <a:pPr defTabSz="304815">
              <a:buSzPts val="1900"/>
              <a:defRPr/>
            </a:pPr>
            <a:r>
              <a:rPr lang="en-US" sz="1867" dirty="0">
                <a:solidFill>
                  <a:srgbClr val="FFFFFF"/>
                </a:solidFill>
                <a:latin typeface="Calibri" panose="020F0502020204030204" pitchFamily="34" charset="0"/>
                <a:cs typeface="Calibri" panose="020F0502020204030204" pitchFamily="34" charset="0"/>
              </a:rPr>
              <a:t>Unethical conduct includes but is not limited to, falsifying, misrepresenting, or omitting: </a:t>
            </a:r>
          </a:p>
        </p:txBody>
      </p:sp>
      <p:sp>
        <p:nvSpPr>
          <p:cNvPr id="115" name="Google Shape;115;p2"/>
          <p:cNvSpPr/>
          <p:nvPr/>
        </p:nvSpPr>
        <p:spPr>
          <a:xfrm rot="5400000" flipH="1">
            <a:off x="-1619394" y="1620186"/>
            <a:ext cx="6858000" cy="3617629"/>
          </a:xfrm>
          <a:prstGeom prst="rect">
            <a:avLst/>
          </a:prstGeom>
          <a:solidFill>
            <a:schemeClr val="bg2">
              <a:lumMod val="75000"/>
            </a:schemeClr>
          </a:soli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6" name="Google Shape;116;p2"/>
          <p:cNvSpPr/>
          <p:nvPr/>
        </p:nvSpPr>
        <p:spPr>
          <a:xfrm rot="5400000" flipH="1">
            <a:off x="-2050333" y="2110530"/>
            <a:ext cx="6857999" cy="2700674"/>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7" name="Google Shape;117;p2"/>
          <p:cNvSpPr/>
          <p:nvPr/>
        </p:nvSpPr>
        <p:spPr>
          <a:xfrm rot="5400000" flipH="1">
            <a:off x="523637" y="3833167"/>
            <a:ext cx="2501979" cy="3547679"/>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8" name="Google Shape;118;p2"/>
          <p:cNvSpPr/>
          <p:nvPr/>
        </p:nvSpPr>
        <p:spPr>
          <a:xfrm rot="-964587">
            <a:off x="-500943"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9" name="Google Shape;119;p2"/>
          <p:cNvSpPr/>
          <p:nvPr/>
        </p:nvSpPr>
        <p:spPr>
          <a:xfrm flipH="1">
            <a:off x="298214" y="1555508"/>
            <a:ext cx="2840521"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spcFirstLastPara="1" wrap="square" lIns="91425" tIns="45700" rIns="91425" bIns="45700" anchor="ctr" anchorCtr="0">
            <a:noAutofit/>
          </a:bodyPr>
          <a:lstStyle/>
          <a:p>
            <a:r>
              <a:rPr lang="en-US" sz="2933"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An educator shall exemplify honesty and integrity in the course of professional practice. </a:t>
            </a:r>
          </a:p>
        </p:txBody>
      </p:sp>
      <p:sp>
        <p:nvSpPr>
          <p:cNvPr id="121" name="Google Shape;121;p2"/>
          <p:cNvSpPr txBox="1">
            <a:spLocks noGrp="1"/>
          </p:cNvSpPr>
          <p:nvPr>
            <p:ph type="body" idx="1"/>
          </p:nvPr>
        </p:nvSpPr>
        <p:spPr>
          <a:xfrm>
            <a:off x="3877056" y="1497401"/>
            <a:ext cx="8127102" cy="5126991"/>
          </a:xfrm>
          <a:prstGeom prst="rect">
            <a:avLst/>
          </a:prstGeom>
          <a:noFill/>
          <a:ln>
            <a:noFill/>
          </a:ln>
        </p:spPr>
        <p:txBody>
          <a:bodyPr spcFirstLastPara="1" wrap="square" lIns="91425" tIns="45700" rIns="91425" bIns="45700" anchor="t" anchorCtr="0">
            <a:noAutofit/>
          </a:bodyPr>
          <a:lstStyle/>
          <a:p>
            <a:pPr indent="-457223" algn="just">
              <a:lnSpc>
                <a:spcPct val="100000"/>
              </a:lnSpc>
              <a:spcBef>
                <a:spcPts val="0"/>
              </a:spcBef>
              <a:buSzPct val="100000"/>
              <a:buFont typeface="+mj-lt"/>
              <a:buAutoNum type="arabicPeriod"/>
            </a:pP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professional qualifications, criminal history, college </a:t>
            </a:r>
            <a:r>
              <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or</a:t>
            </a:r>
          </a:p>
          <a:p>
            <a:pPr marL="457031" lvl="1" indent="0" algn="just">
              <a:lnSpc>
                <a:spcPct val="100000"/>
              </a:lnSpc>
              <a:spcBef>
                <a:spcPts val="0"/>
              </a:spcBef>
              <a:buSzPct val="100000"/>
              <a:buNone/>
            </a:pPr>
            <a:r>
              <a:rPr lang="en-US" dirty="0">
                <a:latin typeface="Nirmala UI Semilight" panose="020B0402040204020203" pitchFamily="34" charset="0"/>
                <a:ea typeface="Nirmala UI Semilight" panose="020B0402040204020203" pitchFamily="34" charset="0"/>
                <a:cs typeface="Nirmala UI Semilight" panose="020B0402040204020203" pitchFamily="34" charset="0"/>
              </a:rPr>
              <a:t>staff development credit and/or degrees, academic</a:t>
            </a:r>
          </a:p>
          <a:p>
            <a:pPr marL="457031" lvl="1" indent="0" algn="just">
              <a:lnSpc>
                <a:spcPct val="100000"/>
              </a:lnSpc>
              <a:spcBef>
                <a:spcPts val="0"/>
              </a:spcBef>
              <a:buSzPct val="100000"/>
              <a:buNone/>
            </a:pPr>
            <a:r>
              <a:rPr lang="en-US" dirty="0">
                <a:latin typeface="Nirmala UI Semilight" panose="020B0402040204020203" pitchFamily="34" charset="0"/>
                <a:ea typeface="Nirmala UI Semilight" panose="020B0402040204020203" pitchFamily="34" charset="0"/>
                <a:cs typeface="Nirmala UI Semilight" panose="020B0402040204020203" pitchFamily="34" charset="0"/>
              </a:rPr>
              <a:t>award, and employment history; </a:t>
            </a:r>
            <a:endParaRPr lang="en-US" dirty="0" smtClean="0">
              <a:latin typeface="Nirmala UI Semilight" panose="020B0402040204020203" pitchFamily="34" charset="0"/>
              <a:ea typeface="Nirmala UI Semilight" panose="020B0402040204020203" pitchFamily="34" charset="0"/>
              <a:cs typeface="Nirmala UI Semilight" panose="020B0402040204020203" pitchFamily="34" charset="0"/>
            </a:endParaRPr>
          </a:p>
          <a:p>
            <a:pPr indent="-457223" algn="just">
              <a:lnSpc>
                <a:spcPct val="100000"/>
              </a:lnSpc>
              <a:spcBef>
                <a:spcPts val="0"/>
              </a:spcBef>
              <a:buSzPct val="100000"/>
              <a:buFont typeface="+mj-lt"/>
              <a:buAutoNum type="arabicPeriod"/>
            </a:pPr>
            <a:r>
              <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information </a:t>
            </a: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submitted to federal, state, local </a:t>
            </a:r>
            <a:r>
              <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school</a:t>
            </a:r>
          </a:p>
          <a:p>
            <a:pPr marL="0" indent="0" algn="just">
              <a:lnSpc>
                <a:spcPct val="100000"/>
              </a:lnSpc>
              <a:spcBef>
                <a:spcPts val="0"/>
              </a:spcBef>
              <a:buSzPct val="100000"/>
              <a:buNone/>
            </a:pPr>
            <a:r>
              <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     districts </a:t>
            </a: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and other governmental agencies</a:t>
            </a:r>
            <a:r>
              <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t>
            </a:r>
          </a:p>
          <a:p>
            <a:pPr marL="457200" indent="-457200" algn="just">
              <a:lnSpc>
                <a:spcPct val="100000"/>
              </a:lnSpc>
              <a:spcBef>
                <a:spcPts val="0"/>
              </a:spcBef>
              <a:buSzPct val="100000"/>
              <a:buFont typeface="+mj-lt"/>
              <a:buAutoNum type="arabicPeriod" startAt="3"/>
            </a:pPr>
            <a:r>
              <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information regarding the evaluation of students</a:t>
            </a:r>
          </a:p>
          <a:p>
            <a:pPr marL="0" indent="0" algn="just">
              <a:lnSpc>
                <a:spcPct val="100000"/>
              </a:lnSpc>
              <a:spcBef>
                <a:spcPts val="0"/>
              </a:spcBef>
              <a:buSzPct val="100000"/>
              <a:buNone/>
            </a:pPr>
            <a:r>
              <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and/or personnel; </a:t>
            </a:r>
          </a:p>
          <a:p>
            <a:pPr indent="-457223" algn="just">
              <a:lnSpc>
                <a:spcPct val="100000"/>
              </a:lnSpc>
              <a:spcBef>
                <a:spcPts val="0"/>
              </a:spcBef>
              <a:buSzPct val="100000"/>
              <a:buFont typeface="+mj-lt"/>
              <a:buAutoNum type="arabicPeriod" startAt="4"/>
            </a:pP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reasons for absences or leaves; </a:t>
            </a:r>
          </a:p>
          <a:p>
            <a:pPr indent="-457223" algn="just">
              <a:lnSpc>
                <a:spcPct val="100000"/>
              </a:lnSpc>
              <a:spcBef>
                <a:spcPts val="0"/>
              </a:spcBef>
              <a:buSzPct val="100000"/>
              <a:buFont typeface="+mj-lt"/>
              <a:buAutoNum type="arabicPeriod" startAt="4"/>
            </a:pP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information submitted in the course of an </a:t>
            </a:r>
            <a:r>
              <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official</a:t>
            </a:r>
          </a:p>
          <a:p>
            <a:pPr marL="0" indent="0" algn="just">
              <a:lnSpc>
                <a:spcPct val="100000"/>
              </a:lnSpc>
              <a:spcBef>
                <a:spcPts val="0"/>
              </a:spcBef>
              <a:buSzPct val="100000"/>
              <a:buNone/>
            </a:pP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inquiry/investigation; or</a:t>
            </a:r>
          </a:p>
          <a:p>
            <a:pPr indent="-457223" algn="just">
              <a:lnSpc>
                <a:spcPct val="100000"/>
              </a:lnSpc>
              <a:spcBef>
                <a:spcPts val="0"/>
              </a:spcBef>
              <a:buSzPct val="100000"/>
              <a:buFont typeface="+mj-lt"/>
              <a:buAutoNum type="arabicPeriod" startAt="6"/>
            </a:pP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information submitted in the course of </a:t>
            </a:r>
            <a:r>
              <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professional</a:t>
            </a:r>
          </a:p>
          <a:p>
            <a:pPr marL="0" indent="0" algn="just">
              <a:lnSpc>
                <a:spcPct val="100000"/>
              </a:lnSpc>
              <a:spcBef>
                <a:spcPts val="0"/>
              </a:spcBef>
              <a:buSzPct val="100000"/>
              <a:buNone/>
            </a:pP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practice. </a:t>
            </a:r>
          </a:p>
          <a:p>
            <a:pPr indent="-457223" algn="just">
              <a:spcBef>
                <a:spcPts val="800"/>
              </a:spcBef>
              <a:buSzPct val="100000"/>
              <a:buFont typeface="+mj-lt"/>
              <a:buAutoNum type="arabicPeriod" startAt="6"/>
            </a:pPr>
            <a:endParaRPr lang="en-US" sz="2400" dirty="0">
              <a:solidFill>
                <a:srgbClr val="000000"/>
              </a:solidFill>
              <a:latin typeface="Calibri" panose="020F0502020204030204" pitchFamily="34" charset="0"/>
              <a:ea typeface="Georgia"/>
              <a:cs typeface="Calibri" panose="020F0502020204030204" pitchFamily="34" charset="0"/>
              <a:sym typeface="Roboto"/>
            </a:endParaRPr>
          </a:p>
          <a:p>
            <a:pPr indent="-457223" algn="just">
              <a:spcBef>
                <a:spcPts val="800"/>
              </a:spcBef>
              <a:buSzPct val="100000"/>
              <a:buFont typeface="+mj-lt"/>
              <a:buAutoNum type="arabicPeriod" startAt="6"/>
            </a:pPr>
            <a:endParaRPr sz="2400" dirty="0">
              <a:solidFill>
                <a:srgbClr val="000000"/>
              </a:solidFill>
            </a:endParaRPr>
          </a:p>
        </p:txBody>
      </p:sp>
      <p:sp>
        <p:nvSpPr>
          <p:cNvPr id="3" name="TextBox 2"/>
          <p:cNvSpPr txBox="1"/>
          <p:nvPr/>
        </p:nvSpPr>
        <p:spPr>
          <a:xfrm>
            <a:off x="4027913" y="389553"/>
            <a:ext cx="7025390" cy="913199"/>
          </a:xfrm>
          <a:prstGeom prst="rect">
            <a:avLst/>
          </a:prstGeom>
          <a:noFill/>
        </p:spPr>
        <p:txBody>
          <a:bodyPr wrap="square" rtlCol="0">
            <a:spAutoFit/>
          </a:bodyPr>
          <a:lstStyle/>
          <a:p>
            <a:pPr algn="just">
              <a:defRPr/>
            </a:pPr>
            <a:r>
              <a:rPr lang="en-US" sz="2667" b="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Unethical conduct includes but is not limited to </a:t>
            </a:r>
            <a:r>
              <a:rPr lang="en-US" sz="2667" b="1" dirty="0">
                <a:latin typeface="Nirmala UI Semilight" panose="020B0402040204020203" pitchFamily="34" charset="0"/>
                <a:ea typeface="Nirmala UI Semilight" panose="020B0402040204020203" pitchFamily="34" charset="0"/>
                <a:cs typeface="Nirmala UI Semilight" panose="020B0402040204020203" pitchFamily="34" charset="0"/>
              </a:rPr>
              <a:t>falsifying, misrepresenting, or omitting: </a:t>
            </a:r>
            <a:endParaRPr lang="en-US" sz="2933"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2" name="TextBox 11"/>
          <p:cNvSpPr txBox="1"/>
          <p:nvPr/>
        </p:nvSpPr>
        <p:spPr>
          <a:xfrm>
            <a:off x="413227" y="411583"/>
            <a:ext cx="2475195" cy="995016"/>
          </a:xfrm>
          <a:prstGeom prst="rect">
            <a:avLst/>
          </a:prstGeom>
          <a:solidFill>
            <a:schemeClr val="accent1"/>
          </a:solidFill>
        </p:spPr>
        <p:txBody>
          <a:bodyPr wrap="square" rtlCol="0">
            <a:spAutoFit/>
          </a:bodyPr>
          <a:lstStyle/>
          <a:p>
            <a:pPr defTabSz="304815">
              <a:defRPr/>
            </a:pPr>
            <a:r>
              <a:rPr lang="en-US" sz="2933" b="1" dirty="0">
                <a:solidFill>
                  <a:srgbClr val="FFFFFF"/>
                </a:solidFill>
                <a:latin typeface="Footlight MT Light" panose="0204060206030A020304" pitchFamily="18" charset="0"/>
                <a:ea typeface="Calibri"/>
                <a:cs typeface="Calibri" panose="020F0502020204030204" pitchFamily="34" charset="0"/>
                <a:sym typeface="Calibri"/>
              </a:rPr>
              <a:t>Standard </a:t>
            </a:r>
            <a:r>
              <a:rPr lang="en-US" sz="2933" b="1" dirty="0" smtClean="0">
                <a:solidFill>
                  <a:srgbClr val="FFFFFF"/>
                </a:solidFill>
                <a:latin typeface="Footlight MT Light" panose="0204060206030A020304" pitchFamily="18" charset="0"/>
                <a:ea typeface="Calibri"/>
                <a:cs typeface="Calibri" panose="020F0502020204030204" pitchFamily="34" charset="0"/>
                <a:sym typeface="Calibri"/>
              </a:rPr>
              <a:t>4: Honesty </a:t>
            </a:r>
            <a:endParaRPr lang="en-US" sz="2933" b="1" dirty="0">
              <a:solidFill>
                <a:srgbClr val="FFFFFF"/>
              </a:solidFill>
              <a:latin typeface="Footlight MT Light" panose="0204060206030A020304" pitchFamily="18" charset="0"/>
              <a:ea typeface="Calibri"/>
              <a:cs typeface="Calibri" panose="020F0502020204030204" pitchFamily="34" charset="0"/>
              <a:sym typeface="Calibri"/>
            </a:endParaRPr>
          </a:p>
        </p:txBody>
      </p:sp>
    </p:spTree>
    <p:extLst>
      <p:ext uri="{BB962C8B-B14F-4D97-AF65-F5344CB8AC3E}">
        <p14:creationId xmlns:p14="http://schemas.microsoft.com/office/powerpoint/2010/main" val="25517503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1">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1">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1">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1">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1">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1">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1">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1">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1">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3747442" y="479432"/>
            <a:ext cx="10501192" cy="5350943"/>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002060"/>
                </a:solidFill>
                <a:latin typeface="Footlight MT Light" panose="0204060206030A020304" pitchFamily="18" charset="0"/>
                <a:cs typeface="Arial" panose="020B0604020202020204" pitchFamily="34" charset="0"/>
                <a:sym typeface="Georgia"/>
              </a:rPr>
              <a:t>Standard 4: Common Violations</a:t>
            </a:r>
            <a:endParaRPr sz="4800" dirty="0">
              <a:solidFill>
                <a:srgbClr val="002060"/>
              </a:solidFill>
              <a:latin typeface="Footlight MT Light" panose="0204060206030A020304" pitchFamily="18" charset="0"/>
              <a:ea typeface="Georgia"/>
              <a:cs typeface="Georgia"/>
              <a:sym typeface="Georgia"/>
            </a:endParaRPr>
          </a:p>
        </p:txBody>
      </p:sp>
      <p:sp>
        <p:nvSpPr>
          <p:cNvPr id="4" name="Rectangle 3"/>
          <p:cNvSpPr/>
          <p:nvPr/>
        </p:nvSpPr>
        <p:spPr>
          <a:xfrm>
            <a:off x="998482" y="1697379"/>
            <a:ext cx="10739862" cy="5262979"/>
          </a:xfrm>
          <a:prstGeom prst="rect">
            <a:avLst/>
          </a:prstGeom>
        </p:spPr>
        <p:txBody>
          <a:bodyPr wrap="square">
            <a:spAutoFit/>
          </a:bodyPr>
          <a:lstStyle/>
          <a:p>
            <a:pPr marL="533415" lvl="1" indent="-342900">
              <a:buFont typeface="Courier New" panose="02070309020205020404" pitchFamily="49" charset="0"/>
              <a:buChar char="o"/>
            </a:pPr>
            <a:r>
              <a:rPr lang="en-US" sz="24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Due to dishonesty, many </a:t>
            </a:r>
            <a:r>
              <a:rPr lang="en-US" sz="24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Standard 1: Legal Compliance violations regarding Personal Affirmation Questions (PAQs) are also Standard 4 </a:t>
            </a:r>
            <a:r>
              <a:rPr lang="en-US" sz="24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violations.</a:t>
            </a:r>
          </a:p>
          <a:p>
            <a:pPr marL="190515" lvl="1"/>
            <a:endParaRPr lang="en-US" sz="24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533415" lvl="1" indent="-342900">
              <a:buFont typeface="Courier New" panose="02070309020205020404" pitchFamily="49" charset="0"/>
              <a:buChar char="o"/>
            </a:pPr>
            <a:r>
              <a:rPr lang="en-US" sz="24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Falsifying </a:t>
            </a:r>
            <a:r>
              <a:rPr lang="en-US" sz="24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Individualized Education Plan (IEP) documents, such as documenting a meeting that was not held, falsifying signatures, backdating meeting dates, etc. </a:t>
            </a:r>
          </a:p>
          <a:p>
            <a:pPr marL="533415" lvl="1" indent="-342900">
              <a:buFont typeface="Courier New" panose="02070309020205020404" pitchFamily="49" charset="0"/>
              <a:buChar char="o"/>
            </a:pPr>
            <a:endParaRPr lang="en-US" sz="24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533415" lvl="1" indent="-342900">
              <a:buFont typeface="Courier New" panose="02070309020205020404" pitchFamily="49" charset="0"/>
              <a:buChar char="o"/>
            </a:pPr>
            <a:r>
              <a:rPr lang="en-US" sz="24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Submitting falsified documentation to the </a:t>
            </a:r>
            <a:r>
              <a:rPr lang="en-US" sz="2400" dirty="0" err="1"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GaPSC</a:t>
            </a:r>
            <a:r>
              <a:rPr lang="en-US" sz="24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during a Certification or Ethics request. </a:t>
            </a:r>
            <a:endParaRPr lang="en-US" sz="24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533415" lvl="1" indent="-342900">
              <a:buFont typeface="Courier New" panose="02070309020205020404" pitchFamily="49" charset="0"/>
              <a:buChar char="o"/>
            </a:pPr>
            <a:endParaRPr lang="en-US" sz="24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533415" lvl="1" indent="-342900">
              <a:buFont typeface="Courier New" panose="02070309020205020404" pitchFamily="49" charset="0"/>
              <a:buChar char="o"/>
            </a:pPr>
            <a:r>
              <a:rPr lang="en-US" sz="24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Witness </a:t>
            </a:r>
            <a:r>
              <a:rPr lang="en-US" sz="24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Tampering and suborning false testimony.</a:t>
            </a:r>
          </a:p>
          <a:p>
            <a:endParaRPr lang="en-US" sz="2400" dirty="0">
              <a:solidFill>
                <a:srgbClr val="000000"/>
              </a:solidFill>
              <a:latin typeface="Calibri" panose="020F0502020204030204" pitchFamily="34" charset="0"/>
              <a:cs typeface="Calibri" panose="020F0502020204030204" pitchFamily="34" charset="0"/>
            </a:endParaRPr>
          </a:p>
          <a:p>
            <a:endParaRPr lang="en-US" sz="2400" dirty="0">
              <a:solidFill>
                <a:srgbClr val="000000"/>
              </a:solidFill>
              <a:latin typeface="Calibri" panose="020F0502020204030204" pitchFamily="34" charset="0"/>
              <a:cs typeface="Calibri" panose="020F0502020204030204" pitchFamily="34" charset="0"/>
            </a:endParaRPr>
          </a:p>
          <a:p>
            <a:pPr defTabSz="304815">
              <a:defRPr/>
            </a:pPr>
            <a:endParaRPr lang="en-US" sz="2400" dirty="0">
              <a:solidFill>
                <a:srgbClr val="000000"/>
              </a:solidFill>
              <a:latin typeface="Calibri" panose="020F0502020204030204" pitchFamily="34" charset="0"/>
              <a:ea typeface="Georgia"/>
              <a:cs typeface="Calibri" panose="020F050202020403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650" y="353268"/>
            <a:ext cx="2849686" cy="1248162"/>
          </a:xfrm>
          <a:prstGeom prst="rect">
            <a:avLst/>
          </a:prstGeom>
        </p:spPr>
      </p:pic>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2244574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772425" y="330612"/>
            <a:ext cx="10512101" cy="5350943"/>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002060"/>
                </a:solidFill>
                <a:latin typeface="Footlight MT Light" panose="0204060206030A020304" pitchFamily="18" charset="0"/>
                <a:cs typeface="Arial" panose="020B0604020202020204" pitchFamily="34" charset="0"/>
                <a:sym typeface="Georgia"/>
              </a:rPr>
              <a:t>Standard 4: Scenario</a:t>
            </a:r>
          </a:p>
          <a:p>
            <a:pPr marL="0" indent="0">
              <a:lnSpc>
                <a:spcPct val="100000"/>
              </a:lnSpc>
              <a:spcBef>
                <a:spcPts val="0"/>
              </a:spcBef>
              <a:buClr>
                <a:srgbClr val="000000"/>
              </a:buClr>
              <a:buSzPts val="2000"/>
              <a:buNone/>
            </a:pPr>
            <a:endParaRPr lang="en-US" sz="2933" dirty="0">
              <a:solidFill>
                <a:srgbClr val="000000"/>
              </a:solidFill>
            </a:endParaRPr>
          </a:p>
          <a:p>
            <a:pPr marL="0" indent="0">
              <a:lnSpc>
                <a:spcPct val="100000"/>
              </a:lnSpc>
              <a:spcBef>
                <a:spcPts val="0"/>
              </a:spcBef>
              <a:buClr>
                <a:srgbClr val="000000"/>
              </a:buClr>
              <a:buSzPts val="2000"/>
              <a:buNone/>
            </a:pPr>
            <a:endParaRPr lang="en-US" dirty="0" smtClean="0">
              <a:solidFill>
                <a:srgbClr val="000000"/>
              </a:solidFill>
              <a:latin typeface="Georgia"/>
              <a:ea typeface="Georgia"/>
              <a:cs typeface="Georgia"/>
              <a:sym typeface="Georgia"/>
            </a:endParaRPr>
          </a:p>
          <a:p>
            <a:pPr marL="0" indent="0" algn="just">
              <a:lnSpc>
                <a:spcPct val="100000"/>
              </a:lnSpc>
              <a:spcBef>
                <a:spcPts val="0"/>
              </a:spcBef>
              <a:buClr>
                <a:srgbClr val="000000"/>
              </a:buClr>
              <a:buSzPts val="2000"/>
              <a:buNone/>
            </a:pPr>
            <a:endParaRPr lang="en-US" dirty="0">
              <a:solidFill>
                <a:srgbClr val="000000"/>
              </a:solidFill>
              <a:latin typeface="Georgia"/>
              <a:ea typeface="Georgia"/>
              <a:cs typeface="Georgia"/>
              <a:sym typeface="Georgia"/>
            </a:endParaRPr>
          </a:p>
          <a:p>
            <a:pPr marL="0" indent="0" algn="just">
              <a:lnSpc>
                <a:spcPct val="100000"/>
              </a:lnSpc>
              <a:spcBef>
                <a:spcPts val="0"/>
              </a:spcBef>
              <a:buClr>
                <a:srgbClr val="000000"/>
              </a:buClr>
              <a:buSzPts val="2000"/>
              <a:buNone/>
            </a:pPr>
            <a:r>
              <a:rPr lang="en-US"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A </a:t>
            </a:r>
            <a:r>
              <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middle school teacher reported to both his employer school system and the </a:t>
            </a:r>
            <a:r>
              <a:rPr lang="en-US" dirty="0" err="1"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GaPSC</a:t>
            </a:r>
            <a:r>
              <a:rPr lang="en-US"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 </a:t>
            </a:r>
            <a:r>
              <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that he had a college degree from a university.  The university did not have any record of the educator’s enrollment, indicating he never took classes at the </a:t>
            </a:r>
            <a:r>
              <a:rPr lang="en-US"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university.</a:t>
            </a:r>
            <a:endParaRPr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endParaRPr>
          </a:p>
        </p:txBody>
      </p:sp>
      <p:sp>
        <p:nvSpPr>
          <p:cNvPr id="3" name="Rectangle 2"/>
          <p:cNvSpPr/>
          <p:nvPr/>
        </p:nvSpPr>
        <p:spPr>
          <a:xfrm>
            <a:off x="1245394" y="1593113"/>
            <a:ext cx="9702800" cy="304699"/>
          </a:xfrm>
          <a:prstGeom prst="rect">
            <a:avLst/>
          </a:prstGeom>
        </p:spPr>
        <p:txBody>
          <a:bodyPr wrap="square">
            <a:spAutoFit/>
          </a:bodyPr>
          <a:lstStyle/>
          <a:p>
            <a:pPr>
              <a:lnSpc>
                <a:spcPct val="115000"/>
              </a:lnSpc>
            </a:pPr>
            <a:r>
              <a:rPr lang="en-US" sz="1200" dirty="0">
                <a:solidFill>
                  <a:srgbClr val="000000"/>
                </a:solidFill>
                <a:latin typeface="Calibri" panose="020F0502020204030204" pitchFamily="34" charset="0"/>
                <a:ea typeface="Georgia" panose="02040502050405020303" pitchFamily="18" charset="0"/>
                <a:cs typeface="Calibri" panose="020F0502020204030204" pitchFamily="34" charset="0"/>
              </a:rPr>
              <a:t> </a:t>
            </a:r>
            <a:endParaRPr lang="en-US" sz="1067"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2053" y="157430"/>
            <a:ext cx="3260836" cy="2174978"/>
          </a:xfrm>
          <a:prstGeom prst="rect">
            <a:avLst/>
          </a:prstGeom>
          <a:ln>
            <a:solidFill>
              <a:srgbClr val="002060"/>
            </a:solidFill>
          </a:ln>
        </p:spPr>
      </p:pic>
      <p:sp>
        <p:nvSpPr>
          <p:cNvPr id="9" name="TextBox 8"/>
          <p:cNvSpPr txBox="1"/>
          <p:nvPr/>
        </p:nvSpPr>
        <p:spPr>
          <a:xfrm>
            <a:off x="2192518" y="4944746"/>
            <a:ext cx="8145282" cy="954107"/>
          </a:xfrm>
          <a:prstGeom prst="rect">
            <a:avLst/>
          </a:prstGeom>
          <a:noFill/>
          <a:ln w="12700">
            <a:solidFill>
              <a:srgbClr val="801336"/>
            </a:solidFill>
          </a:ln>
        </p:spPr>
        <p:txBody>
          <a:bodyPr wrap="square" rtlCol="0">
            <a:spAutoFit/>
          </a:bodyPr>
          <a:lstStyle/>
          <a:p>
            <a:pPr algn="just"/>
            <a:r>
              <a:rPr lang="en-US" sz="28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Submitting false records in order to obtain certification</a:t>
            </a:r>
            <a:r>
              <a:rPr lang="en-US" sz="2800" b="1"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800" b="1" i="1" u="sng"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is</a:t>
            </a:r>
            <a:r>
              <a:rPr lang="en-US" sz="2800" b="1"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8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 violation of Standard </a:t>
            </a:r>
            <a:r>
              <a:rPr lang="en-US" sz="28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4. </a:t>
            </a:r>
            <a:endParaRPr lang="en-US" sz="28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1" name="Rectangle 10">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4789697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915300" y="547910"/>
            <a:ext cx="10512101" cy="5350943"/>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002060"/>
                </a:solidFill>
                <a:latin typeface="Footlight MT Light" panose="0204060206030A020304" pitchFamily="18" charset="0"/>
                <a:cs typeface="Arial" panose="020B0604020202020204" pitchFamily="34" charset="0"/>
                <a:sym typeface="Georgia"/>
              </a:rPr>
              <a:t>Standard 4: Scenario</a:t>
            </a:r>
          </a:p>
          <a:p>
            <a:pPr marL="0" indent="0">
              <a:lnSpc>
                <a:spcPct val="100000"/>
              </a:lnSpc>
              <a:spcBef>
                <a:spcPts val="0"/>
              </a:spcBef>
              <a:buClr>
                <a:srgbClr val="000000"/>
              </a:buClr>
              <a:buSzPts val="2000"/>
              <a:buNone/>
            </a:pPr>
            <a:endParaRPr lang="en-US" sz="2933" dirty="0">
              <a:solidFill>
                <a:srgbClr val="000000"/>
              </a:solidFill>
            </a:endParaRPr>
          </a:p>
          <a:p>
            <a:pPr marL="0" indent="0">
              <a:lnSpc>
                <a:spcPct val="100000"/>
              </a:lnSpc>
              <a:spcBef>
                <a:spcPts val="0"/>
              </a:spcBef>
              <a:buClr>
                <a:srgbClr val="000000"/>
              </a:buClr>
              <a:buSzPts val="2000"/>
              <a:buNone/>
            </a:pPr>
            <a:endParaRPr lang="en-US" dirty="0" smtClean="0">
              <a:solidFill>
                <a:srgbClr val="000000"/>
              </a:solidFill>
              <a:latin typeface="Georgia"/>
              <a:ea typeface="Georgia"/>
              <a:cs typeface="Georgia"/>
              <a:sym typeface="Georgia"/>
            </a:endParaRPr>
          </a:p>
          <a:p>
            <a:pPr marL="0" indent="0" algn="just">
              <a:lnSpc>
                <a:spcPct val="100000"/>
              </a:lnSpc>
              <a:spcBef>
                <a:spcPts val="0"/>
              </a:spcBef>
              <a:buClr>
                <a:srgbClr val="000000"/>
              </a:buClr>
              <a:buSzPts val="2000"/>
              <a:buNone/>
            </a:pPr>
            <a:r>
              <a:rPr lang="en-US"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On his initial application for certification, an educator disclosed a conviction for Possession of Marijuana. The educator was required to pay a fine and was placed on probation for 6 months. </a:t>
            </a:r>
            <a:endPar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endParaRPr>
          </a:p>
        </p:txBody>
      </p:sp>
      <p:sp>
        <p:nvSpPr>
          <p:cNvPr id="3" name="Rectangle 2"/>
          <p:cNvSpPr/>
          <p:nvPr/>
        </p:nvSpPr>
        <p:spPr>
          <a:xfrm>
            <a:off x="1245394" y="1593113"/>
            <a:ext cx="9702800" cy="304699"/>
          </a:xfrm>
          <a:prstGeom prst="rect">
            <a:avLst/>
          </a:prstGeom>
        </p:spPr>
        <p:txBody>
          <a:bodyPr wrap="square">
            <a:spAutoFit/>
          </a:bodyPr>
          <a:lstStyle/>
          <a:p>
            <a:pPr>
              <a:lnSpc>
                <a:spcPct val="115000"/>
              </a:lnSpc>
            </a:pPr>
            <a:r>
              <a:rPr lang="en-US" sz="1200" dirty="0">
                <a:solidFill>
                  <a:srgbClr val="000000"/>
                </a:solidFill>
                <a:latin typeface="Calibri" panose="020F0502020204030204" pitchFamily="34" charset="0"/>
                <a:ea typeface="Georgia" panose="02040502050405020303" pitchFamily="18" charset="0"/>
                <a:cs typeface="Calibri" panose="020F0502020204030204" pitchFamily="34" charset="0"/>
              </a:rPr>
              <a:t> </a:t>
            </a:r>
            <a:endParaRPr lang="en-US" sz="1067"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sp>
        <p:nvSpPr>
          <p:cNvPr id="9" name="TextBox 8"/>
          <p:cNvSpPr txBox="1"/>
          <p:nvPr/>
        </p:nvSpPr>
        <p:spPr>
          <a:xfrm>
            <a:off x="1737519" y="4402486"/>
            <a:ext cx="9210675" cy="1200329"/>
          </a:xfrm>
          <a:prstGeom prst="rect">
            <a:avLst/>
          </a:prstGeom>
          <a:noFill/>
          <a:ln w="12700">
            <a:solidFill>
              <a:srgbClr val="801336"/>
            </a:solidFill>
          </a:ln>
        </p:spPr>
        <p:txBody>
          <a:bodyPr wrap="square" rtlCol="0">
            <a:spAutoFit/>
          </a:bodyPr>
          <a:lstStyle/>
          <a:p>
            <a:pPr algn="just"/>
            <a:r>
              <a:rPr lang="en-US" sz="24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This </a:t>
            </a:r>
            <a:r>
              <a:rPr lang="en-US" sz="2400" b="1" i="1" u="sng"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is not</a:t>
            </a:r>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4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 violation of Standard 4. The educator was truthful in answering his PAQs and the nature of the crime did not warrant a more severe sanction. </a:t>
            </a:r>
            <a:endPar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1" name="Rectangle 10">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987693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846198" y="656192"/>
            <a:ext cx="10501192" cy="5350943"/>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002060"/>
                </a:solidFill>
                <a:latin typeface="Footlight MT Light" panose="0204060206030A020304" pitchFamily="18" charset="0"/>
                <a:cs typeface="Arial" panose="020B0604020202020204" pitchFamily="34" charset="0"/>
                <a:sym typeface="Georgia"/>
              </a:rPr>
              <a:t>Standard 4: Scenario</a:t>
            </a:r>
          </a:p>
          <a:p>
            <a:pPr marL="0" indent="0">
              <a:lnSpc>
                <a:spcPct val="100000"/>
              </a:lnSpc>
              <a:spcBef>
                <a:spcPts val="0"/>
              </a:spcBef>
              <a:buClr>
                <a:srgbClr val="000000"/>
              </a:buClr>
              <a:buSzPts val="2000"/>
              <a:buNone/>
            </a:pPr>
            <a:endParaRPr lang="en-US" sz="2933" dirty="0">
              <a:solidFill>
                <a:srgbClr val="000000"/>
              </a:solidFill>
            </a:endParaRPr>
          </a:p>
          <a:p>
            <a:pPr marL="0" indent="0" algn="just">
              <a:lnSpc>
                <a:spcPct val="100000"/>
              </a:lnSpc>
              <a:spcBef>
                <a:spcPts val="0"/>
              </a:spcBef>
              <a:buClr>
                <a:srgbClr val="000000"/>
              </a:buClr>
              <a:buSzPts val="2000"/>
              <a:buNone/>
            </a:pPr>
            <a:r>
              <a:rPr lang="en-US" sz="24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While completing multiple applications for certification, a teacher failed to disclose her felony conviction for Aggravated Assault. The educator provided the </a:t>
            </a:r>
            <a:r>
              <a:rPr lang="en-US" sz="2400" dirty="0" err="1"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GaPSC</a:t>
            </a:r>
            <a:r>
              <a:rPr lang="en-US" sz="24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 </a:t>
            </a:r>
            <a:r>
              <a:rPr lang="en-US" sz="24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with a photo of a document she purported to be a pardon, but failed to provide certified court records.  She also failed to submit her fingerprints for a criminal history report</a:t>
            </a:r>
            <a:r>
              <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 </a:t>
            </a:r>
            <a:endParaRPr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endParaRPr>
          </a:p>
        </p:txBody>
      </p:sp>
      <p:sp>
        <p:nvSpPr>
          <p:cNvPr id="3" name="Rectangle 2"/>
          <p:cNvSpPr/>
          <p:nvPr/>
        </p:nvSpPr>
        <p:spPr>
          <a:xfrm>
            <a:off x="1245394" y="1593113"/>
            <a:ext cx="9702800" cy="304699"/>
          </a:xfrm>
          <a:prstGeom prst="rect">
            <a:avLst/>
          </a:prstGeom>
        </p:spPr>
        <p:txBody>
          <a:bodyPr wrap="square">
            <a:spAutoFit/>
          </a:bodyPr>
          <a:lstStyle/>
          <a:p>
            <a:pPr>
              <a:lnSpc>
                <a:spcPct val="115000"/>
              </a:lnSpc>
            </a:pPr>
            <a:r>
              <a:rPr lang="en-US" sz="1200" dirty="0">
                <a:solidFill>
                  <a:srgbClr val="000000"/>
                </a:solidFill>
                <a:latin typeface="Calibri" panose="020F0502020204030204" pitchFamily="34" charset="0"/>
                <a:ea typeface="Georgia" panose="02040502050405020303" pitchFamily="18" charset="0"/>
                <a:cs typeface="Calibri" panose="020F0502020204030204" pitchFamily="34" charset="0"/>
              </a:rPr>
              <a:t> </a:t>
            </a:r>
            <a:endParaRPr lang="en-US" sz="1067"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sp>
        <p:nvSpPr>
          <p:cNvPr id="9" name="TextBox 8"/>
          <p:cNvSpPr txBox="1"/>
          <p:nvPr/>
        </p:nvSpPr>
        <p:spPr>
          <a:xfrm>
            <a:off x="1584831" y="4632036"/>
            <a:ext cx="5217752" cy="830997"/>
          </a:xfrm>
          <a:prstGeom prst="rect">
            <a:avLst/>
          </a:prstGeom>
          <a:noFill/>
          <a:ln w="12700">
            <a:solidFill>
              <a:srgbClr val="801336"/>
            </a:solidFill>
          </a:ln>
        </p:spPr>
        <p:txBody>
          <a:bodyPr wrap="square" rtlCol="0">
            <a:spAutoFit/>
          </a:bodyPr>
          <a:lstStyle/>
          <a:p>
            <a:pPr algn="just"/>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Failure to disclose criminal convictions </a:t>
            </a:r>
            <a:r>
              <a:rPr lang="en-US" sz="2400" b="1" i="1" u="sng"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is</a:t>
            </a:r>
            <a:r>
              <a:rPr lang="en-US" sz="2400" b="1"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 violation of </a:t>
            </a:r>
            <a:r>
              <a:rPr lang="en-US" sz="24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Standard 4.</a:t>
            </a:r>
            <a:endPar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5764" y="3964154"/>
            <a:ext cx="4079100" cy="2720760"/>
          </a:xfrm>
          <a:prstGeom prst="rect">
            <a:avLst/>
          </a:prstGeom>
        </p:spPr>
      </p:pic>
      <p:sp>
        <p:nvSpPr>
          <p:cNvPr id="11" name="Rectangle 10">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40678861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999203" y="171111"/>
            <a:ext cx="10501192" cy="3985691"/>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002060"/>
                </a:solidFill>
                <a:latin typeface="Footlight MT Light" panose="0204060206030A020304" pitchFamily="18" charset="0"/>
                <a:cs typeface="Arial" panose="020B0604020202020204" pitchFamily="34" charset="0"/>
                <a:sym typeface="Georgia"/>
              </a:rPr>
              <a:t>Standard 4: </a:t>
            </a:r>
            <a:r>
              <a:rPr lang="en-US" sz="4800" b="1" dirty="0" smtClean="0">
                <a:solidFill>
                  <a:srgbClr val="002060"/>
                </a:solidFill>
                <a:latin typeface="Footlight MT Light" panose="0204060206030A020304" pitchFamily="18" charset="0"/>
                <a:cs typeface="Arial" panose="020B0604020202020204" pitchFamily="34" charset="0"/>
                <a:sym typeface="Georgia"/>
              </a:rPr>
              <a:t>Scenario</a:t>
            </a:r>
          </a:p>
          <a:p>
            <a:pPr marL="0" indent="0">
              <a:lnSpc>
                <a:spcPct val="100000"/>
              </a:lnSpc>
              <a:spcBef>
                <a:spcPts val="0"/>
              </a:spcBef>
              <a:buClr>
                <a:srgbClr val="000000"/>
              </a:buClr>
              <a:buSzPts val="2000"/>
              <a:buNone/>
            </a:pPr>
            <a:endParaRPr lang="en-US" sz="4734" b="1" dirty="0">
              <a:solidFill>
                <a:srgbClr val="002060"/>
              </a:solidFill>
              <a:latin typeface="Footlight MT Light" panose="0204060206030A020304" pitchFamily="18" charset="0"/>
              <a:cs typeface="Arial" panose="020B0604020202020204" pitchFamily="34" charset="0"/>
              <a:sym typeface="Georgia"/>
            </a:endParaRPr>
          </a:p>
          <a:p>
            <a:pPr marL="0" indent="0" algn="just">
              <a:lnSpc>
                <a:spcPct val="100000"/>
              </a:lnSpc>
              <a:spcBef>
                <a:spcPts val="0"/>
              </a:spcBef>
              <a:buClr>
                <a:srgbClr val="000000"/>
              </a:buClr>
              <a:buSzPts val="2000"/>
              <a:buNone/>
            </a:pPr>
            <a:r>
              <a:rPr lang="en-US" sz="2933"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 </a:t>
            </a:r>
            <a:r>
              <a:rPr lang="en-US" sz="2933"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high school geometry co-teacher was questioned by two students about their grades changing from their previous scores. It was determined that nine students’ grades had changed.  The educator admitted he had changed the point value of incorrect answers for struggling students in the class, which increased their test grades.  The educator did not consult with </a:t>
            </a:r>
            <a:r>
              <a:rPr lang="en-US" sz="2933"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his co-teacher </a:t>
            </a:r>
            <a:r>
              <a:rPr lang="en-US" sz="2933"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about changing the grades.  </a:t>
            </a:r>
          </a:p>
        </p:txBody>
      </p:sp>
      <p:sp>
        <p:nvSpPr>
          <p:cNvPr id="3" name="Rectangle 2"/>
          <p:cNvSpPr/>
          <p:nvPr/>
        </p:nvSpPr>
        <p:spPr>
          <a:xfrm>
            <a:off x="1245394" y="1593113"/>
            <a:ext cx="9702800" cy="304699"/>
          </a:xfrm>
          <a:prstGeom prst="rect">
            <a:avLst/>
          </a:prstGeom>
        </p:spPr>
        <p:txBody>
          <a:bodyPr wrap="square">
            <a:spAutoFit/>
          </a:bodyPr>
          <a:lstStyle/>
          <a:p>
            <a:pPr>
              <a:lnSpc>
                <a:spcPct val="115000"/>
              </a:lnSpc>
            </a:pPr>
            <a:r>
              <a:rPr lang="en-US" sz="1200" dirty="0">
                <a:solidFill>
                  <a:srgbClr val="000000"/>
                </a:solidFill>
                <a:latin typeface="Calibri" panose="020F0502020204030204" pitchFamily="34" charset="0"/>
                <a:ea typeface="Georgia" panose="02040502050405020303" pitchFamily="18" charset="0"/>
                <a:cs typeface="Calibri" panose="020F0502020204030204" pitchFamily="34" charset="0"/>
              </a:rPr>
              <a:t> </a:t>
            </a:r>
            <a:endParaRPr lang="en-US" sz="1067"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sp>
        <p:nvSpPr>
          <p:cNvPr id="11" name="TextBox 10"/>
          <p:cNvSpPr txBox="1"/>
          <p:nvPr/>
        </p:nvSpPr>
        <p:spPr>
          <a:xfrm>
            <a:off x="2756333" y="5663915"/>
            <a:ext cx="8819139" cy="830997"/>
          </a:xfrm>
          <a:prstGeom prst="rect">
            <a:avLst/>
          </a:prstGeom>
          <a:noFill/>
          <a:ln w="12700">
            <a:solidFill>
              <a:srgbClr val="801336"/>
            </a:solidFill>
          </a:ln>
        </p:spPr>
        <p:txBody>
          <a:bodyPr wrap="square" rtlCol="0">
            <a:spAutoFit/>
          </a:bodyPr>
          <a:lstStyle/>
          <a:p>
            <a:pPr algn="just"/>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This </a:t>
            </a:r>
            <a:r>
              <a:rPr lang="en-US" sz="2400" b="1" i="1" u="sng"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is</a:t>
            </a:r>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 violation of Standard </a:t>
            </a:r>
            <a:r>
              <a:rPr lang="en-US" sz="24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4 because the educator falsified </a:t>
            </a:r>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student </a:t>
            </a:r>
            <a:r>
              <a:rPr lang="en-US" sz="24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grades.</a:t>
            </a:r>
            <a:endPar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2" name="Rectangle 11">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8059836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4788744" y="1559490"/>
            <a:ext cx="6693447" cy="1708835"/>
          </a:xfrm>
          <a:prstGeom prst="rect">
            <a:avLst/>
          </a:prstGeom>
          <a:noFill/>
          <a:ln>
            <a:noFill/>
          </a:ln>
        </p:spPr>
        <p:txBody>
          <a:bodyPr spcFirstLastPara="1" wrap="square" lIns="0" tIns="45700" rIns="0" bIns="45700" anchor="t" anchorCtr="0">
            <a:noAutofit/>
          </a:bodyPr>
          <a:lstStyle/>
          <a:p>
            <a:pPr marL="0" indent="0" algn="just">
              <a:lnSpc>
                <a:spcPct val="100000"/>
              </a:lnSpc>
              <a:spcBef>
                <a:spcPts val="0"/>
              </a:spcBef>
              <a:buClr>
                <a:srgbClr val="000000"/>
              </a:buClr>
              <a:buSzPts val="2000"/>
              <a:buNone/>
            </a:pPr>
            <a:r>
              <a:rPr lang="en-US" sz="24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 middle school teacher took 3 days, Monday- Wednesday, of sick leave. School officials saw social media posts from the educator showing she was in Las Vegas on the Monday in question. When confronted, the educator stated that she returned late Sunday and wanted to take a personal day Monday. The educator indicated that she had a doctor’s appointment on the other days, but never provided documentation for her flight or appointments. </a:t>
            </a:r>
          </a:p>
          <a:p>
            <a:pPr marL="0" indent="0" algn="just">
              <a:lnSpc>
                <a:spcPct val="100000"/>
              </a:lnSpc>
              <a:spcBef>
                <a:spcPts val="0"/>
              </a:spcBef>
              <a:buClr>
                <a:srgbClr val="000000"/>
              </a:buClr>
              <a:buSzPts val="2000"/>
              <a:buNone/>
            </a:pPr>
            <a:endParaRPr sz="2400" dirty="0">
              <a:solidFill>
                <a:srgbClr val="000000"/>
              </a:solidFill>
              <a:latin typeface="Georgia"/>
              <a:ea typeface="Georgia"/>
              <a:cs typeface="Georgia"/>
              <a:sym typeface="Georgia"/>
            </a:endParaRPr>
          </a:p>
        </p:txBody>
      </p:sp>
      <p:sp>
        <p:nvSpPr>
          <p:cNvPr id="3" name="Rectangle 2"/>
          <p:cNvSpPr/>
          <p:nvPr/>
        </p:nvSpPr>
        <p:spPr>
          <a:xfrm>
            <a:off x="1245394" y="1593113"/>
            <a:ext cx="9702800" cy="304699"/>
          </a:xfrm>
          <a:prstGeom prst="rect">
            <a:avLst/>
          </a:prstGeom>
        </p:spPr>
        <p:txBody>
          <a:bodyPr wrap="square">
            <a:spAutoFit/>
          </a:bodyPr>
          <a:lstStyle/>
          <a:p>
            <a:pPr defTabSz="304815">
              <a:lnSpc>
                <a:spcPct val="115000"/>
              </a:lnSpc>
              <a:defRPr/>
            </a:pPr>
            <a:r>
              <a:rPr lang="en-US" sz="1200" dirty="0">
                <a:solidFill>
                  <a:srgbClr val="000000"/>
                </a:solidFill>
                <a:latin typeface="Calibri" panose="020F0502020204030204" pitchFamily="34" charset="0"/>
                <a:ea typeface="Georgia" panose="02040502050405020303" pitchFamily="18" charset="0"/>
                <a:cs typeface="Calibri" panose="020F0502020204030204" pitchFamily="34" charset="0"/>
              </a:rPr>
              <a:t> </a:t>
            </a:r>
            <a:endParaRPr lang="en-US" sz="1067"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sp>
        <p:nvSpPr>
          <p:cNvPr id="4" name="TextBox 3"/>
          <p:cNvSpPr txBox="1"/>
          <p:nvPr/>
        </p:nvSpPr>
        <p:spPr>
          <a:xfrm>
            <a:off x="1651163" y="5588966"/>
            <a:ext cx="9604022" cy="830997"/>
          </a:xfrm>
          <a:prstGeom prst="rect">
            <a:avLst/>
          </a:prstGeom>
          <a:noFill/>
          <a:ln w="12700">
            <a:solidFill>
              <a:srgbClr val="C00000"/>
            </a:solidFill>
          </a:ln>
        </p:spPr>
        <p:txBody>
          <a:bodyPr wrap="square" rtlCol="0">
            <a:spAutoFit/>
          </a:bodyPr>
          <a:lstStyle/>
          <a:p>
            <a:pPr defTabSz="304815">
              <a:defRPr/>
            </a:pPr>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This </a:t>
            </a:r>
            <a:r>
              <a:rPr lang="en-US" sz="2400" b="1" i="1" u="sng"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is</a:t>
            </a:r>
            <a:r>
              <a:rPr lang="en-US" sz="2400" i="1" u="sng"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4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 </a:t>
            </a:r>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violation of Standard </a:t>
            </a:r>
            <a:r>
              <a:rPr lang="en-US" sz="24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4</a:t>
            </a:r>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4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because of the educator lied about the reason for leave taken. </a:t>
            </a:r>
            <a:endParaRPr lang="en-US" sz="3200" i="1" dirty="0">
              <a:solidFill>
                <a:srgbClr val="000000"/>
              </a:solidFill>
              <a:latin typeface="Calibri" panose="020F0502020204030204" pitchFamily="34" charset="0"/>
              <a:cs typeface="Calibri" panose="020F0502020204030204" pitchFamily="34" charset="0"/>
            </a:endParaRP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bwMode="auto">
          <a:xfrm>
            <a:off x="1158567" y="1593113"/>
            <a:ext cx="3096181" cy="2072833"/>
          </a:xfrm>
          <a:prstGeom prst="rect">
            <a:avLst/>
          </a:prstGeom>
          <a:ln>
            <a:solidFill>
              <a:srgbClr val="FFC000"/>
            </a:solidFill>
          </a:ln>
          <a:extLst>
            <a:ext uri="{53640926-AAD7-44D8-BBD7-CCE9431645EC}">
              <a14:shadowObscured xmlns:a14="http://schemas.microsoft.com/office/drawing/2010/main"/>
            </a:ext>
          </a:extLst>
        </p:spPr>
      </p:pic>
      <p:sp>
        <p:nvSpPr>
          <p:cNvPr id="2" name="Rectangle 1"/>
          <p:cNvSpPr/>
          <p:nvPr/>
        </p:nvSpPr>
        <p:spPr>
          <a:xfrm>
            <a:off x="1048040" y="570318"/>
            <a:ext cx="5405134" cy="830997"/>
          </a:xfrm>
          <a:prstGeom prst="rect">
            <a:avLst/>
          </a:prstGeom>
        </p:spPr>
        <p:txBody>
          <a:bodyPr wrap="none">
            <a:spAutoFit/>
          </a:bodyPr>
          <a:lstStyle/>
          <a:p>
            <a:pPr>
              <a:buClr>
                <a:srgbClr val="000000"/>
              </a:buClr>
              <a:buSzPts val="2000"/>
            </a:pPr>
            <a:r>
              <a:rPr lang="en-US" sz="4800" b="1" dirty="0">
                <a:solidFill>
                  <a:srgbClr val="002060"/>
                </a:solidFill>
                <a:latin typeface="Footlight MT Light" panose="0204060206030A020304" pitchFamily="18" charset="0"/>
                <a:cs typeface="Arial" panose="020B0604020202020204" pitchFamily="34" charset="0"/>
                <a:sym typeface="Georgia"/>
              </a:rPr>
              <a:t>Standard 4: Scenario</a:t>
            </a:r>
          </a:p>
        </p:txBody>
      </p:sp>
      <p:sp>
        <p:nvSpPr>
          <p:cNvPr id="9" name="Rectangle 8">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7540248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142367" y="556399"/>
            <a:ext cx="10748277" cy="6301601"/>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800" b="1" dirty="0">
                <a:solidFill>
                  <a:srgbClr val="002060"/>
                </a:solidFill>
                <a:latin typeface="Footlight MT Light" panose="0204060206030A020304" pitchFamily="18" charset="0"/>
                <a:cs typeface="Arial" panose="020B0604020202020204" pitchFamily="34" charset="0"/>
                <a:sym typeface="Georgia"/>
              </a:rPr>
              <a:t>Standard 4: Takeaways</a:t>
            </a:r>
          </a:p>
          <a:p>
            <a:pPr>
              <a:buClrTx/>
              <a:buSzPct val="100000"/>
              <a:buFont typeface="Arial" panose="020B0604020202020204" pitchFamily="34" charset="0"/>
              <a:buChar char="•"/>
            </a:pPr>
            <a:endParaRPr lang="en-US" sz="533" dirty="0">
              <a:solidFill>
                <a:srgbClr val="000000"/>
              </a:solidFill>
              <a:latin typeface="Calibri" panose="020F0502020204030204" pitchFamily="34" charset="0"/>
              <a:cs typeface="Calibri" panose="020F0502020204030204" pitchFamily="34" charset="0"/>
            </a:endParaRPr>
          </a:p>
          <a:p>
            <a:pPr indent="-457200" algn="just">
              <a:lnSpc>
                <a:spcPct val="100000"/>
              </a:lnSpc>
              <a:buClrTx/>
              <a:buSzPct val="100000"/>
              <a:buFont typeface="Courier New" panose="02070309020205020404" pitchFamily="49" charset="0"/>
              <a:buChar char="o"/>
            </a:pPr>
            <a:r>
              <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Honesty is the best policy.</a:t>
            </a:r>
          </a:p>
          <a:p>
            <a:pPr indent="-457200" algn="just">
              <a:lnSpc>
                <a:spcPct val="100000"/>
              </a:lnSpc>
              <a:spcBef>
                <a:spcPts val="0"/>
              </a:spcBef>
              <a:buClrTx/>
              <a:buSzPct val="100000"/>
              <a:buFont typeface="Courier New" panose="02070309020205020404" pitchFamily="49" charset="0"/>
              <a:buChar char="o"/>
            </a:pPr>
            <a:endParaRPr lang="en-US" sz="14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indent="-457200" algn="just">
              <a:lnSpc>
                <a:spcPct val="100000"/>
              </a:lnSpc>
              <a:spcBef>
                <a:spcPts val="0"/>
              </a:spcBef>
              <a:buClrTx/>
              <a:buSzPct val="100000"/>
              <a:buFont typeface="Courier New" panose="02070309020205020404" pitchFamily="49" charset="0"/>
              <a:buChar char="o"/>
            </a:pPr>
            <a:r>
              <a:rPr lang="en-US"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Pay </a:t>
            </a:r>
            <a:r>
              <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attention to your </a:t>
            </a:r>
            <a:r>
              <a:rPr lang="en-US" dirty="0" err="1">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MyPSC</a:t>
            </a:r>
            <a:r>
              <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account when </a:t>
            </a:r>
            <a:r>
              <a:rPr lang="en-US"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submitting</a:t>
            </a:r>
          </a:p>
          <a:p>
            <a:pPr marL="0" indent="0" algn="just">
              <a:lnSpc>
                <a:spcPct val="100000"/>
              </a:lnSpc>
              <a:spcBef>
                <a:spcPts val="0"/>
              </a:spcBef>
              <a:buClrTx/>
              <a:buSzPct val="100000"/>
              <a:buNone/>
            </a:pPr>
            <a:r>
              <a:rPr lang="en-US"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applications </a:t>
            </a:r>
            <a:r>
              <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and answer Personal Affirmation Questions (PAQs</a:t>
            </a:r>
            <a:r>
              <a:rPr lang="en-US"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t>
            </a:r>
          </a:p>
          <a:p>
            <a:pPr marL="0" indent="0" algn="just">
              <a:lnSpc>
                <a:spcPct val="100000"/>
              </a:lnSpc>
              <a:spcBef>
                <a:spcPts val="0"/>
              </a:spcBef>
              <a:buClrTx/>
              <a:buSzPct val="100000"/>
              <a:buNone/>
            </a:pPr>
            <a:r>
              <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honestly </a:t>
            </a:r>
            <a:r>
              <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and appropriately. Do not hide prior offenses</a:t>
            </a:r>
            <a:r>
              <a:rPr lang="en-US"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t>
            </a:r>
            <a:endPar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457200" algn="just">
              <a:lnSpc>
                <a:spcPct val="100000"/>
              </a:lnSpc>
              <a:spcBef>
                <a:spcPts val="0"/>
              </a:spcBef>
              <a:buClrTx/>
              <a:buSzPct val="100000"/>
              <a:buFont typeface="Courier New" panose="02070309020205020404" pitchFamily="49" charset="0"/>
              <a:buChar char="o"/>
            </a:pPr>
            <a:endParaRPr lang="en-US" sz="14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457200" algn="just">
              <a:lnSpc>
                <a:spcPct val="100000"/>
              </a:lnSpc>
              <a:spcBef>
                <a:spcPts val="0"/>
              </a:spcBef>
              <a:buClrTx/>
              <a:buSzPct val="100000"/>
              <a:buFont typeface="Courier New" panose="02070309020205020404" pitchFamily="49" charset="0"/>
              <a:buChar char="o"/>
            </a:pPr>
            <a:r>
              <a:rPr lang="en-US"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Do </a:t>
            </a:r>
            <a:r>
              <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not falsify records, including grades, sick/personal leave, </a:t>
            </a:r>
            <a:r>
              <a:rPr lang="en-US"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IEP</a:t>
            </a:r>
          </a:p>
          <a:p>
            <a:pPr marL="0" indent="0" algn="just">
              <a:lnSpc>
                <a:spcPct val="100000"/>
              </a:lnSpc>
              <a:spcBef>
                <a:spcPts val="0"/>
              </a:spcBef>
              <a:buClrTx/>
              <a:buSzPct val="100000"/>
              <a:buNone/>
            </a:pPr>
            <a:r>
              <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documents</a:t>
            </a:r>
            <a:r>
              <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etc.</a:t>
            </a:r>
          </a:p>
          <a:p>
            <a:pPr indent="-457200" algn="just">
              <a:lnSpc>
                <a:spcPct val="100000"/>
              </a:lnSpc>
              <a:buClrTx/>
              <a:buSzPct val="100000"/>
              <a:buFont typeface="Courier New" panose="02070309020205020404" pitchFamily="49" charset="0"/>
              <a:buChar char="o"/>
            </a:pPr>
            <a:r>
              <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Disclose any unsatisfactory performance evaluations.</a:t>
            </a:r>
          </a:p>
          <a:p>
            <a:pPr indent="-457200" algn="just">
              <a:lnSpc>
                <a:spcPct val="100000"/>
              </a:lnSpc>
              <a:buClrTx/>
              <a:buSzPct val="100000"/>
              <a:buFont typeface="Courier New" panose="02070309020205020404" pitchFamily="49" charset="0"/>
              <a:buChar char="o"/>
            </a:pPr>
            <a:r>
              <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Respond to GaPSC requests.</a:t>
            </a:r>
          </a:p>
          <a:p>
            <a:pPr algn="just">
              <a:buClrTx/>
              <a:buSzPct val="100000"/>
              <a:buFont typeface="Wingdings" panose="05000000000000000000" pitchFamily="2" charset="2"/>
              <a:buChar char="q"/>
            </a:pPr>
            <a:endParaRPr lang="en-US" dirty="0">
              <a:solidFill>
                <a:srgbClr val="000000"/>
              </a:solidFill>
            </a:endParaRP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pic>
        <p:nvPicPr>
          <p:cNvPr id="8" name="Picture 7" descr="Three young women working at cafe">
            <a:extLst>
              <a:ext uri="{FF2B5EF4-FFF2-40B4-BE49-F238E27FC236}">
                <a16:creationId xmlns:a16="http://schemas.microsoft.com/office/drawing/2014/main" id="{892F18CC-45B8-4D93-44A1-6D43D512FA21}"/>
              </a:ext>
            </a:extLst>
          </p:cNvPr>
          <p:cNvPicPr>
            <a:picLocks noChangeAspect="1"/>
          </p:cNvPicPr>
          <p:nvPr/>
        </p:nvPicPr>
        <p:blipFill>
          <a:blip r:embed="rId3" cstate="print">
            <a:extLst>
              <a:ext uri="{28A0092B-C50C-407E-A947-70E740481C1C}">
                <a14:useLocalDpi xmlns:a14="http://schemas.microsoft.com/office/drawing/2010/main" val="0"/>
              </a:ext>
            </a:extLst>
          </a:blip>
          <a:srcRect l="16435" r="16435"/>
          <a:stretch/>
        </p:blipFill>
        <p:spPr>
          <a:xfrm>
            <a:off x="10099944" y="214645"/>
            <a:ext cx="1790700" cy="1777883"/>
          </a:xfrm>
          <a:prstGeom prst="flowChartConnector">
            <a:avLst/>
          </a:prstGeom>
          <a:ln w="28575">
            <a:solidFill>
              <a:srgbClr val="9B2D1F"/>
            </a:solidFill>
          </a:ln>
        </p:spPr>
      </p:pic>
      <p:sp>
        <p:nvSpPr>
          <p:cNvPr id="9" name="Rectangle 8">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9067044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 calcmode="lin" valueType="num">
                                      <p:cBhvr additive="base">
                                        <p:cTn id="1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anim calcmode="lin" valueType="num">
                                      <p:cBhvr additive="base">
                                        <p:cTn id="1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anim calcmode="lin" valueType="num">
                                      <p:cBhvr additive="base">
                                        <p:cTn id="2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 calcmode="lin" valueType="num">
                                      <p:cBhvr additive="base">
                                        <p:cTn id="27"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9" end="9"/>
                                            </p:txEl>
                                          </p:spTgt>
                                        </p:tgtEl>
                                        <p:attrNameLst>
                                          <p:attrName>style.visibility</p:attrName>
                                        </p:attrNameLst>
                                      </p:cBhvr>
                                      <p:to>
                                        <p:strVal val="visible"/>
                                      </p:to>
                                    </p:set>
                                    <p:anim calcmode="lin" valueType="num">
                                      <p:cBhvr additive="base">
                                        <p:cTn id="31"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10" end="10"/>
                                            </p:txEl>
                                          </p:spTgt>
                                        </p:tgtEl>
                                        <p:attrNameLst>
                                          <p:attrName>style.visibility</p:attrName>
                                        </p:attrNameLst>
                                      </p:cBhvr>
                                      <p:to>
                                        <p:strVal val="visible"/>
                                      </p:to>
                                    </p:set>
                                    <p:anim calcmode="lin" valueType="num">
                                      <p:cBhvr additive="base">
                                        <p:cTn id="3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11" end="11"/>
                                            </p:txEl>
                                          </p:spTgt>
                                        </p:tgtEl>
                                        <p:attrNameLst>
                                          <p:attrName>style.visibility</p:attrName>
                                        </p:attrNameLst>
                                      </p:cBhvr>
                                      <p:to>
                                        <p:strVal val="visible"/>
                                      </p:to>
                                    </p:set>
                                    <p:anim calcmode="lin" valueType="num">
                                      <p:cBhvr additive="base">
                                        <p:cTn id="43"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0687" y="-297"/>
            <a:ext cx="10102901" cy="6858594"/>
          </a:xfrm>
          <a:prstGeom prst="rect">
            <a:avLst/>
          </a:prstGeom>
        </p:spPr>
      </p:pic>
      <p:sp>
        <p:nvSpPr>
          <p:cNvPr id="4" name="Oval 3">
            <a:extLst>
              <a:ext uri="{FF2B5EF4-FFF2-40B4-BE49-F238E27FC236}">
                <a16:creationId xmlns:a16="http://schemas.microsoft.com/office/drawing/2014/main" id="{BBACE386-5135-45D2-9E90-D12A39ACA462}"/>
              </a:ext>
            </a:extLst>
          </p:cNvPr>
          <p:cNvSpPr/>
          <p:nvPr/>
        </p:nvSpPr>
        <p:spPr>
          <a:xfrm>
            <a:off x="2793776" y="2228880"/>
            <a:ext cx="2625192" cy="25338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id-ID" sz="1013">
              <a:solidFill>
                <a:srgbClr val="FFFFFF"/>
              </a:solidFill>
              <a:latin typeface="Roboto"/>
            </a:endParaRPr>
          </a:p>
        </p:txBody>
      </p:sp>
      <p:sp>
        <p:nvSpPr>
          <p:cNvPr id="30" name="Freeform 24">
            <a:extLst>
              <a:ext uri="{FF2B5EF4-FFF2-40B4-BE49-F238E27FC236}">
                <a16:creationId xmlns:a16="http://schemas.microsoft.com/office/drawing/2014/main" id="{79BD663D-7474-4087-8A5B-CC53057993B1}"/>
              </a:ext>
            </a:extLst>
          </p:cNvPr>
          <p:cNvSpPr/>
          <p:nvPr/>
        </p:nvSpPr>
        <p:spPr>
          <a:xfrm>
            <a:off x="3879785" y="0"/>
            <a:ext cx="7082381" cy="6858000"/>
          </a:xfrm>
          <a:custGeom>
            <a:avLst/>
            <a:gdLst>
              <a:gd name="connsiteX0" fmla="*/ 872050 w 7611077"/>
              <a:gd name="connsiteY0" fmla="*/ 4992403 h 6858000"/>
              <a:gd name="connsiteX1" fmla="*/ 914923 w 7611077"/>
              <a:gd name="connsiteY1" fmla="*/ 5291539 h 6858000"/>
              <a:gd name="connsiteX2" fmla="*/ 1068117 w 7611077"/>
              <a:gd name="connsiteY2" fmla="*/ 6360383 h 6858000"/>
              <a:gd name="connsiteX3" fmla="*/ 1139438 w 7611077"/>
              <a:gd name="connsiteY3" fmla="*/ 6858000 h 6858000"/>
              <a:gd name="connsiteX4" fmla="*/ 942770 w 7611077"/>
              <a:gd name="connsiteY4" fmla="*/ 6858000 h 6858000"/>
              <a:gd name="connsiteX5" fmla="*/ 768761 w 7611077"/>
              <a:gd name="connsiteY5" fmla="*/ 5592193 h 6858000"/>
              <a:gd name="connsiteX6" fmla="*/ 739642 w 7611077"/>
              <a:gd name="connsiteY6" fmla="*/ 5380395 h 6858000"/>
              <a:gd name="connsiteX7" fmla="*/ 839556 w 7611077"/>
              <a:gd name="connsiteY7" fmla="*/ 5025850 h 6858000"/>
              <a:gd name="connsiteX8" fmla="*/ 0 w 7611077"/>
              <a:gd name="connsiteY8" fmla="*/ 0 h 6858000"/>
              <a:gd name="connsiteX9" fmla="*/ 7611077 w 7611077"/>
              <a:gd name="connsiteY9" fmla="*/ 0 h 6858000"/>
              <a:gd name="connsiteX10" fmla="*/ 7611077 w 7611077"/>
              <a:gd name="connsiteY10" fmla="*/ 6858000 h 6858000"/>
              <a:gd name="connsiteX11" fmla="*/ 1139439 w 7611077"/>
              <a:gd name="connsiteY11" fmla="*/ 6858000 h 6858000"/>
              <a:gd name="connsiteX12" fmla="*/ 1068119 w 7611077"/>
              <a:gd name="connsiteY12" fmla="*/ 6360385 h 6858000"/>
              <a:gd name="connsiteX13" fmla="*/ 914924 w 7611077"/>
              <a:gd name="connsiteY13" fmla="*/ 5291541 h 6858000"/>
              <a:gd name="connsiteX14" fmla="*/ 872051 w 7611077"/>
              <a:gd name="connsiteY14" fmla="*/ 4992405 h 6858000"/>
              <a:gd name="connsiteX15" fmla="*/ 891923 w 7611077"/>
              <a:gd name="connsiteY15" fmla="*/ 4971950 h 6858000"/>
              <a:gd name="connsiteX16" fmla="*/ 1023075 w 7611077"/>
              <a:gd name="connsiteY16" fmla="*/ 4892451 h 6858000"/>
              <a:gd name="connsiteX17" fmla="*/ 1930905 w 7611077"/>
              <a:gd name="connsiteY17" fmla="*/ 3337248 h 6858000"/>
              <a:gd name="connsiteX18" fmla="*/ 637092 w 7611077"/>
              <a:gd name="connsiteY18" fmla="*/ 2084704 h 6858000"/>
              <a:gd name="connsiteX19" fmla="*/ 489353 w 7611077"/>
              <a:gd name="connsiteY19" fmla="*/ 2043544 h 6858000"/>
              <a:gd name="connsiteX20" fmla="*/ 445769 w 7611077"/>
              <a:gd name="connsiteY20" fmla="*/ 2018203 h 6858000"/>
              <a:gd name="connsiteX21" fmla="*/ 397655 w 7611077"/>
              <a:gd name="connsiteY21" fmla="*/ 1682515 h 6858000"/>
              <a:gd name="connsiteX22" fmla="*/ 191713 w 7611077"/>
              <a:gd name="connsiteY22" fmla="*/ 245644 h 6858000"/>
              <a:gd name="connsiteX23" fmla="*/ 190291 w 7611077"/>
              <a:gd name="connsiteY23" fmla="*/ 235726 h 6858000"/>
              <a:gd name="connsiteX24" fmla="*/ 190290 w 7611077"/>
              <a:gd name="connsiteY24" fmla="*/ 235726 h 6858000"/>
              <a:gd name="connsiteX25" fmla="*/ 191713 w 7611077"/>
              <a:gd name="connsiteY25" fmla="*/ 245644 h 6858000"/>
              <a:gd name="connsiteX26" fmla="*/ 397654 w 7611077"/>
              <a:gd name="connsiteY26" fmla="*/ 1682515 h 6858000"/>
              <a:gd name="connsiteX27" fmla="*/ 445769 w 7611077"/>
              <a:gd name="connsiteY27" fmla="*/ 2018203 h 6858000"/>
              <a:gd name="connsiteX28" fmla="*/ 424387 w 7611077"/>
              <a:gd name="connsiteY28" fmla="*/ 2005771 h 6858000"/>
              <a:gd name="connsiteX29" fmla="*/ 232508 w 7611077"/>
              <a:gd name="connsiteY29" fmla="*/ 1691339 h 6858000"/>
              <a:gd name="connsiteX30" fmla="*/ 203392 w 7611077"/>
              <a:gd name="connsiteY30" fmla="*/ 14795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11077" h="6858000">
                <a:moveTo>
                  <a:pt x="872050" y="4992403"/>
                </a:moveTo>
                <a:lnTo>
                  <a:pt x="914923" y="5291539"/>
                </a:lnTo>
                <a:cubicBezTo>
                  <a:pt x="964324" y="5636204"/>
                  <a:pt x="1015370" y="5992357"/>
                  <a:pt x="1068117" y="6360383"/>
                </a:cubicBezTo>
                <a:lnTo>
                  <a:pt x="1139438" y="6858000"/>
                </a:lnTo>
                <a:lnTo>
                  <a:pt x="942770" y="6858000"/>
                </a:lnTo>
                <a:lnTo>
                  <a:pt x="768761" y="5592193"/>
                </a:lnTo>
                <a:lnTo>
                  <a:pt x="739642" y="5380395"/>
                </a:lnTo>
                <a:cubicBezTo>
                  <a:pt x="721768" y="5250370"/>
                  <a:pt x="760244" y="5122376"/>
                  <a:pt x="839556" y="5025850"/>
                </a:cubicBezTo>
                <a:close/>
                <a:moveTo>
                  <a:pt x="0" y="0"/>
                </a:moveTo>
                <a:lnTo>
                  <a:pt x="7611077" y="0"/>
                </a:lnTo>
                <a:lnTo>
                  <a:pt x="7611077" y="6858000"/>
                </a:lnTo>
                <a:lnTo>
                  <a:pt x="1139439" y="6858000"/>
                </a:lnTo>
                <a:lnTo>
                  <a:pt x="1068119" y="6360385"/>
                </a:lnTo>
                <a:cubicBezTo>
                  <a:pt x="1015371" y="5992360"/>
                  <a:pt x="964325" y="5636206"/>
                  <a:pt x="914924" y="5291541"/>
                </a:cubicBezTo>
                <a:lnTo>
                  <a:pt x="872051" y="4992405"/>
                </a:lnTo>
                <a:lnTo>
                  <a:pt x="891923" y="4971950"/>
                </a:lnTo>
                <a:cubicBezTo>
                  <a:pt x="929933" y="4938846"/>
                  <a:pt x="973982" y="4911718"/>
                  <a:pt x="1023075" y="4892451"/>
                </a:cubicBezTo>
                <a:cubicBezTo>
                  <a:pt x="1634222" y="4651543"/>
                  <a:pt x="2024360" y="4017070"/>
                  <a:pt x="1930905" y="3337248"/>
                </a:cubicBezTo>
                <a:cubicBezTo>
                  <a:pt x="1837450" y="2657426"/>
                  <a:pt x="1290577" y="2151763"/>
                  <a:pt x="637092" y="2084704"/>
                </a:cubicBezTo>
                <a:cubicBezTo>
                  <a:pt x="584622" y="2079399"/>
                  <a:pt x="534888" y="2065164"/>
                  <a:pt x="489353" y="2043544"/>
                </a:cubicBezTo>
                <a:lnTo>
                  <a:pt x="445769" y="2018203"/>
                </a:lnTo>
                <a:lnTo>
                  <a:pt x="397655" y="1682515"/>
                </a:lnTo>
                <a:cubicBezTo>
                  <a:pt x="323446" y="1164751"/>
                  <a:pt x="254945" y="686816"/>
                  <a:pt x="191713" y="245644"/>
                </a:cubicBezTo>
                <a:lnTo>
                  <a:pt x="190291" y="235726"/>
                </a:lnTo>
                <a:lnTo>
                  <a:pt x="190290" y="235726"/>
                </a:lnTo>
                <a:lnTo>
                  <a:pt x="191713" y="245644"/>
                </a:lnTo>
                <a:cubicBezTo>
                  <a:pt x="254945" y="686816"/>
                  <a:pt x="323444" y="1164751"/>
                  <a:pt x="397654" y="1682515"/>
                </a:cubicBezTo>
                <a:lnTo>
                  <a:pt x="445769" y="2018203"/>
                </a:lnTo>
                <a:lnTo>
                  <a:pt x="424387" y="2005771"/>
                </a:lnTo>
                <a:cubicBezTo>
                  <a:pt x="321970" y="1934228"/>
                  <a:pt x="250382" y="1821365"/>
                  <a:pt x="232508" y="1691339"/>
                </a:cubicBezTo>
                <a:lnTo>
                  <a:pt x="203392" y="1479540"/>
                </a:lnTo>
                <a:close/>
              </a:path>
            </a:pathLst>
          </a:custGeom>
          <a:solidFill>
            <a:schemeClr val="tx2">
              <a:lumMod val="60000"/>
              <a:lumOff val="40000"/>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anchor="ctr"/>
          <a:lstStyle/>
          <a:p>
            <a:pPr algn="ctr" defTabSz="342900">
              <a:defRPr/>
            </a:pPr>
            <a:endParaRPr lang="en-US" sz="1050" dirty="0">
              <a:solidFill>
                <a:srgbClr val="FFC000"/>
              </a:solidFill>
              <a:latin typeface="Georgia" panose="02040502050405020303" pitchFamily="18" charset="0"/>
            </a:endParaRPr>
          </a:p>
        </p:txBody>
      </p:sp>
      <p:pic>
        <p:nvPicPr>
          <p:cNvPr id="3" name="Picture 2"/>
          <p:cNvPicPr>
            <a:picLocks noChangeAspect="1"/>
          </p:cNvPicPr>
          <p:nvPr/>
        </p:nvPicPr>
        <p:blipFill>
          <a:blip r:embed="rId3"/>
          <a:stretch>
            <a:fillRect/>
          </a:stretch>
        </p:blipFill>
        <p:spPr>
          <a:xfrm>
            <a:off x="2568873" y="2343166"/>
            <a:ext cx="2627604" cy="2530059"/>
          </a:xfrm>
          <a:prstGeom prst="rect">
            <a:avLst/>
          </a:prstGeom>
        </p:spPr>
      </p:pic>
      <p:pic>
        <p:nvPicPr>
          <p:cNvPr id="13" name="Picture 6"/>
          <p:cNvPicPr>
            <a:picLocks noChangeAspect="1" noChangeArrowheads="1"/>
          </p:cNvPicPr>
          <p:nvPr/>
        </p:nvPicPr>
        <p:blipFill>
          <a:blip r:embed="rId4"/>
          <a:srcRect/>
          <a:stretch>
            <a:fillRect/>
          </a:stretch>
        </p:blipFill>
        <p:spPr bwMode="auto">
          <a:xfrm>
            <a:off x="3247502" y="2666834"/>
            <a:ext cx="1214693" cy="1988336"/>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753995" y="1946736"/>
            <a:ext cx="5208171" cy="2708434"/>
          </a:xfrm>
          <a:prstGeom prst="rect">
            <a:avLst/>
          </a:prstGeom>
          <a:noFill/>
        </p:spPr>
        <p:txBody>
          <a:bodyPr wrap="square" lIns="0" tIns="0" rIns="0" bIns="0" rtlCol="0">
            <a:spAutoFit/>
          </a:bodyPr>
          <a:lstStyle/>
          <a:p>
            <a:pPr lvl="0" algn="ctr"/>
            <a:r>
              <a:rPr lang="en-US" sz="3200" b="1" dirty="0">
                <a:solidFill>
                  <a:srgbClr val="002060"/>
                </a:solidFill>
                <a:latin typeface="Footlight MT Light" panose="0204060206030A020304" pitchFamily="18" charset="0"/>
              </a:rPr>
              <a:t>Georgia Code of Ethics </a:t>
            </a:r>
          </a:p>
          <a:p>
            <a:pPr lvl="0" algn="ctr"/>
            <a:r>
              <a:rPr lang="en-US" sz="3200" b="1" dirty="0">
                <a:solidFill>
                  <a:srgbClr val="002060"/>
                </a:solidFill>
                <a:latin typeface="Footlight MT Light" panose="0204060206030A020304" pitchFamily="18" charset="0"/>
              </a:rPr>
              <a:t>for Educators</a:t>
            </a:r>
          </a:p>
          <a:p>
            <a:pPr lvl="0" algn="just">
              <a:lnSpc>
                <a:spcPct val="150000"/>
              </a:lnSpc>
            </a:pPr>
            <a:endParaRPr lang="en-US" sz="32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3200" b="1" dirty="0">
                <a:solidFill>
                  <a:srgbClr val="801336"/>
                </a:solidFill>
                <a:latin typeface="Footlight MT Light" panose="0204060206030A020304" pitchFamily="18" charset="0"/>
              </a:rPr>
              <a:t>Standard </a:t>
            </a:r>
            <a:r>
              <a:rPr lang="en-US" sz="3200" b="1" dirty="0" smtClean="0">
                <a:solidFill>
                  <a:srgbClr val="801336"/>
                </a:solidFill>
                <a:latin typeface="Footlight MT Light" panose="0204060206030A020304" pitchFamily="18" charset="0"/>
              </a:rPr>
              <a:t>5: </a:t>
            </a:r>
            <a:endParaRPr lang="en-US" sz="3200" b="1" dirty="0">
              <a:solidFill>
                <a:srgbClr val="801336"/>
              </a:solidFill>
              <a:latin typeface="Footlight MT Light" panose="0204060206030A020304" pitchFamily="18" charset="0"/>
            </a:endParaRPr>
          </a:p>
          <a:p>
            <a:pPr lvl="0" algn="ctr"/>
            <a:r>
              <a:rPr lang="en-US" sz="3200" b="1" dirty="0" smtClean="0">
                <a:solidFill>
                  <a:srgbClr val="801336"/>
                </a:solidFill>
                <a:latin typeface="Footlight MT Light" panose="0204060206030A020304" pitchFamily="18" charset="0"/>
              </a:rPr>
              <a:t>Public Funds and Property</a:t>
            </a:r>
            <a:endParaRPr lang="en-US" sz="3200" b="1" dirty="0">
              <a:solidFill>
                <a:srgbClr val="801336"/>
              </a:solidFill>
              <a:latin typeface="Footlight MT Light" panose="0204060206030A020304" pitchFamily="18" charset="0"/>
            </a:endParaRPr>
          </a:p>
        </p:txBody>
      </p:sp>
    </p:spTree>
    <p:extLst>
      <p:ext uri="{BB962C8B-B14F-4D97-AF65-F5344CB8AC3E}">
        <p14:creationId xmlns:p14="http://schemas.microsoft.com/office/powerpoint/2010/main" val="2292924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
          <p:cNvSpPr/>
          <p:nvPr/>
        </p:nvSpPr>
        <p:spPr>
          <a:xfrm>
            <a:off x="794"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4" name="Google Shape;114;p2"/>
          <p:cNvSpPr/>
          <p:nvPr/>
        </p:nvSpPr>
        <p:spPr>
          <a:xfrm>
            <a:off x="154475" y="228715"/>
            <a:ext cx="12188952" cy="6858000"/>
          </a:xfrm>
          <a:prstGeom prst="rect">
            <a:avLst/>
          </a:prstGeom>
          <a:solidFill>
            <a:schemeClr val="lt1"/>
          </a:solidFill>
          <a:ln>
            <a:noFill/>
          </a:ln>
        </p:spPr>
        <p:txBody>
          <a:bodyPr spcFirstLastPara="1" wrap="square" lIns="91425" tIns="45700" rIns="91425" bIns="45700" anchor="ctr" anchorCtr="0">
            <a:noAutofit/>
          </a:bodyPr>
          <a:lstStyle/>
          <a:p>
            <a:pPr defTabSz="304815">
              <a:buSzPts val="1900"/>
              <a:defRPr/>
            </a:pPr>
            <a:r>
              <a:rPr lang="en-US" sz="1867" dirty="0">
                <a:solidFill>
                  <a:srgbClr val="FFFFFF"/>
                </a:solidFill>
                <a:latin typeface="Calibri" panose="020F0502020204030204" pitchFamily="34" charset="0"/>
                <a:cs typeface="Calibri" panose="020F0502020204030204" pitchFamily="34" charset="0"/>
              </a:rPr>
              <a:t>Unethical conduct includes but is not limited to, falsifying, misrepresenting, or omitting: </a:t>
            </a:r>
          </a:p>
        </p:txBody>
      </p:sp>
      <p:sp>
        <p:nvSpPr>
          <p:cNvPr id="115" name="Google Shape;115;p2"/>
          <p:cNvSpPr/>
          <p:nvPr/>
        </p:nvSpPr>
        <p:spPr>
          <a:xfrm rot="5400000" flipH="1">
            <a:off x="-1619394" y="1620186"/>
            <a:ext cx="6858000" cy="3617629"/>
          </a:xfrm>
          <a:prstGeom prst="rect">
            <a:avLst/>
          </a:prstGeom>
          <a:solidFill>
            <a:schemeClr val="bg2">
              <a:lumMod val="75000"/>
            </a:schemeClr>
          </a:soli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6" name="Google Shape;116;p2"/>
          <p:cNvSpPr/>
          <p:nvPr/>
        </p:nvSpPr>
        <p:spPr>
          <a:xfrm rot="5400000" flipH="1">
            <a:off x="-2050333" y="2110530"/>
            <a:ext cx="6857999" cy="2700674"/>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7" name="Google Shape;117;p2"/>
          <p:cNvSpPr/>
          <p:nvPr/>
        </p:nvSpPr>
        <p:spPr>
          <a:xfrm rot="5400000" flipH="1">
            <a:off x="523637" y="3833167"/>
            <a:ext cx="2501979" cy="3547679"/>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8" name="Google Shape;118;p2"/>
          <p:cNvSpPr/>
          <p:nvPr/>
        </p:nvSpPr>
        <p:spPr>
          <a:xfrm rot="-964587">
            <a:off x="-500943"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9" name="Google Shape;119;p2"/>
          <p:cNvSpPr/>
          <p:nvPr/>
        </p:nvSpPr>
        <p:spPr>
          <a:xfrm flipH="1">
            <a:off x="298214" y="1956975"/>
            <a:ext cx="2840521"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spcFirstLastPara="1" wrap="square" lIns="91425" tIns="45700" rIns="91425" bIns="45700" anchor="ctr" anchorCtr="0">
            <a:noAutofit/>
          </a:bodyPr>
          <a:lstStyle/>
          <a:p>
            <a:pPr>
              <a:buClr>
                <a:schemeClr val="dk1"/>
              </a:buClr>
              <a:buSzPts val="2800"/>
            </a:pPr>
            <a:r>
              <a:rPr lang="en-US" sz="2933"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An educator entrusted with public funds and property shall honor that trust with a high level of honesty, accuracy, and responsibility. </a:t>
            </a:r>
          </a:p>
        </p:txBody>
      </p:sp>
      <p:sp>
        <p:nvSpPr>
          <p:cNvPr id="121" name="Google Shape;121;p2"/>
          <p:cNvSpPr txBox="1">
            <a:spLocks noGrp="1"/>
          </p:cNvSpPr>
          <p:nvPr>
            <p:ph type="body" idx="1"/>
          </p:nvPr>
        </p:nvSpPr>
        <p:spPr>
          <a:xfrm>
            <a:off x="4027913" y="1052543"/>
            <a:ext cx="7917193" cy="5126991"/>
          </a:xfrm>
          <a:prstGeom prst="rect">
            <a:avLst/>
          </a:prstGeom>
          <a:noFill/>
          <a:ln>
            <a:noFill/>
          </a:ln>
        </p:spPr>
        <p:txBody>
          <a:bodyPr spcFirstLastPara="1" wrap="square" lIns="91425" tIns="45700" rIns="91425" bIns="45700" anchor="t" anchorCtr="0">
            <a:noAutofit/>
          </a:bodyPr>
          <a:lstStyle/>
          <a:p>
            <a:pPr marL="457200" indent="-457200" algn="just">
              <a:lnSpc>
                <a:spcPct val="100000"/>
              </a:lnSpc>
              <a:spcBef>
                <a:spcPts val="1600"/>
              </a:spcBef>
              <a:buClr>
                <a:schemeClr val="dk1"/>
              </a:buClr>
              <a:buSzPct val="100000"/>
              <a:buFont typeface="+mj-lt"/>
              <a:buAutoNum type="arabicPeriod"/>
            </a:pP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misusing public or school-related </a:t>
            </a:r>
            <a:r>
              <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funds;</a:t>
            </a:r>
            <a:endPar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spcBef>
                <a:spcPts val="0"/>
              </a:spcBef>
              <a:buClr>
                <a:schemeClr val="dk1"/>
              </a:buClr>
              <a:buSzPct val="100000"/>
              <a:buFont typeface="+mj-lt"/>
              <a:buAutoNum type="arabicPeriod"/>
            </a:pPr>
            <a:endPar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spcBef>
                <a:spcPts val="0"/>
              </a:spcBef>
              <a:buClr>
                <a:schemeClr val="dk1"/>
              </a:buClr>
              <a:buSzPct val="100000"/>
              <a:buFont typeface="+mj-lt"/>
              <a:buAutoNum type="arabicPeriod"/>
            </a:pPr>
            <a:r>
              <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failing </a:t>
            </a: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to account for funds collected from students </a:t>
            </a:r>
            <a:r>
              <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or</a:t>
            </a:r>
          </a:p>
          <a:p>
            <a:pPr marL="0" indent="0" algn="just">
              <a:spcBef>
                <a:spcPts val="0"/>
              </a:spcBef>
              <a:buClr>
                <a:schemeClr val="dk1"/>
              </a:buClr>
              <a:buSzPct val="100000"/>
              <a:buNone/>
            </a:pPr>
            <a:r>
              <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     parents;</a:t>
            </a:r>
          </a:p>
          <a:p>
            <a:pPr marL="457200" indent="-457200" algn="just">
              <a:spcBef>
                <a:spcPts val="0"/>
              </a:spcBef>
              <a:buClr>
                <a:schemeClr val="dk1"/>
              </a:buClr>
              <a:buSzPct val="100000"/>
              <a:buFont typeface="+mj-lt"/>
              <a:buAutoNum type="arabicPeriod"/>
            </a:pPr>
            <a:endPar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spcBef>
                <a:spcPts val="0"/>
              </a:spcBef>
              <a:buClr>
                <a:schemeClr val="dk1"/>
              </a:buClr>
              <a:buSzPct val="100000"/>
              <a:buFont typeface="+mj-lt"/>
              <a:buAutoNum type="arabicPeriod" startAt="3"/>
            </a:pP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submitting fraudulent requests or documentation </a:t>
            </a:r>
            <a:r>
              <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for</a:t>
            </a:r>
          </a:p>
          <a:p>
            <a:pPr marL="0" indent="0" algn="just">
              <a:spcBef>
                <a:spcPts val="0"/>
              </a:spcBef>
              <a:buClr>
                <a:schemeClr val="dk1"/>
              </a:buClr>
              <a:buSzPct val="100000"/>
              <a:buNone/>
            </a:pPr>
            <a:r>
              <a:rPr lang="en-US" dirty="0" smtClean="0">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reimbursement </a:t>
            </a: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of expenses or for pay (including</a:t>
            </a:r>
          </a:p>
          <a:p>
            <a:pPr marL="0" indent="0" algn="just">
              <a:spcBef>
                <a:spcPts val="0"/>
              </a:spcBef>
              <a:buClr>
                <a:schemeClr val="dk1"/>
              </a:buClr>
              <a:buSzPct val="100000"/>
              <a:buNone/>
            </a:pP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    fraudulent </a:t>
            </a: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or purchased degrees, documents, or</a:t>
            </a:r>
          </a:p>
          <a:p>
            <a:pPr marL="0" indent="0" algn="just">
              <a:spcBef>
                <a:spcPts val="0"/>
              </a:spcBef>
              <a:buClr>
                <a:schemeClr val="dk1"/>
              </a:buClr>
              <a:buSzPct val="100000"/>
              <a:buNone/>
            </a:pP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    coursework</a:t>
            </a: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t>
            </a:r>
          </a:p>
          <a:p>
            <a:pPr marL="457200" indent="-457200" algn="just">
              <a:spcBef>
                <a:spcPts val="0"/>
              </a:spcBef>
              <a:buClr>
                <a:schemeClr val="dk1"/>
              </a:buClr>
              <a:buSzPct val="100000"/>
              <a:buFont typeface="+mj-lt"/>
              <a:buAutoNum type="arabicPeriod"/>
            </a:pPr>
            <a:endPar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spcBef>
                <a:spcPts val="0"/>
              </a:spcBef>
              <a:buClr>
                <a:schemeClr val="dk1"/>
              </a:buClr>
              <a:buSzPct val="100000"/>
              <a:buFont typeface="+mj-lt"/>
              <a:buAutoNum type="arabicPeriod" startAt="4"/>
            </a:pPr>
            <a:r>
              <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co-mingling </a:t>
            </a: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public or school-related funds with personal funds or checking accounts; and</a:t>
            </a:r>
          </a:p>
          <a:p>
            <a:pPr marL="457200" indent="-457200" algn="just">
              <a:spcBef>
                <a:spcPts val="0"/>
              </a:spcBef>
              <a:buClr>
                <a:schemeClr val="dk1"/>
              </a:buClr>
              <a:buSzPct val="100000"/>
              <a:buFont typeface="+mj-lt"/>
              <a:buAutoNum type="arabicPeriod" startAt="4"/>
            </a:pPr>
            <a:endPar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spcBef>
                <a:spcPts val="0"/>
              </a:spcBef>
              <a:buClr>
                <a:schemeClr val="dk1"/>
              </a:buClr>
              <a:buSzPct val="100000"/>
              <a:buFont typeface="+mj-lt"/>
              <a:buAutoNum type="arabicPeriod" startAt="4"/>
            </a:pPr>
            <a:r>
              <a:rPr lang="en-US" sz="2400"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using </a:t>
            </a: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school or school district property without the approval of the local board of education/governing board or authorized designee.</a:t>
            </a:r>
          </a:p>
          <a:p>
            <a:pPr indent="-457223" algn="just">
              <a:spcBef>
                <a:spcPts val="800"/>
              </a:spcBef>
              <a:buSzPct val="100000"/>
              <a:buFont typeface="+mj-lt"/>
              <a:buAutoNum type="arabicPeriod" startAt="4"/>
            </a:pPr>
            <a:endParaRPr lang="en-US" sz="2400" dirty="0">
              <a:solidFill>
                <a:srgbClr val="000000"/>
              </a:solidFill>
              <a:latin typeface="Calibri" panose="020F0502020204030204" pitchFamily="34" charset="0"/>
              <a:ea typeface="Georgia"/>
              <a:cs typeface="Calibri" panose="020F0502020204030204" pitchFamily="34" charset="0"/>
              <a:sym typeface="Roboto"/>
            </a:endParaRPr>
          </a:p>
          <a:p>
            <a:pPr indent="-457223" algn="just">
              <a:spcBef>
                <a:spcPts val="800"/>
              </a:spcBef>
              <a:buSzPct val="100000"/>
              <a:buFont typeface="+mj-lt"/>
              <a:buAutoNum type="arabicPeriod" startAt="4"/>
            </a:pPr>
            <a:endParaRPr sz="2400" dirty="0">
              <a:solidFill>
                <a:srgbClr val="000000"/>
              </a:solidFill>
            </a:endParaRPr>
          </a:p>
        </p:txBody>
      </p:sp>
      <p:sp>
        <p:nvSpPr>
          <p:cNvPr id="3" name="TextBox 2"/>
          <p:cNvSpPr txBox="1"/>
          <p:nvPr/>
        </p:nvSpPr>
        <p:spPr>
          <a:xfrm>
            <a:off x="4027913" y="389553"/>
            <a:ext cx="7025390" cy="502766"/>
          </a:xfrm>
          <a:prstGeom prst="rect">
            <a:avLst/>
          </a:prstGeom>
          <a:noFill/>
        </p:spPr>
        <p:txBody>
          <a:bodyPr wrap="square" rtlCol="0">
            <a:spAutoFit/>
          </a:bodyPr>
          <a:lstStyle/>
          <a:p>
            <a:pPr algn="just" defTabSz="304815">
              <a:defRPr/>
            </a:pPr>
            <a:r>
              <a:rPr lang="en-US" sz="2667" b="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Unethical conduct includes but is not limited to:</a:t>
            </a:r>
            <a:endParaRPr lang="en-US" sz="2933"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2" name="TextBox 11"/>
          <p:cNvSpPr txBox="1"/>
          <p:nvPr/>
        </p:nvSpPr>
        <p:spPr>
          <a:xfrm>
            <a:off x="393721" y="381911"/>
            <a:ext cx="3019330" cy="995016"/>
          </a:xfrm>
          <a:prstGeom prst="rect">
            <a:avLst/>
          </a:prstGeom>
          <a:solidFill>
            <a:schemeClr val="accent1"/>
          </a:solidFill>
        </p:spPr>
        <p:txBody>
          <a:bodyPr wrap="square" rtlCol="0">
            <a:spAutoFit/>
          </a:bodyPr>
          <a:lstStyle/>
          <a:p>
            <a:pPr defTabSz="304815">
              <a:defRPr/>
            </a:pPr>
            <a:r>
              <a:rPr lang="en-US" sz="2933" b="1" dirty="0">
                <a:solidFill>
                  <a:srgbClr val="FFFFFF"/>
                </a:solidFill>
                <a:latin typeface="Footlight MT Light" panose="0204060206030A020304" pitchFamily="18" charset="0"/>
                <a:ea typeface="Calibri"/>
                <a:cs typeface="Calibri" panose="020F0502020204030204" pitchFamily="34" charset="0"/>
                <a:sym typeface="Calibri"/>
              </a:rPr>
              <a:t>Standard </a:t>
            </a:r>
            <a:r>
              <a:rPr lang="en-US" sz="2933" b="1" dirty="0" smtClean="0">
                <a:solidFill>
                  <a:srgbClr val="FFFFFF"/>
                </a:solidFill>
                <a:latin typeface="Footlight MT Light" panose="0204060206030A020304" pitchFamily="18" charset="0"/>
                <a:ea typeface="Calibri"/>
                <a:cs typeface="Calibri" panose="020F0502020204030204" pitchFamily="34" charset="0"/>
                <a:sym typeface="Calibri"/>
              </a:rPr>
              <a:t>5: Public Funds &amp; Property  </a:t>
            </a:r>
            <a:endParaRPr lang="en-US" sz="2933" b="1" dirty="0">
              <a:solidFill>
                <a:srgbClr val="FFFFFF"/>
              </a:solidFill>
              <a:latin typeface="Footlight MT Light" panose="0204060206030A020304" pitchFamily="18" charset="0"/>
              <a:ea typeface="Calibri"/>
              <a:cs typeface="Calibri" panose="020F0502020204030204" pitchFamily="34" charset="0"/>
              <a:sym typeface="Calibri"/>
            </a:endParaRPr>
          </a:p>
        </p:txBody>
      </p:sp>
    </p:spTree>
    <p:extLst>
      <p:ext uri="{BB962C8B-B14F-4D97-AF65-F5344CB8AC3E}">
        <p14:creationId xmlns:p14="http://schemas.microsoft.com/office/powerpoint/2010/main" val="1217226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1">
                                            <p:txEl>
                                              <p:pRg st="0" end="0"/>
                                            </p:txEl>
                                          </p:spTgt>
                                        </p:tgtEl>
                                        <p:attrNameLst>
                                          <p:attrName>style.visibility</p:attrName>
                                        </p:attrNameLst>
                                      </p:cBhvr>
                                      <p:to>
                                        <p:strVal val="visible"/>
                                      </p:to>
                                    </p:set>
                                    <p:anim calcmode="lin" valueType="num">
                                      <p:cBhvr additive="base">
                                        <p:cTn id="13" dur="500" fill="hold"/>
                                        <p:tgtEl>
                                          <p:spTgt spid="12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1">
                                            <p:txEl>
                                              <p:pRg st="2" end="2"/>
                                            </p:txEl>
                                          </p:spTgt>
                                        </p:tgtEl>
                                        <p:attrNameLst>
                                          <p:attrName>style.visibility</p:attrName>
                                        </p:attrNameLst>
                                      </p:cBhvr>
                                      <p:to>
                                        <p:strVal val="visible"/>
                                      </p:to>
                                    </p:set>
                                    <p:anim calcmode="lin" valueType="num">
                                      <p:cBhvr additive="base">
                                        <p:cTn id="19" dur="500" fill="hold"/>
                                        <p:tgtEl>
                                          <p:spTgt spid="1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1">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1">
                                            <p:txEl>
                                              <p:pRg st="3" end="3"/>
                                            </p:txEl>
                                          </p:spTgt>
                                        </p:tgtEl>
                                        <p:attrNameLst>
                                          <p:attrName>style.visibility</p:attrName>
                                        </p:attrNameLst>
                                      </p:cBhvr>
                                      <p:to>
                                        <p:strVal val="visible"/>
                                      </p:to>
                                    </p:set>
                                    <p:anim calcmode="lin" valueType="num">
                                      <p:cBhvr additive="base">
                                        <p:cTn id="23" dur="500" fill="hold"/>
                                        <p:tgtEl>
                                          <p:spTgt spid="121">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1">
                                            <p:txEl>
                                              <p:pRg st="5" end="5"/>
                                            </p:txEl>
                                          </p:spTgt>
                                        </p:tgtEl>
                                        <p:attrNameLst>
                                          <p:attrName>style.visibility</p:attrName>
                                        </p:attrNameLst>
                                      </p:cBhvr>
                                      <p:to>
                                        <p:strVal val="visible"/>
                                      </p:to>
                                    </p:set>
                                    <p:anim calcmode="lin" valueType="num">
                                      <p:cBhvr additive="base">
                                        <p:cTn id="29" dur="500" fill="hold"/>
                                        <p:tgtEl>
                                          <p:spTgt spid="121">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21">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1">
                                            <p:txEl>
                                              <p:pRg st="6" end="6"/>
                                            </p:txEl>
                                          </p:spTgt>
                                        </p:tgtEl>
                                        <p:attrNameLst>
                                          <p:attrName>style.visibility</p:attrName>
                                        </p:attrNameLst>
                                      </p:cBhvr>
                                      <p:to>
                                        <p:strVal val="visible"/>
                                      </p:to>
                                    </p:set>
                                    <p:anim calcmode="lin" valueType="num">
                                      <p:cBhvr additive="base">
                                        <p:cTn id="33" dur="500" fill="hold"/>
                                        <p:tgtEl>
                                          <p:spTgt spid="121">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21">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21">
                                            <p:txEl>
                                              <p:pRg st="7" end="7"/>
                                            </p:txEl>
                                          </p:spTgt>
                                        </p:tgtEl>
                                        <p:attrNameLst>
                                          <p:attrName>style.visibility</p:attrName>
                                        </p:attrNameLst>
                                      </p:cBhvr>
                                      <p:to>
                                        <p:strVal val="visible"/>
                                      </p:to>
                                    </p:set>
                                    <p:anim calcmode="lin" valueType="num">
                                      <p:cBhvr additive="base">
                                        <p:cTn id="37" dur="500" fill="hold"/>
                                        <p:tgtEl>
                                          <p:spTgt spid="121">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1">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21">
                                            <p:txEl>
                                              <p:pRg st="8" end="8"/>
                                            </p:txEl>
                                          </p:spTgt>
                                        </p:tgtEl>
                                        <p:attrNameLst>
                                          <p:attrName>style.visibility</p:attrName>
                                        </p:attrNameLst>
                                      </p:cBhvr>
                                      <p:to>
                                        <p:strVal val="visible"/>
                                      </p:to>
                                    </p:set>
                                    <p:anim calcmode="lin" valueType="num">
                                      <p:cBhvr additive="base">
                                        <p:cTn id="41" dur="500" fill="hold"/>
                                        <p:tgtEl>
                                          <p:spTgt spid="121">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2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21">
                                            <p:txEl>
                                              <p:pRg st="10" end="10"/>
                                            </p:txEl>
                                          </p:spTgt>
                                        </p:tgtEl>
                                        <p:attrNameLst>
                                          <p:attrName>style.visibility</p:attrName>
                                        </p:attrNameLst>
                                      </p:cBhvr>
                                      <p:to>
                                        <p:strVal val="visible"/>
                                      </p:to>
                                    </p:set>
                                    <p:anim calcmode="lin" valueType="num">
                                      <p:cBhvr additive="base">
                                        <p:cTn id="47" dur="500" fill="hold"/>
                                        <p:tgtEl>
                                          <p:spTgt spid="121">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21">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21">
                                            <p:txEl>
                                              <p:pRg st="12" end="12"/>
                                            </p:txEl>
                                          </p:spTgt>
                                        </p:tgtEl>
                                        <p:attrNameLst>
                                          <p:attrName>style.visibility</p:attrName>
                                        </p:attrNameLst>
                                      </p:cBhvr>
                                      <p:to>
                                        <p:strVal val="visible"/>
                                      </p:to>
                                    </p:set>
                                    <p:anim calcmode="lin" valueType="num">
                                      <p:cBhvr additive="base">
                                        <p:cTn id="53" dur="500" fill="hold"/>
                                        <p:tgtEl>
                                          <p:spTgt spid="121">
                                            <p:txEl>
                                              <p:pRg st="12" end="1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21">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41"/>
          <p:cNvGrpSpPr>
            <a:grpSpLocks/>
          </p:cNvGrpSpPr>
          <p:nvPr/>
        </p:nvGrpSpPr>
        <p:grpSpPr bwMode="auto">
          <a:xfrm>
            <a:off x="6502231" y="2637932"/>
            <a:ext cx="3848100" cy="3686175"/>
            <a:chOff x="1568298" y="2086135"/>
            <a:chExt cx="5130443" cy="4916499"/>
          </a:xfrm>
        </p:grpSpPr>
        <p:sp>
          <p:nvSpPr>
            <p:cNvPr id="24" name="Freeform 48">
              <a:extLst>
                <a:ext uri="{FF2B5EF4-FFF2-40B4-BE49-F238E27FC236}">
                  <a16:creationId xmlns:a16="http://schemas.microsoft.com/office/drawing/2014/main" id="{BB47E939-93B5-4F12-8C56-9D58D1733D53}"/>
                </a:ext>
              </a:extLst>
            </p:cNvPr>
            <p:cNvSpPr>
              <a:spLocks/>
            </p:cNvSpPr>
            <p:nvPr/>
          </p:nvSpPr>
          <p:spPr bwMode="auto">
            <a:xfrm>
              <a:off x="1985253" y="2257641"/>
              <a:ext cx="4713488" cy="3792183"/>
            </a:xfrm>
            <a:custGeom>
              <a:avLst/>
              <a:gdLst>
                <a:gd name="T0" fmla="*/ 1710 w 1713"/>
                <a:gd name="T1" fmla="*/ 80 h 1379"/>
                <a:gd name="T2" fmla="*/ 1624 w 1713"/>
                <a:gd name="T3" fmla="*/ 1174 h 1379"/>
                <a:gd name="T4" fmla="*/ 1553 w 1713"/>
                <a:gd name="T5" fmla="*/ 1241 h 1379"/>
                <a:gd name="T6" fmla="*/ 251 w 1713"/>
                <a:gd name="T7" fmla="*/ 1377 h 1379"/>
                <a:gd name="T8" fmla="*/ 175 w 1713"/>
                <a:gd name="T9" fmla="*/ 1314 h 1379"/>
                <a:gd name="T10" fmla="*/ 7 w 1713"/>
                <a:gd name="T11" fmla="*/ 142 h 1379"/>
                <a:gd name="T12" fmla="*/ 85 w 1713"/>
                <a:gd name="T13" fmla="*/ 57 h 1379"/>
                <a:gd name="T14" fmla="*/ 1640 w 1713"/>
                <a:gd name="T15" fmla="*/ 0 h 1379"/>
                <a:gd name="T16" fmla="*/ 1710 w 1713"/>
                <a:gd name="T17" fmla="*/ 8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3" h="1379">
                  <a:moveTo>
                    <a:pt x="1710" y="80"/>
                  </a:moveTo>
                  <a:cubicBezTo>
                    <a:pt x="1624" y="1174"/>
                    <a:pt x="1624" y="1174"/>
                    <a:pt x="1624" y="1174"/>
                  </a:cubicBezTo>
                  <a:cubicBezTo>
                    <a:pt x="1621" y="1211"/>
                    <a:pt x="1590" y="1240"/>
                    <a:pt x="1553" y="1241"/>
                  </a:cubicBezTo>
                  <a:cubicBezTo>
                    <a:pt x="251" y="1377"/>
                    <a:pt x="251" y="1377"/>
                    <a:pt x="251" y="1377"/>
                  </a:cubicBezTo>
                  <a:cubicBezTo>
                    <a:pt x="213" y="1379"/>
                    <a:pt x="180" y="1351"/>
                    <a:pt x="175" y="1314"/>
                  </a:cubicBezTo>
                  <a:cubicBezTo>
                    <a:pt x="7" y="142"/>
                    <a:pt x="7" y="142"/>
                    <a:pt x="7" y="142"/>
                  </a:cubicBezTo>
                  <a:cubicBezTo>
                    <a:pt x="0" y="95"/>
                    <a:pt x="38" y="55"/>
                    <a:pt x="85" y="57"/>
                  </a:cubicBezTo>
                  <a:cubicBezTo>
                    <a:pt x="1640" y="0"/>
                    <a:pt x="1640" y="0"/>
                    <a:pt x="1640" y="0"/>
                  </a:cubicBezTo>
                  <a:cubicBezTo>
                    <a:pt x="1682" y="2"/>
                    <a:pt x="1713" y="38"/>
                    <a:pt x="1710" y="80"/>
                  </a:cubicBezTo>
                  <a:close/>
                </a:path>
              </a:pathLst>
            </a:custGeom>
            <a:solidFill>
              <a:schemeClr val="tx1">
                <a:lumMod val="50000"/>
                <a:lumOff val="50000"/>
              </a:schemeClr>
            </a:solidFill>
            <a:ln>
              <a:noFill/>
            </a:ln>
          </p:spPr>
          <p:txBody>
            <a:bodyPr lIns="68571" tIns="34286" rIns="68571" bIns="34286"/>
            <a:lstStyle/>
            <a:p>
              <a:pPr>
                <a:defRPr/>
              </a:pPr>
              <a:endParaRPr lang="en-ID" sz="1350" kern="0">
                <a:solidFill>
                  <a:srgbClr val="000000"/>
                </a:solidFill>
                <a:latin typeface="Roboto"/>
              </a:endParaRPr>
            </a:p>
          </p:txBody>
        </p:sp>
        <p:sp>
          <p:nvSpPr>
            <p:cNvPr id="25" name="Freeform 49">
              <a:extLst>
                <a:ext uri="{FF2B5EF4-FFF2-40B4-BE49-F238E27FC236}">
                  <a16:creationId xmlns:a16="http://schemas.microsoft.com/office/drawing/2014/main" id="{D5F29DD9-CB44-4B9A-80E0-BEC0FC228246}"/>
                </a:ext>
              </a:extLst>
            </p:cNvPr>
            <p:cNvSpPr>
              <a:spLocks/>
            </p:cNvSpPr>
            <p:nvPr/>
          </p:nvSpPr>
          <p:spPr bwMode="auto">
            <a:xfrm>
              <a:off x="1743970" y="2086135"/>
              <a:ext cx="4709255" cy="3792184"/>
            </a:xfrm>
            <a:custGeom>
              <a:avLst/>
              <a:gdLst>
                <a:gd name="T0" fmla="*/ 1709 w 1713"/>
                <a:gd name="T1" fmla="*/ 81 h 1379"/>
                <a:gd name="T2" fmla="*/ 1624 w 1713"/>
                <a:gd name="T3" fmla="*/ 1174 h 1379"/>
                <a:gd name="T4" fmla="*/ 1552 w 1713"/>
                <a:gd name="T5" fmla="*/ 1242 h 1379"/>
                <a:gd name="T6" fmla="*/ 250 w 1713"/>
                <a:gd name="T7" fmla="*/ 1378 h 1379"/>
                <a:gd name="T8" fmla="*/ 174 w 1713"/>
                <a:gd name="T9" fmla="*/ 1315 h 1379"/>
                <a:gd name="T10" fmla="*/ 6 w 1713"/>
                <a:gd name="T11" fmla="*/ 143 h 1379"/>
                <a:gd name="T12" fmla="*/ 84 w 1713"/>
                <a:gd name="T13" fmla="*/ 58 h 1379"/>
                <a:gd name="T14" fmla="*/ 1640 w 1713"/>
                <a:gd name="T15" fmla="*/ 0 h 1379"/>
                <a:gd name="T16" fmla="*/ 1709 w 1713"/>
                <a:gd name="T17" fmla="*/ 81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3" h="1379">
                  <a:moveTo>
                    <a:pt x="1709" y="81"/>
                  </a:moveTo>
                  <a:cubicBezTo>
                    <a:pt x="1624" y="1174"/>
                    <a:pt x="1624" y="1174"/>
                    <a:pt x="1624" y="1174"/>
                  </a:cubicBezTo>
                  <a:cubicBezTo>
                    <a:pt x="1621" y="1212"/>
                    <a:pt x="1590" y="1241"/>
                    <a:pt x="1552" y="1242"/>
                  </a:cubicBezTo>
                  <a:cubicBezTo>
                    <a:pt x="250" y="1378"/>
                    <a:pt x="250" y="1378"/>
                    <a:pt x="250" y="1378"/>
                  </a:cubicBezTo>
                  <a:cubicBezTo>
                    <a:pt x="212" y="1379"/>
                    <a:pt x="180" y="1352"/>
                    <a:pt x="174" y="1315"/>
                  </a:cubicBezTo>
                  <a:cubicBezTo>
                    <a:pt x="6" y="143"/>
                    <a:pt x="6" y="143"/>
                    <a:pt x="6" y="143"/>
                  </a:cubicBezTo>
                  <a:cubicBezTo>
                    <a:pt x="0" y="96"/>
                    <a:pt x="37" y="55"/>
                    <a:pt x="84" y="58"/>
                  </a:cubicBezTo>
                  <a:cubicBezTo>
                    <a:pt x="1640" y="0"/>
                    <a:pt x="1640" y="0"/>
                    <a:pt x="1640" y="0"/>
                  </a:cubicBezTo>
                  <a:cubicBezTo>
                    <a:pt x="1681" y="3"/>
                    <a:pt x="1713" y="39"/>
                    <a:pt x="1709" y="81"/>
                  </a:cubicBezTo>
                  <a:close/>
                </a:path>
              </a:pathLst>
            </a:custGeom>
            <a:solidFill>
              <a:srgbClr val="701524"/>
            </a:solidFill>
            <a:ln>
              <a:noFill/>
            </a:ln>
          </p:spPr>
          <p:txBody>
            <a:bodyPr lIns="68571" tIns="34286" rIns="68571" bIns="34286"/>
            <a:lstStyle/>
            <a:p>
              <a:pPr>
                <a:defRPr/>
              </a:pPr>
              <a:endParaRPr lang="en-ID" sz="1350" kern="0">
                <a:solidFill>
                  <a:srgbClr val="000000"/>
                </a:solidFill>
                <a:latin typeface="Roboto"/>
              </a:endParaRPr>
            </a:p>
          </p:txBody>
        </p:sp>
        <p:sp>
          <p:nvSpPr>
            <p:cNvPr id="26" name="Freeform 67">
              <a:extLst>
                <a:ext uri="{FF2B5EF4-FFF2-40B4-BE49-F238E27FC236}">
                  <a16:creationId xmlns:a16="http://schemas.microsoft.com/office/drawing/2014/main" id="{968C04AD-0B4D-4898-9033-34B97E11EE17}"/>
                </a:ext>
              </a:extLst>
            </p:cNvPr>
            <p:cNvSpPr>
              <a:spLocks/>
            </p:cNvSpPr>
            <p:nvPr/>
          </p:nvSpPr>
          <p:spPr bwMode="auto">
            <a:xfrm>
              <a:off x="1568298" y="2515959"/>
              <a:ext cx="4654227" cy="4486675"/>
            </a:xfrm>
            <a:custGeom>
              <a:avLst/>
              <a:gdLst>
                <a:gd name="T0" fmla="*/ 1279 w 1692"/>
                <a:gd name="T1" fmla="*/ 1630 h 1630"/>
                <a:gd name="T2" fmla="*/ 1258 w 1692"/>
                <a:gd name="T3" fmla="*/ 1618 h 1630"/>
                <a:gd name="T4" fmla="*/ 1070 w 1692"/>
                <a:gd name="T5" fmla="*/ 1296 h 1630"/>
                <a:gd name="T6" fmla="*/ 275 w 1692"/>
                <a:gd name="T7" fmla="*/ 1378 h 1630"/>
                <a:gd name="T8" fmla="*/ 273 w 1692"/>
                <a:gd name="T9" fmla="*/ 1378 h 1630"/>
                <a:gd name="T10" fmla="*/ 172 w 1692"/>
                <a:gd name="T11" fmla="*/ 1293 h 1630"/>
                <a:gd name="T12" fmla="*/ 4 w 1692"/>
                <a:gd name="T13" fmla="*/ 121 h 1630"/>
                <a:gd name="T14" fmla="*/ 29 w 1692"/>
                <a:gd name="T15" fmla="*/ 40 h 1630"/>
                <a:gd name="T16" fmla="*/ 106 w 1692"/>
                <a:gd name="T17" fmla="*/ 8 h 1630"/>
                <a:gd name="T18" fmla="*/ 339 w 1692"/>
                <a:gd name="T19" fmla="*/ 0 h 1630"/>
                <a:gd name="T20" fmla="*/ 364 w 1692"/>
                <a:gd name="T21" fmla="*/ 24 h 1630"/>
                <a:gd name="T22" fmla="*/ 341 w 1692"/>
                <a:gd name="T23" fmla="*/ 49 h 1630"/>
                <a:gd name="T24" fmla="*/ 107 w 1692"/>
                <a:gd name="T25" fmla="*/ 58 h 1630"/>
                <a:gd name="T26" fmla="*/ 105 w 1692"/>
                <a:gd name="T27" fmla="*/ 58 h 1630"/>
                <a:gd name="T28" fmla="*/ 65 w 1692"/>
                <a:gd name="T29" fmla="*/ 74 h 1630"/>
                <a:gd name="T30" fmla="*/ 53 w 1692"/>
                <a:gd name="T31" fmla="*/ 114 h 1630"/>
                <a:gd name="T32" fmla="*/ 221 w 1692"/>
                <a:gd name="T33" fmla="*/ 1286 h 1630"/>
                <a:gd name="T34" fmla="*/ 270 w 1692"/>
                <a:gd name="T35" fmla="*/ 1329 h 1630"/>
                <a:gd name="T36" fmla="*/ 271 w 1692"/>
                <a:gd name="T37" fmla="*/ 1329 h 1630"/>
                <a:gd name="T38" fmla="*/ 1080 w 1692"/>
                <a:gd name="T39" fmla="*/ 1245 h 1630"/>
                <a:gd name="T40" fmla="*/ 1104 w 1692"/>
                <a:gd name="T41" fmla="*/ 1257 h 1630"/>
                <a:gd name="T42" fmla="*/ 1263 w 1692"/>
                <a:gd name="T43" fmla="*/ 1529 h 1630"/>
                <a:gd name="T44" fmla="*/ 1298 w 1692"/>
                <a:gd name="T45" fmla="*/ 1241 h 1630"/>
                <a:gd name="T46" fmla="*/ 1320 w 1692"/>
                <a:gd name="T47" fmla="*/ 1219 h 1630"/>
                <a:gd name="T48" fmla="*/ 1572 w 1692"/>
                <a:gd name="T49" fmla="*/ 1193 h 1630"/>
                <a:gd name="T50" fmla="*/ 1573 w 1692"/>
                <a:gd name="T51" fmla="*/ 1193 h 1630"/>
                <a:gd name="T52" fmla="*/ 1621 w 1692"/>
                <a:gd name="T53" fmla="*/ 1147 h 1630"/>
                <a:gd name="T54" fmla="*/ 1642 w 1692"/>
                <a:gd name="T55" fmla="*/ 887 h 1630"/>
                <a:gd name="T56" fmla="*/ 1668 w 1692"/>
                <a:gd name="T57" fmla="*/ 864 h 1630"/>
                <a:gd name="T58" fmla="*/ 1691 w 1692"/>
                <a:gd name="T59" fmla="*/ 891 h 1630"/>
                <a:gd name="T60" fmla="*/ 1670 w 1692"/>
                <a:gd name="T61" fmla="*/ 1151 h 1630"/>
                <a:gd name="T62" fmla="*/ 1576 w 1692"/>
                <a:gd name="T63" fmla="*/ 1242 h 1630"/>
                <a:gd name="T64" fmla="*/ 1345 w 1692"/>
                <a:gd name="T65" fmla="*/ 1266 h 1630"/>
                <a:gd name="T66" fmla="*/ 1304 w 1692"/>
                <a:gd name="T67" fmla="*/ 1608 h 1630"/>
                <a:gd name="T68" fmla="*/ 1284 w 1692"/>
                <a:gd name="T69" fmla="*/ 1630 h 1630"/>
                <a:gd name="T70" fmla="*/ 1279 w 1692"/>
                <a:gd name="T71" fmla="*/ 1630 h 1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92" h="1630">
                  <a:moveTo>
                    <a:pt x="1279" y="1630"/>
                  </a:moveTo>
                  <a:cubicBezTo>
                    <a:pt x="1270" y="1630"/>
                    <a:pt x="1262" y="1626"/>
                    <a:pt x="1258" y="1618"/>
                  </a:cubicBezTo>
                  <a:cubicBezTo>
                    <a:pt x="1070" y="1296"/>
                    <a:pt x="1070" y="1296"/>
                    <a:pt x="1070" y="1296"/>
                  </a:cubicBezTo>
                  <a:cubicBezTo>
                    <a:pt x="275" y="1378"/>
                    <a:pt x="275" y="1378"/>
                    <a:pt x="275" y="1378"/>
                  </a:cubicBezTo>
                  <a:cubicBezTo>
                    <a:pt x="274" y="1378"/>
                    <a:pt x="274" y="1378"/>
                    <a:pt x="273" y="1378"/>
                  </a:cubicBezTo>
                  <a:cubicBezTo>
                    <a:pt x="222" y="1380"/>
                    <a:pt x="179" y="1343"/>
                    <a:pt x="172" y="1293"/>
                  </a:cubicBezTo>
                  <a:cubicBezTo>
                    <a:pt x="4" y="121"/>
                    <a:pt x="4" y="121"/>
                    <a:pt x="4" y="121"/>
                  </a:cubicBezTo>
                  <a:cubicBezTo>
                    <a:pt x="0" y="92"/>
                    <a:pt x="9" y="62"/>
                    <a:pt x="29" y="40"/>
                  </a:cubicBezTo>
                  <a:cubicBezTo>
                    <a:pt x="49" y="19"/>
                    <a:pt x="77" y="7"/>
                    <a:pt x="106" y="8"/>
                  </a:cubicBezTo>
                  <a:cubicBezTo>
                    <a:pt x="339" y="0"/>
                    <a:pt x="339" y="0"/>
                    <a:pt x="339" y="0"/>
                  </a:cubicBezTo>
                  <a:cubicBezTo>
                    <a:pt x="352" y="0"/>
                    <a:pt x="364" y="10"/>
                    <a:pt x="364" y="24"/>
                  </a:cubicBezTo>
                  <a:cubicBezTo>
                    <a:pt x="365" y="37"/>
                    <a:pt x="354" y="49"/>
                    <a:pt x="341" y="49"/>
                  </a:cubicBezTo>
                  <a:cubicBezTo>
                    <a:pt x="107" y="58"/>
                    <a:pt x="107" y="58"/>
                    <a:pt x="107" y="58"/>
                  </a:cubicBezTo>
                  <a:cubicBezTo>
                    <a:pt x="106" y="58"/>
                    <a:pt x="106" y="58"/>
                    <a:pt x="105" y="58"/>
                  </a:cubicBezTo>
                  <a:cubicBezTo>
                    <a:pt x="90" y="57"/>
                    <a:pt x="76" y="63"/>
                    <a:pt x="65" y="74"/>
                  </a:cubicBezTo>
                  <a:cubicBezTo>
                    <a:pt x="55" y="85"/>
                    <a:pt x="51" y="99"/>
                    <a:pt x="53" y="114"/>
                  </a:cubicBezTo>
                  <a:cubicBezTo>
                    <a:pt x="221" y="1286"/>
                    <a:pt x="221" y="1286"/>
                    <a:pt x="221" y="1286"/>
                  </a:cubicBezTo>
                  <a:cubicBezTo>
                    <a:pt x="224" y="1311"/>
                    <a:pt x="245" y="1329"/>
                    <a:pt x="270" y="1329"/>
                  </a:cubicBezTo>
                  <a:cubicBezTo>
                    <a:pt x="270" y="1329"/>
                    <a:pt x="270" y="1329"/>
                    <a:pt x="271" y="1329"/>
                  </a:cubicBezTo>
                  <a:cubicBezTo>
                    <a:pt x="1080" y="1245"/>
                    <a:pt x="1080" y="1245"/>
                    <a:pt x="1080" y="1245"/>
                  </a:cubicBezTo>
                  <a:cubicBezTo>
                    <a:pt x="1090" y="1244"/>
                    <a:pt x="1099" y="1249"/>
                    <a:pt x="1104" y="1257"/>
                  </a:cubicBezTo>
                  <a:cubicBezTo>
                    <a:pt x="1263" y="1529"/>
                    <a:pt x="1263" y="1529"/>
                    <a:pt x="1263" y="1529"/>
                  </a:cubicBezTo>
                  <a:cubicBezTo>
                    <a:pt x="1298" y="1241"/>
                    <a:pt x="1298" y="1241"/>
                    <a:pt x="1298" y="1241"/>
                  </a:cubicBezTo>
                  <a:cubicBezTo>
                    <a:pt x="1299" y="1229"/>
                    <a:pt x="1308" y="1220"/>
                    <a:pt x="1320" y="1219"/>
                  </a:cubicBezTo>
                  <a:cubicBezTo>
                    <a:pt x="1572" y="1193"/>
                    <a:pt x="1572" y="1193"/>
                    <a:pt x="1572" y="1193"/>
                  </a:cubicBezTo>
                  <a:cubicBezTo>
                    <a:pt x="1572" y="1193"/>
                    <a:pt x="1573" y="1193"/>
                    <a:pt x="1573" y="1193"/>
                  </a:cubicBezTo>
                  <a:cubicBezTo>
                    <a:pt x="1599" y="1192"/>
                    <a:pt x="1619" y="1172"/>
                    <a:pt x="1621" y="1147"/>
                  </a:cubicBezTo>
                  <a:cubicBezTo>
                    <a:pt x="1642" y="887"/>
                    <a:pt x="1642" y="887"/>
                    <a:pt x="1642" y="887"/>
                  </a:cubicBezTo>
                  <a:cubicBezTo>
                    <a:pt x="1643" y="873"/>
                    <a:pt x="1654" y="863"/>
                    <a:pt x="1668" y="864"/>
                  </a:cubicBezTo>
                  <a:cubicBezTo>
                    <a:pt x="1682" y="865"/>
                    <a:pt x="1692" y="877"/>
                    <a:pt x="1691" y="891"/>
                  </a:cubicBezTo>
                  <a:cubicBezTo>
                    <a:pt x="1670" y="1151"/>
                    <a:pt x="1670" y="1151"/>
                    <a:pt x="1670" y="1151"/>
                  </a:cubicBezTo>
                  <a:cubicBezTo>
                    <a:pt x="1666" y="1201"/>
                    <a:pt x="1626" y="1240"/>
                    <a:pt x="1576" y="1242"/>
                  </a:cubicBezTo>
                  <a:cubicBezTo>
                    <a:pt x="1345" y="1266"/>
                    <a:pt x="1345" y="1266"/>
                    <a:pt x="1345" y="1266"/>
                  </a:cubicBezTo>
                  <a:cubicBezTo>
                    <a:pt x="1304" y="1608"/>
                    <a:pt x="1304" y="1608"/>
                    <a:pt x="1304" y="1608"/>
                  </a:cubicBezTo>
                  <a:cubicBezTo>
                    <a:pt x="1302" y="1619"/>
                    <a:pt x="1295" y="1628"/>
                    <a:pt x="1284" y="1630"/>
                  </a:cubicBezTo>
                  <a:cubicBezTo>
                    <a:pt x="1282" y="1630"/>
                    <a:pt x="1281" y="1630"/>
                    <a:pt x="1279" y="1630"/>
                  </a:cubicBezTo>
                  <a:close/>
                </a:path>
              </a:pathLst>
            </a:custGeom>
            <a:solidFill>
              <a:srgbClr val="000000">
                <a:lumMod val="85000"/>
                <a:lumOff val="15000"/>
              </a:srgbClr>
            </a:solidFill>
            <a:ln>
              <a:noFill/>
            </a:ln>
          </p:spPr>
          <p:txBody>
            <a:bodyPr lIns="68571" tIns="34286" rIns="68571" bIns="34286"/>
            <a:lstStyle/>
            <a:p>
              <a:pPr>
                <a:defRPr/>
              </a:pPr>
              <a:endParaRPr lang="en-ID" sz="1350" kern="0">
                <a:solidFill>
                  <a:srgbClr val="000000"/>
                </a:solidFill>
                <a:latin typeface="Roboto"/>
              </a:endParaRPr>
            </a:p>
          </p:txBody>
        </p:sp>
      </p:grpSp>
      <p:grpSp>
        <p:nvGrpSpPr>
          <p:cNvPr id="19" name="Group 41"/>
          <p:cNvGrpSpPr>
            <a:grpSpLocks/>
          </p:cNvGrpSpPr>
          <p:nvPr/>
        </p:nvGrpSpPr>
        <p:grpSpPr bwMode="auto">
          <a:xfrm>
            <a:off x="1863680" y="1549776"/>
            <a:ext cx="3848100" cy="3686175"/>
            <a:chOff x="1568298" y="2086135"/>
            <a:chExt cx="5130443" cy="4916499"/>
          </a:xfrm>
        </p:grpSpPr>
        <p:sp>
          <p:nvSpPr>
            <p:cNvPr id="20" name="Freeform 48">
              <a:extLst>
                <a:ext uri="{FF2B5EF4-FFF2-40B4-BE49-F238E27FC236}">
                  <a16:creationId xmlns:a16="http://schemas.microsoft.com/office/drawing/2014/main" id="{BB47E939-93B5-4F12-8C56-9D58D1733D53}"/>
                </a:ext>
              </a:extLst>
            </p:cNvPr>
            <p:cNvSpPr>
              <a:spLocks/>
            </p:cNvSpPr>
            <p:nvPr/>
          </p:nvSpPr>
          <p:spPr bwMode="auto">
            <a:xfrm>
              <a:off x="1985253" y="2257641"/>
              <a:ext cx="4713488" cy="3792183"/>
            </a:xfrm>
            <a:custGeom>
              <a:avLst/>
              <a:gdLst>
                <a:gd name="T0" fmla="*/ 1710 w 1713"/>
                <a:gd name="T1" fmla="*/ 80 h 1379"/>
                <a:gd name="T2" fmla="*/ 1624 w 1713"/>
                <a:gd name="T3" fmla="*/ 1174 h 1379"/>
                <a:gd name="T4" fmla="*/ 1553 w 1713"/>
                <a:gd name="T5" fmla="*/ 1241 h 1379"/>
                <a:gd name="T6" fmla="*/ 251 w 1713"/>
                <a:gd name="T7" fmla="*/ 1377 h 1379"/>
                <a:gd name="T8" fmla="*/ 175 w 1713"/>
                <a:gd name="T9" fmla="*/ 1314 h 1379"/>
                <a:gd name="T10" fmla="*/ 7 w 1713"/>
                <a:gd name="T11" fmla="*/ 142 h 1379"/>
                <a:gd name="T12" fmla="*/ 85 w 1713"/>
                <a:gd name="T13" fmla="*/ 57 h 1379"/>
                <a:gd name="T14" fmla="*/ 1640 w 1713"/>
                <a:gd name="T15" fmla="*/ 0 h 1379"/>
                <a:gd name="T16" fmla="*/ 1710 w 1713"/>
                <a:gd name="T17" fmla="*/ 8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3" h="1379">
                  <a:moveTo>
                    <a:pt x="1710" y="80"/>
                  </a:moveTo>
                  <a:cubicBezTo>
                    <a:pt x="1624" y="1174"/>
                    <a:pt x="1624" y="1174"/>
                    <a:pt x="1624" y="1174"/>
                  </a:cubicBezTo>
                  <a:cubicBezTo>
                    <a:pt x="1621" y="1211"/>
                    <a:pt x="1590" y="1240"/>
                    <a:pt x="1553" y="1241"/>
                  </a:cubicBezTo>
                  <a:cubicBezTo>
                    <a:pt x="251" y="1377"/>
                    <a:pt x="251" y="1377"/>
                    <a:pt x="251" y="1377"/>
                  </a:cubicBezTo>
                  <a:cubicBezTo>
                    <a:pt x="213" y="1379"/>
                    <a:pt x="180" y="1351"/>
                    <a:pt x="175" y="1314"/>
                  </a:cubicBezTo>
                  <a:cubicBezTo>
                    <a:pt x="7" y="142"/>
                    <a:pt x="7" y="142"/>
                    <a:pt x="7" y="142"/>
                  </a:cubicBezTo>
                  <a:cubicBezTo>
                    <a:pt x="0" y="95"/>
                    <a:pt x="38" y="55"/>
                    <a:pt x="85" y="57"/>
                  </a:cubicBezTo>
                  <a:cubicBezTo>
                    <a:pt x="1640" y="0"/>
                    <a:pt x="1640" y="0"/>
                    <a:pt x="1640" y="0"/>
                  </a:cubicBezTo>
                  <a:cubicBezTo>
                    <a:pt x="1682" y="2"/>
                    <a:pt x="1713" y="38"/>
                    <a:pt x="1710" y="80"/>
                  </a:cubicBezTo>
                  <a:close/>
                </a:path>
              </a:pathLst>
            </a:custGeom>
            <a:solidFill>
              <a:schemeClr val="tx1">
                <a:lumMod val="50000"/>
                <a:lumOff val="50000"/>
              </a:schemeClr>
            </a:solidFill>
            <a:ln>
              <a:noFill/>
            </a:ln>
          </p:spPr>
          <p:txBody>
            <a:bodyPr lIns="68571" tIns="34286" rIns="68571" bIns="34286"/>
            <a:lstStyle/>
            <a:p>
              <a:pPr>
                <a:defRPr/>
              </a:pPr>
              <a:endParaRPr lang="en-ID" sz="1350" kern="0">
                <a:solidFill>
                  <a:srgbClr val="000000"/>
                </a:solidFill>
                <a:latin typeface="Roboto"/>
              </a:endParaRPr>
            </a:p>
          </p:txBody>
        </p:sp>
        <p:sp>
          <p:nvSpPr>
            <p:cNvPr id="21" name="Freeform 49">
              <a:extLst>
                <a:ext uri="{FF2B5EF4-FFF2-40B4-BE49-F238E27FC236}">
                  <a16:creationId xmlns:a16="http://schemas.microsoft.com/office/drawing/2014/main" id="{D5F29DD9-CB44-4B9A-80E0-BEC0FC228246}"/>
                </a:ext>
              </a:extLst>
            </p:cNvPr>
            <p:cNvSpPr>
              <a:spLocks/>
            </p:cNvSpPr>
            <p:nvPr/>
          </p:nvSpPr>
          <p:spPr bwMode="auto">
            <a:xfrm>
              <a:off x="1743970" y="2086135"/>
              <a:ext cx="4709255" cy="3792184"/>
            </a:xfrm>
            <a:custGeom>
              <a:avLst/>
              <a:gdLst>
                <a:gd name="T0" fmla="*/ 1709 w 1713"/>
                <a:gd name="T1" fmla="*/ 81 h 1379"/>
                <a:gd name="T2" fmla="*/ 1624 w 1713"/>
                <a:gd name="T3" fmla="*/ 1174 h 1379"/>
                <a:gd name="T4" fmla="*/ 1552 w 1713"/>
                <a:gd name="T5" fmla="*/ 1242 h 1379"/>
                <a:gd name="T6" fmla="*/ 250 w 1713"/>
                <a:gd name="T7" fmla="*/ 1378 h 1379"/>
                <a:gd name="T8" fmla="*/ 174 w 1713"/>
                <a:gd name="T9" fmla="*/ 1315 h 1379"/>
                <a:gd name="T10" fmla="*/ 6 w 1713"/>
                <a:gd name="T11" fmla="*/ 143 h 1379"/>
                <a:gd name="T12" fmla="*/ 84 w 1713"/>
                <a:gd name="T13" fmla="*/ 58 h 1379"/>
                <a:gd name="T14" fmla="*/ 1640 w 1713"/>
                <a:gd name="T15" fmla="*/ 0 h 1379"/>
                <a:gd name="T16" fmla="*/ 1709 w 1713"/>
                <a:gd name="T17" fmla="*/ 81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3" h="1379">
                  <a:moveTo>
                    <a:pt x="1709" y="81"/>
                  </a:moveTo>
                  <a:cubicBezTo>
                    <a:pt x="1624" y="1174"/>
                    <a:pt x="1624" y="1174"/>
                    <a:pt x="1624" y="1174"/>
                  </a:cubicBezTo>
                  <a:cubicBezTo>
                    <a:pt x="1621" y="1212"/>
                    <a:pt x="1590" y="1241"/>
                    <a:pt x="1552" y="1242"/>
                  </a:cubicBezTo>
                  <a:cubicBezTo>
                    <a:pt x="250" y="1378"/>
                    <a:pt x="250" y="1378"/>
                    <a:pt x="250" y="1378"/>
                  </a:cubicBezTo>
                  <a:cubicBezTo>
                    <a:pt x="212" y="1379"/>
                    <a:pt x="180" y="1352"/>
                    <a:pt x="174" y="1315"/>
                  </a:cubicBezTo>
                  <a:cubicBezTo>
                    <a:pt x="6" y="143"/>
                    <a:pt x="6" y="143"/>
                    <a:pt x="6" y="143"/>
                  </a:cubicBezTo>
                  <a:cubicBezTo>
                    <a:pt x="0" y="96"/>
                    <a:pt x="37" y="55"/>
                    <a:pt x="84" y="58"/>
                  </a:cubicBezTo>
                  <a:cubicBezTo>
                    <a:pt x="1640" y="0"/>
                    <a:pt x="1640" y="0"/>
                    <a:pt x="1640" y="0"/>
                  </a:cubicBezTo>
                  <a:cubicBezTo>
                    <a:pt x="1681" y="3"/>
                    <a:pt x="1713" y="39"/>
                    <a:pt x="1709" y="81"/>
                  </a:cubicBezTo>
                  <a:close/>
                </a:path>
              </a:pathLst>
            </a:custGeom>
            <a:solidFill>
              <a:srgbClr val="701524"/>
            </a:solidFill>
            <a:ln>
              <a:noFill/>
            </a:ln>
          </p:spPr>
          <p:txBody>
            <a:bodyPr lIns="68571" tIns="34286" rIns="68571" bIns="34286"/>
            <a:lstStyle/>
            <a:p>
              <a:pPr>
                <a:defRPr/>
              </a:pPr>
              <a:endParaRPr lang="en-ID" sz="1350" kern="0">
                <a:solidFill>
                  <a:srgbClr val="000000"/>
                </a:solidFill>
                <a:latin typeface="Roboto"/>
              </a:endParaRPr>
            </a:p>
          </p:txBody>
        </p:sp>
        <p:sp>
          <p:nvSpPr>
            <p:cNvPr id="22" name="Freeform 67">
              <a:extLst>
                <a:ext uri="{FF2B5EF4-FFF2-40B4-BE49-F238E27FC236}">
                  <a16:creationId xmlns:a16="http://schemas.microsoft.com/office/drawing/2014/main" id="{968C04AD-0B4D-4898-9033-34B97E11EE17}"/>
                </a:ext>
              </a:extLst>
            </p:cNvPr>
            <p:cNvSpPr>
              <a:spLocks/>
            </p:cNvSpPr>
            <p:nvPr/>
          </p:nvSpPr>
          <p:spPr bwMode="auto">
            <a:xfrm>
              <a:off x="1568298" y="2515959"/>
              <a:ext cx="4654227" cy="4486675"/>
            </a:xfrm>
            <a:custGeom>
              <a:avLst/>
              <a:gdLst>
                <a:gd name="T0" fmla="*/ 1279 w 1692"/>
                <a:gd name="T1" fmla="*/ 1630 h 1630"/>
                <a:gd name="T2" fmla="*/ 1258 w 1692"/>
                <a:gd name="T3" fmla="*/ 1618 h 1630"/>
                <a:gd name="T4" fmla="*/ 1070 w 1692"/>
                <a:gd name="T5" fmla="*/ 1296 h 1630"/>
                <a:gd name="T6" fmla="*/ 275 w 1692"/>
                <a:gd name="T7" fmla="*/ 1378 h 1630"/>
                <a:gd name="T8" fmla="*/ 273 w 1692"/>
                <a:gd name="T9" fmla="*/ 1378 h 1630"/>
                <a:gd name="T10" fmla="*/ 172 w 1692"/>
                <a:gd name="T11" fmla="*/ 1293 h 1630"/>
                <a:gd name="T12" fmla="*/ 4 w 1692"/>
                <a:gd name="T13" fmla="*/ 121 h 1630"/>
                <a:gd name="T14" fmla="*/ 29 w 1692"/>
                <a:gd name="T15" fmla="*/ 40 h 1630"/>
                <a:gd name="T16" fmla="*/ 106 w 1692"/>
                <a:gd name="T17" fmla="*/ 8 h 1630"/>
                <a:gd name="T18" fmla="*/ 339 w 1692"/>
                <a:gd name="T19" fmla="*/ 0 h 1630"/>
                <a:gd name="T20" fmla="*/ 364 w 1692"/>
                <a:gd name="T21" fmla="*/ 24 h 1630"/>
                <a:gd name="T22" fmla="*/ 341 w 1692"/>
                <a:gd name="T23" fmla="*/ 49 h 1630"/>
                <a:gd name="T24" fmla="*/ 107 w 1692"/>
                <a:gd name="T25" fmla="*/ 58 h 1630"/>
                <a:gd name="T26" fmla="*/ 105 w 1692"/>
                <a:gd name="T27" fmla="*/ 58 h 1630"/>
                <a:gd name="T28" fmla="*/ 65 w 1692"/>
                <a:gd name="T29" fmla="*/ 74 h 1630"/>
                <a:gd name="T30" fmla="*/ 53 w 1692"/>
                <a:gd name="T31" fmla="*/ 114 h 1630"/>
                <a:gd name="T32" fmla="*/ 221 w 1692"/>
                <a:gd name="T33" fmla="*/ 1286 h 1630"/>
                <a:gd name="T34" fmla="*/ 270 w 1692"/>
                <a:gd name="T35" fmla="*/ 1329 h 1630"/>
                <a:gd name="T36" fmla="*/ 271 w 1692"/>
                <a:gd name="T37" fmla="*/ 1329 h 1630"/>
                <a:gd name="T38" fmla="*/ 1080 w 1692"/>
                <a:gd name="T39" fmla="*/ 1245 h 1630"/>
                <a:gd name="T40" fmla="*/ 1104 w 1692"/>
                <a:gd name="T41" fmla="*/ 1257 h 1630"/>
                <a:gd name="T42" fmla="*/ 1263 w 1692"/>
                <a:gd name="T43" fmla="*/ 1529 h 1630"/>
                <a:gd name="T44" fmla="*/ 1298 w 1692"/>
                <a:gd name="T45" fmla="*/ 1241 h 1630"/>
                <a:gd name="T46" fmla="*/ 1320 w 1692"/>
                <a:gd name="T47" fmla="*/ 1219 h 1630"/>
                <a:gd name="T48" fmla="*/ 1572 w 1692"/>
                <a:gd name="T49" fmla="*/ 1193 h 1630"/>
                <a:gd name="T50" fmla="*/ 1573 w 1692"/>
                <a:gd name="T51" fmla="*/ 1193 h 1630"/>
                <a:gd name="T52" fmla="*/ 1621 w 1692"/>
                <a:gd name="T53" fmla="*/ 1147 h 1630"/>
                <a:gd name="T54" fmla="*/ 1642 w 1692"/>
                <a:gd name="T55" fmla="*/ 887 h 1630"/>
                <a:gd name="T56" fmla="*/ 1668 w 1692"/>
                <a:gd name="T57" fmla="*/ 864 h 1630"/>
                <a:gd name="T58" fmla="*/ 1691 w 1692"/>
                <a:gd name="T59" fmla="*/ 891 h 1630"/>
                <a:gd name="T60" fmla="*/ 1670 w 1692"/>
                <a:gd name="T61" fmla="*/ 1151 h 1630"/>
                <a:gd name="T62" fmla="*/ 1576 w 1692"/>
                <a:gd name="T63" fmla="*/ 1242 h 1630"/>
                <a:gd name="T64" fmla="*/ 1345 w 1692"/>
                <a:gd name="T65" fmla="*/ 1266 h 1630"/>
                <a:gd name="T66" fmla="*/ 1304 w 1692"/>
                <a:gd name="T67" fmla="*/ 1608 h 1630"/>
                <a:gd name="T68" fmla="*/ 1284 w 1692"/>
                <a:gd name="T69" fmla="*/ 1630 h 1630"/>
                <a:gd name="T70" fmla="*/ 1279 w 1692"/>
                <a:gd name="T71" fmla="*/ 1630 h 1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92" h="1630">
                  <a:moveTo>
                    <a:pt x="1279" y="1630"/>
                  </a:moveTo>
                  <a:cubicBezTo>
                    <a:pt x="1270" y="1630"/>
                    <a:pt x="1262" y="1626"/>
                    <a:pt x="1258" y="1618"/>
                  </a:cubicBezTo>
                  <a:cubicBezTo>
                    <a:pt x="1070" y="1296"/>
                    <a:pt x="1070" y="1296"/>
                    <a:pt x="1070" y="1296"/>
                  </a:cubicBezTo>
                  <a:cubicBezTo>
                    <a:pt x="275" y="1378"/>
                    <a:pt x="275" y="1378"/>
                    <a:pt x="275" y="1378"/>
                  </a:cubicBezTo>
                  <a:cubicBezTo>
                    <a:pt x="274" y="1378"/>
                    <a:pt x="274" y="1378"/>
                    <a:pt x="273" y="1378"/>
                  </a:cubicBezTo>
                  <a:cubicBezTo>
                    <a:pt x="222" y="1380"/>
                    <a:pt x="179" y="1343"/>
                    <a:pt x="172" y="1293"/>
                  </a:cubicBezTo>
                  <a:cubicBezTo>
                    <a:pt x="4" y="121"/>
                    <a:pt x="4" y="121"/>
                    <a:pt x="4" y="121"/>
                  </a:cubicBezTo>
                  <a:cubicBezTo>
                    <a:pt x="0" y="92"/>
                    <a:pt x="9" y="62"/>
                    <a:pt x="29" y="40"/>
                  </a:cubicBezTo>
                  <a:cubicBezTo>
                    <a:pt x="49" y="19"/>
                    <a:pt x="77" y="7"/>
                    <a:pt x="106" y="8"/>
                  </a:cubicBezTo>
                  <a:cubicBezTo>
                    <a:pt x="339" y="0"/>
                    <a:pt x="339" y="0"/>
                    <a:pt x="339" y="0"/>
                  </a:cubicBezTo>
                  <a:cubicBezTo>
                    <a:pt x="352" y="0"/>
                    <a:pt x="364" y="10"/>
                    <a:pt x="364" y="24"/>
                  </a:cubicBezTo>
                  <a:cubicBezTo>
                    <a:pt x="365" y="37"/>
                    <a:pt x="354" y="49"/>
                    <a:pt x="341" y="49"/>
                  </a:cubicBezTo>
                  <a:cubicBezTo>
                    <a:pt x="107" y="58"/>
                    <a:pt x="107" y="58"/>
                    <a:pt x="107" y="58"/>
                  </a:cubicBezTo>
                  <a:cubicBezTo>
                    <a:pt x="106" y="58"/>
                    <a:pt x="106" y="58"/>
                    <a:pt x="105" y="58"/>
                  </a:cubicBezTo>
                  <a:cubicBezTo>
                    <a:pt x="90" y="57"/>
                    <a:pt x="76" y="63"/>
                    <a:pt x="65" y="74"/>
                  </a:cubicBezTo>
                  <a:cubicBezTo>
                    <a:pt x="55" y="85"/>
                    <a:pt x="51" y="99"/>
                    <a:pt x="53" y="114"/>
                  </a:cubicBezTo>
                  <a:cubicBezTo>
                    <a:pt x="221" y="1286"/>
                    <a:pt x="221" y="1286"/>
                    <a:pt x="221" y="1286"/>
                  </a:cubicBezTo>
                  <a:cubicBezTo>
                    <a:pt x="224" y="1311"/>
                    <a:pt x="245" y="1329"/>
                    <a:pt x="270" y="1329"/>
                  </a:cubicBezTo>
                  <a:cubicBezTo>
                    <a:pt x="270" y="1329"/>
                    <a:pt x="270" y="1329"/>
                    <a:pt x="271" y="1329"/>
                  </a:cubicBezTo>
                  <a:cubicBezTo>
                    <a:pt x="1080" y="1245"/>
                    <a:pt x="1080" y="1245"/>
                    <a:pt x="1080" y="1245"/>
                  </a:cubicBezTo>
                  <a:cubicBezTo>
                    <a:pt x="1090" y="1244"/>
                    <a:pt x="1099" y="1249"/>
                    <a:pt x="1104" y="1257"/>
                  </a:cubicBezTo>
                  <a:cubicBezTo>
                    <a:pt x="1263" y="1529"/>
                    <a:pt x="1263" y="1529"/>
                    <a:pt x="1263" y="1529"/>
                  </a:cubicBezTo>
                  <a:cubicBezTo>
                    <a:pt x="1298" y="1241"/>
                    <a:pt x="1298" y="1241"/>
                    <a:pt x="1298" y="1241"/>
                  </a:cubicBezTo>
                  <a:cubicBezTo>
                    <a:pt x="1299" y="1229"/>
                    <a:pt x="1308" y="1220"/>
                    <a:pt x="1320" y="1219"/>
                  </a:cubicBezTo>
                  <a:cubicBezTo>
                    <a:pt x="1572" y="1193"/>
                    <a:pt x="1572" y="1193"/>
                    <a:pt x="1572" y="1193"/>
                  </a:cubicBezTo>
                  <a:cubicBezTo>
                    <a:pt x="1572" y="1193"/>
                    <a:pt x="1573" y="1193"/>
                    <a:pt x="1573" y="1193"/>
                  </a:cubicBezTo>
                  <a:cubicBezTo>
                    <a:pt x="1599" y="1192"/>
                    <a:pt x="1619" y="1172"/>
                    <a:pt x="1621" y="1147"/>
                  </a:cubicBezTo>
                  <a:cubicBezTo>
                    <a:pt x="1642" y="887"/>
                    <a:pt x="1642" y="887"/>
                    <a:pt x="1642" y="887"/>
                  </a:cubicBezTo>
                  <a:cubicBezTo>
                    <a:pt x="1643" y="873"/>
                    <a:pt x="1654" y="863"/>
                    <a:pt x="1668" y="864"/>
                  </a:cubicBezTo>
                  <a:cubicBezTo>
                    <a:pt x="1682" y="865"/>
                    <a:pt x="1692" y="877"/>
                    <a:pt x="1691" y="891"/>
                  </a:cubicBezTo>
                  <a:cubicBezTo>
                    <a:pt x="1670" y="1151"/>
                    <a:pt x="1670" y="1151"/>
                    <a:pt x="1670" y="1151"/>
                  </a:cubicBezTo>
                  <a:cubicBezTo>
                    <a:pt x="1666" y="1201"/>
                    <a:pt x="1626" y="1240"/>
                    <a:pt x="1576" y="1242"/>
                  </a:cubicBezTo>
                  <a:cubicBezTo>
                    <a:pt x="1345" y="1266"/>
                    <a:pt x="1345" y="1266"/>
                    <a:pt x="1345" y="1266"/>
                  </a:cubicBezTo>
                  <a:cubicBezTo>
                    <a:pt x="1304" y="1608"/>
                    <a:pt x="1304" y="1608"/>
                    <a:pt x="1304" y="1608"/>
                  </a:cubicBezTo>
                  <a:cubicBezTo>
                    <a:pt x="1302" y="1619"/>
                    <a:pt x="1295" y="1628"/>
                    <a:pt x="1284" y="1630"/>
                  </a:cubicBezTo>
                  <a:cubicBezTo>
                    <a:pt x="1282" y="1630"/>
                    <a:pt x="1281" y="1630"/>
                    <a:pt x="1279" y="1630"/>
                  </a:cubicBezTo>
                  <a:close/>
                </a:path>
              </a:pathLst>
            </a:custGeom>
            <a:solidFill>
              <a:srgbClr val="000000">
                <a:lumMod val="85000"/>
                <a:lumOff val="15000"/>
              </a:srgbClr>
            </a:solidFill>
            <a:ln>
              <a:noFill/>
            </a:ln>
          </p:spPr>
          <p:txBody>
            <a:bodyPr lIns="68571" tIns="34286" rIns="68571" bIns="34286"/>
            <a:lstStyle/>
            <a:p>
              <a:pPr>
                <a:defRPr/>
              </a:pPr>
              <a:endParaRPr lang="en-ID" sz="1350" kern="0">
                <a:solidFill>
                  <a:srgbClr val="000000"/>
                </a:solidFill>
                <a:latin typeface="Roboto"/>
              </a:endParaRPr>
            </a:p>
          </p:txBody>
        </p:sp>
      </p:grpSp>
      <p:sp>
        <p:nvSpPr>
          <p:cNvPr id="2" name="Title 1"/>
          <p:cNvSpPr>
            <a:spLocks noGrp="1"/>
          </p:cNvSpPr>
          <p:nvPr>
            <p:ph type="title"/>
          </p:nvPr>
        </p:nvSpPr>
        <p:spPr>
          <a:xfrm>
            <a:off x="1887151" y="420097"/>
            <a:ext cx="7886700" cy="994172"/>
          </a:xfrm>
        </p:spPr>
        <p:txBody>
          <a:bodyPr>
            <a:normAutofit/>
          </a:bodyPr>
          <a:lstStyle/>
          <a:p>
            <a:pPr algn="ctr"/>
            <a:r>
              <a:rPr lang="en-US" sz="4800" dirty="0">
                <a:solidFill>
                  <a:srgbClr val="002060"/>
                </a:solidFill>
                <a:latin typeface="Footlight MT Light" panose="0204060206030A020304" pitchFamily="18" charset="0"/>
                <a:ea typeface="MS Gothic" panose="020B0609070205080204" pitchFamily="49" charset="-128"/>
              </a:rPr>
              <a:t>About </a:t>
            </a:r>
            <a:r>
              <a:rPr lang="en-US" sz="4800" dirty="0" smtClean="0">
                <a:solidFill>
                  <a:srgbClr val="002060"/>
                </a:solidFill>
                <a:latin typeface="Footlight MT Light" panose="0204060206030A020304" pitchFamily="18" charset="0"/>
                <a:ea typeface="MS Gothic" panose="020B0609070205080204" pitchFamily="49" charset="-128"/>
              </a:rPr>
              <a:t>the </a:t>
            </a:r>
            <a:r>
              <a:rPr lang="en-US" sz="4800" dirty="0" err="1" smtClean="0">
                <a:solidFill>
                  <a:srgbClr val="002060"/>
                </a:solidFill>
                <a:latin typeface="Footlight MT Light" panose="0204060206030A020304" pitchFamily="18" charset="0"/>
                <a:ea typeface="MS Gothic" panose="020B0609070205080204" pitchFamily="49" charset="-128"/>
              </a:rPr>
              <a:t>GaPSC</a:t>
            </a:r>
            <a:endParaRPr lang="en-US" sz="4800" dirty="0">
              <a:solidFill>
                <a:srgbClr val="002060"/>
              </a:solidFill>
              <a:latin typeface="Footlight MT Light" panose="0204060206030A020304" pitchFamily="18" charset="0"/>
              <a:ea typeface="MS Gothic" panose="020B0609070205080204" pitchFamily="49" charset="-128"/>
            </a:endParaRPr>
          </a:p>
        </p:txBody>
      </p:sp>
      <p:sp>
        <p:nvSpPr>
          <p:cNvPr id="8" name="TextBox 7"/>
          <p:cNvSpPr txBox="1"/>
          <p:nvPr/>
        </p:nvSpPr>
        <p:spPr>
          <a:xfrm>
            <a:off x="3024627" y="5327381"/>
            <a:ext cx="2621230" cy="461665"/>
          </a:xfrm>
          <a:prstGeom prst="rect">
            <a:avLst/>
          </a:prstGeom>
          <a:noFill/>
        </p:spPr>
        <p:txBody>
          <a:bodyPr wrap="none" rtlCol="0">
            <a:spAutoFit/>
          </a:bodyPr>
          <a:lstStyle/>
          <a:p>
            <a:r>
              <a:rPr lang="en-US" sz="2400" b="1" dirty="0">
                <a:latin typeface="Nirmala UI Semilight" panose="020B0402040204020203" pitchFamily="34" charset="0"/>
                <a:ea typeface="Nirmala UI Semilight" panose="020B0402040204020203" pitchFamily="34" charset="0"/>
                <a:cs typeface="Nirmala UI Semilight" panose="020B0402040204020203" pitchFamily="34" charset="0"/>
              </a:rPr>
              <a:t>Mission </a:t>
            </a:r>
            <a:r>
              <a:rPr lang="en-US" sz="2400" b="1" dirty="0" smtClean="0">
                <a:latin typeface="Nirmala UI Semilight" panose="020B0402040204020203" pitchFamily="34" charset="0"/>
                <a:ea typeface="Nirmala UI Semilight" panose="020B0402040204020203" pitchFamily="34" charset="0"/>
                <a:cs typeface="Nirmala UI Semilight" panose="020B0402040204020203" pitchFamily="34" charset="0"/>
              </a:rPr>
              <a:t>Statement</a:t>
            </a:r>
            <a:endParaRPr lang="en-US" sz="1600" b="1"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9" name="TextBox 8"/>
          <p:cNvSpPr txBox="1"/>
          <p:nvPr/>
        </p:nvSpPr>
        <p:spPr>
          <a:xfrm>
            <a:off x="8730619" y="6370286"/>
            <a:ext cx="2525050" cy="461665"/>
          </a:xfrm>
          <a:prstGeom prst="rect">
            <a:avLst/>
          </a:prstGeom>
          <a:noFill/>
        </p:spPr>
        <p:txBody>
          <a:bodyPr wrap="none" rtlCol="0">
            <a:spAutoFit/>
          </a:bodyPr>
          <a:lstStyle/>
          <a:p>
            <a:r>
              <a:rPr lang="en-US" sz="2400" b="1" dirty="0">
                <a:latin typeface="Nirmala UI Semilight" panose="020B0402040204020203" pitchFamily="34" charset="0"/>
                <a:ea typeface="Nirmala UI Semilight" panose="020B0402040204020203" pitchFamily="34" charset="0"/>
                <a:cs typeface="Nirmala UI Semilight" panose="020B0402040204020203" pitchFamily="34" charset="0"/>
              </a:rPr>
              <a:t>Vision </a:t>
            </a:r>
            <a:r>
              <a:rPr lang="en-US" sz="2400" b="1" dirty="0" smtClean="0">
                <a:latin typeface="Nirmala UI Semilight" panose="020B0402040204020203" pitchFamily="34" charset="0"/>
                <a:ea typeface="Nirmala UI Semilight" panose="020B0402040204020203" pitchFamily="34" charset="0"/>
                <a:cs typeface="Nirmala UI Semilight" panose="020B0402040204020203" pitchFamily="34" charset="0"/>
              </a:rPr>
              <a:t>Statement </a:t>
            </a:r>
            <a:endParaRPr lang="en-US" sz="2400" b="1"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TextBox 9"/>
          <p:cNvSpPr txBox="1"/>
          <p:nvPr/>
        </p:nvSpPr>
        <p:spPr>
          <a:xfrm>
            <a:off x="7189091" y="3190948"/>
            <a:ext cx="2506844" cy="1569660"/>
          </a:xfrm>
          <a:prstGeom prst="rect">
            <a:avLst/>
          </a:prstGeom>
          <a:noFill/>
        </p:spPr>
        <p:txBody>
          <a:bodyPr wrap="square" rtlCol="0">
            <a:spAutoFit/>
          </a:bodyPr>
          <a:lstStyle/>
          <a:p>
            <a:pPr algn="ctr"/>
            <a:r>
              <a:rPr lang="en-US" sz="2400"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“Protecting Georgia’s Higher Standard of Learning”</a:t>
            </a:r>
          </a:p>
        </p:txBody>
      </p:sp>
      <p:sp>
        <p:nvSpPr>
          <p:cNvPr id="12" name="TextBox 11"/>
          <p:cNvSpPr txBox="1"/>
          <p:nvPr/>
        </p:nvSpPr>
        <p:spPr>
          <a:xfrm>
            <a:off x="2106568" y="1854316"/>
            <a:ext cx="3307406" cy="1938992"/>
          </a:xfrm>
          <a:prstGeom prst="rect">
            <a:avLst/>
          </a:prstGeom>
          <a:noFill/>
        </p:spPr>
        <p:txBody>
          <a:bodyPr wrap="square" rtlCol="0">
            <a:spAutoFit/>
          </a:bodyPr>
          <a:lstStyle/>
          <a:p>
            <a:pPr algn="ctr"/>
            <a:r>
              <a:rPr lang="en-US" sz="2400"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 To build the best prepared, best qualified and most ethical educator workforce in the nation”</a:t>
            </a:r>
          </a:p>
        </p:txBody>
      </p:sp>
    </p:spTree>
    <p:extLst>
      <p:ext uri="{BB962C8B-B14F-4D97-AF65-F5344CB8AC3E}">
        <p14:creationId xmlns:p14="http://schemas.microsoft.com/office/powerpoint/2010/main" val="3929430414"/>
      </p:ext>
    </p:extLst>
  </p:cSld>
  <p:clrMapOvr>
    <a:masterClrMapping/>
  </p:clrMapOvr>
  <p:transition spd="slow">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3938227" y="554975"/>
            <a:ext cx="8141138" cy="742681"/>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002060"/>
                </a:solidFill>
                <a:latin typeface="Footlight MT Light" panose="0204060206030A020304" pitchFamily="18" charset="0"/>
                <a:cs typeface="Arial" panose="020B0604020202020204" pitchFamily="34" charset="0"/>
                <a:sym typeface="Georgia"/>
              </a:rPr>
              <a:t>Standard 5: Common Violations</a:t>
            </a:r>
            <a:endParaRPr lang="en-US" sz="4800" dirty="0">
              <a:solidFill>
                <a:srgbClr val="002060"/>
              </a:solidFill>
              <a:latin typeface="Footlight MT Light" panose="0204060206030A020304" pitchFamily="18" charset="0"/>
              <a:ea typeface="Calibri" panose="020F0502020204030204" pitchFamily="34" charset="0"/>
              <a:cs typeface="Times New Roman" panose="02020603050405020304" pitchFamily="18" charset="0"/>
            </a:endParaRPr>
          </a:p>
          <a:p>
            <a:pPr indent="-457223">
              <a:lnSpc>
                <a:spcPct val="100000"/>
              </a:lnSpc>
              <a:spcBef>
                <a:spcPts val="0"/>
              </a:spcBef>
              <a:buClr>
                <a:srgbClr val="000000"/>
              </a:buClr>
              <a:buSzPts val="2000"/>
            </a:pPr>
            <a:endParaRPr dirty="0">
              <a:solidFill>
                <a:srgbClr val="000000"/>
              </a:solidFill>
              <a:latin typeface="Georgia"/>
              <a:ea typeface="Georgia"/>
              <a:cs typeface="Georgia"/>
              <a:sym typeface="Georgia"/>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447" y="195109"/>
            <a:ext cx="2921904" cy="1279794"/>
          </a:xfrm>
          <a:prstGeom prst="rect">
            <a:avLst/>
          </a:prstGeom>
        </p:spPr>
      </p:pic>
      <p:sp>
        <p:nvSpPr>
          <p:cNvPr id="3" name="TextBox 2"/>
          <p:cNvSpPr txBox="1"/>
          <p:nvPr/>
        </p:nvSpPr>
        <p:spPr>
          <a:xfrm>
            <a:off x="888734" y="1474903"/>
            <a:ext cx="10921881" cy="5461880"/>
          </a:xfrm>
          <a:prstGeom prst="rect">
            <a:avLst/>
          </a:prstGeom>
          <a:noFill/>
        </p:spPr>
        <p:txBody>
          <a:bodyPr wrap="square" rtlCol="0">
            <a:spAutoFit/>
          </a:bodyPr>
          <a:lstStyle/>
          <a:p>
            <a:pPr marL="457200" indent="-457200" algn="just">
              <a:buClr>
                <a:srgbClr val="000000"/>
              </a:buClr>
              <a:buSzPct val="100000"/>
              <a:buFont typeface="Courier New" panose="02070309020205020404" pitchFamily="49" charset="0"/>
              <a:buChar char="o"/>
            </a:pP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Using school </a:t>
            </a: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system </a:t>
            </a: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property improperly </a:t>
            </a: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(violation of acceptable use policy). Ex. Watching a movie while at work.</a:t>
            </a:r>
          </a:p>
          <a:p>
            <a:pPr marL="457200" indent="-457200" algn="just">
              <a:buClr>
                <a:srgbClr val="000000"/>
              </a:buClr>
              <a:buSzPts val="2000"/>
              <a:buFont typeface="Courier New" panose="02070309020205020404" pitchFamily="49" charset="0"/>
              <a:buChar char="o"/>
            </a:pPr>
            <a:endPar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lnSpc>
                <a:spcPct val="107000"/>
              </a:lnSpc>
              <a:buClr>
                <a:srgbClr val="000000"/>
              </a:buClr>
              <a:buSzPct val="100000"/>
              <a:buFont typeface="Courier New" panose="02070309020205020404" pitchFamily="49" charset="0"/>
              <a:buChar char="o"/>
            </a:pP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Pawning or stealing school property, such as </a:t>
            </a: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weight room </a:t>
            </a: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equipment and musical </a:t>
            </a: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instruments.</a:t>
            </a:r>
          </a:p>
          <a:p>
            <a:pPr marL="457200" indent="-457200" algn="just">
              <a:lnSpc>
                <a:spcPct val="107000"/>
              </a:lnSpc>
              <a:buClr>
                <a:srgbClr val="000000"/>
              </a:buClr>
              <a:buSzPct val="100000"/>
              <a:buFont typeface="Courier New" panose="02070309020205020404" pitchFamily="49" charset="0"/>
              <a:buChar char="o"/>
            </a:pPr>
            <a:endPar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lnSpc>
                <a:spcPct val="107000"/>
              </a:lnSpc>
              <a:buClr>
                <a:srgbClr val="000000"/>
              </a:buClr>
              <a:buSzPct val="100000"/>
              <a:buFont typeface="Courier New" panose="02070309020205020404" pitchFamily="49" charset="0"/>
              <a:buChar char="o"/>
            </a:pP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Co-mingling of funds; inappropriate handling of fundraiser fees, student activity funds, and athletic fees.</a:t>
            </a:r>
          </a:p>
          <a:p>
            <a:pPr marL="457200" indent="-457200" algn="just">
              <a:lnSpc>
                <a:spcPct val="107000"/>
              </a:lnSpc>
              <a:buClr>
                <a:srgbClr val="000000"/>
              </a:buClr>
              <a:buSzPct val="100000"/>
              <a:buFont typeface="Courier New" panose="02070309020205020404" pitchFamily="49" charset="0"/>
              <a:buChar char="o"/>
            </a:pPr>
            <a:endPar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buClr>
                <a:srgbClr val="000000"/>
              </a:buClr>
              <a:buSzPct val="100000"/>
              <a:buFont typeface="Courier New" panose="02070309020205020404" pitchFamily="49" charset="0"/>
              <a:buChar char="o"/>
            </a:pP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Collecting funds but not using receipt books; using personal cash apps.</a:t>
            </a:r>
          </a:p>
          <a:p>
            <a:pPr marL="457200" indent="-457200" algn="just">
              <a:buClr>
                <a:srgbClr val="000000"/>
              </a:buClr>
              <a:buSzPct val="100000"/>
              <a:buFont typeface="Courier New" panose="02070309020205020404" pitchFamily="49" charset="0"/>
              <a:buChar char="o"/>
            </a:pPr>
            <a:endPar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buClr>
                <a:srgbClr val="000000"/>
              </a:buClr>
              <a:buSzPct val="100000"/>
              <a:buFont typeface="Courier New" panose="02070309020205020404" pitchFamily="49" charset="0"/>
              <a:buChar char="o"/>
            </a:pP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Use of school email, etc. to sell for personal benefit or promote political candidates or political issues. </a:t>
            </a:r>
          </a:p>
        </p:txBody>
      </p:sp>
      <p:sp>
        <p:nvSpPr>
          <p:cNvPr id="8" name="Rectangle 7">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354410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012860" y="525921"/>
            <a:ext cx="10501192" cy="3714110"/>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002060"/>
                </a:solidFill>
                <a:latin typeface="Footlight MT Light" panose="0204060206030A020304" pitchFamily="18" charset="0"/>
                <a:cs typeface="Arial" panose="020B0604020202020204" pitchFamily="34" charset="0"/>
                <a:sym typeface="Georgia"/>
              </a:rPr>
              <a:t>Standard 5: Scenario</a:t>
            </a:r>
          </a:p>
          <a:p>
            <a:pPr marL="0" indent="0">
              <a:lnSpc>
                <a:spcPct val="100000"/>
              </a:lnSpc>
              <a:spcBef>
                <a:spcPts val="0"/>
              </a:spcBef>
              <a:buClr>
                <a:srgbClr val="000000"/>
              </a:buClr>
              <a:buSzPts val="2000"/>
              <a:buNone/>
            </a:pPr>
            <a:endParaRPr lang="en-US" sz="733" b="1" i="1"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endParaRPr>
          </a:p>
          <a:p>
            <a:pPr marL="0" indent="0">
              <a:lnSpc>
                <a:spcPct val="100000"/>
              </a:lnSpc>
              <a:spcBef>
                <a:spcPts val="0"/>
              </a:spcBef>
              <a:buClr>
                <a:srgbClr val="000000"/>
              </a:buClr>
              <a:buSzPts val="2000"/>
              <a:buNone/>
            </a:pPr>
            <a:endParaRPr lang="en-US"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lgn="just">
              <a:lnSpc>
                <a:spcPct val="100000"/>
              </a:lnSpc>
              <a:spcBef>
                <a:spcPts val="0"/>
              </a:spcBef>
              <a:buClr>
                <a:srgbClr val="000000"/>
              </a:buClr>
              <a:buSzPts val="2000"/>
              <a:buNone/>
            </a:pPr>
            <a:r>
              <a:rPr lang="en-US"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 </a:t>
            </a:r>
            <a:r>
              <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high school teacher used an app on her personal smartphone to collect money from students and make purchases. The app used the educator’s personal account to conduct peer-to-peer transactions. The educator continued to use the app after being told it was prohibited. </a:t>
            </a:r>
            <a:endParaRPr lang="en-US" sz="533" b="1" i="1" dirty="0">
              <a:solidFill>
                <a:schemeClr val="tx1"/>
              </a:solidFill>
              <a:latin typeface="High Tower Text" panose="02040502050506030303" pitchFamily="18" charset="0"/>
              <a:cs typeface="Arial" panose="020B0604020202020204" pitchFamily="34" charset="0"/>
              <a:sym typeface="Georgia"/>
            </a:endParaRP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3" name="TextBox 2"/>
          <p:cNvSpPr txBox="1"/>
          <p:nvPr/>
        </p:nvSpPr>
        <p:spPr>
          <a:xfrm>
            <a:off x="1093277" y="4529443"/>
            <a:ext cx="8254496" cy="1261884"/>
          </a:xfrm>
          <a:prstGeom prst="rect">
            <a:avLst/>
          </a:prstGeom>
          <a:noFill/>
          <a:ln w="12700">
            <a:solidFill>
              <a:srgbClr val="C00000"/>
            </a:solidFill>
          </a:ln>
        </p:spPr>
        <p:txBody>
          <a:bodyPr wrap="square" rtlCol="0">
            <a:spAutoFit/>
          </a:bodyPr>
          <a:lstStyle/>
          <a:p>
            <a:pPr algn="just"/>
            <a:r>
              <a:rPr lang="en-US" sz="24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Unauthorized use of apps like </a:t>
            </a:r>
            <a:r>
              <a:rPr lang="en-US" sz="2400" i="1" dirty="0" err="1"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Venmo</a:t>
            </a:r>
            <a:r>
              <a:rPr lang="en-US" sz="24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or Cash App </a:t>
            </a:r>
            <a:r>
              <a:rPr lang="en-US" sz="2400" b="1" i="1" u="sng"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is</a:t>
            </a:r>
            <a:r>
              <a:rPr lang="en-US" sz="24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 violation of Standard 5. Make sure that you are aware of your systems policies regarding these applications</a:t>
            </a:r>
            <a:r>
              <a:rPr lang="en-US" sz="2800" i="1" dirty="0" smtClean="0">
                <a:solidFill>
                  <a:srgbClr val="000000"/>
                </a:solidFill>
                <a:latin typeface="Calibri" panose="020F0502020204030204" pitchFamily="34" charset="0"/>
                <a:cs typeface="Calibri" panose="020F0502020204030204" pitchFamily="34" charset="0"/>
              </a:rPr>
              <a:t>. </a:t>
            </a:r>
            <a:endParaRPr lang="en-US" sz="2800" i="1" dirty="0">
              <a:solidFill>
                <a:srgbClr val="000000"/>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stretch>
            <a:fillRect/>
          </a:stretch>
        </p:blipFill>
        <p:spPr>
          <a:xfrm>
            <a:off x="9492999" y="4144774"/>
            <a:ext cx="2318157" cy="1692666"/>
          </a:xfrm>
          <a:prstGeom prst="rect">
            <a:avLst/>
          </a:prstGeom>
        </p:spPr>
      </p:pic>
      <p:sp>
        <p:nvSpPr>
          <p:cNvPr id="8" name="Rectangle 7">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319947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952357" y="539540"/>
            <a:ext cx="10501192" cy="960546"/>
          </a:xfrm>
          <a:prstGeom prst="rect">
            <a:avLst/>
          </a:prstGeom>
          <a:noFill/>
          <a:ln w="12700">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002060"/>
                </a:solidFill>
                <a:latin typeface="Footlight MT Light" panose="0204060206030A020304" pitchFamily="18" charset="0"/>
                <a:cs typeface="Arial" panose="020B0604020202020204" pitchFamily="34" charset="0"/>
                <a:sym typeface="Georgia"/>
              </a:rPr>
              <a:t>Standard 5: Scenario</a:t>
            </a:r>
          </a:p>
          <a:p>
            <a:endParaRPr lang="en-US" b="1" dirty="0">
              <a:solidFill>
                <a:srgbClr val="000000"/>
              </a:solidFill>
            </a:endParaRPr>
          </a:p>
          <a:p>
            <a:pPr marL="0" indent="0" algn="just">
              <a:lnSpc>
                <a:spcPct val="100000"/>
              </a:lnSpc>
              <a:spcBef>
                <a:spcPts val="0"/>
              </a:spcBef>
              <a:buClr>
                <a:srgbClr val="000000"/>
              </a:buClr>
              <a:buSzPts val="2000"/>
              <a:buNone/>
            </a:pPr>
            <a:r>
              <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 middle school band director was charged with multiple counts of Theft By Taking after an audit of the band’s financial accounts. The audit and subsequent investigation revealed a shortage of $28,000-$</a:t>
            </a:r>
            <a:r>
              <a:rPr lang="en-US" dirty="0" smtClean="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37,000.</a:t>
            </a:r>
            <a:endParaRPr lang="en-US" sz="4734" b="1" i="1"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endParaRP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2" name="TextBox 1"/>
          <p:cNvSpPr txBox="1"/>
          <p:nvPr/>
        </p:nvSpPr>
        <p:spPr>
          <a:xfrm>
            <a:off x="1003334" y="4340289"/>
            <a:ext cx="10399237" cy="830997"/>
          </a:xfrm>
          <a:prstGeom prst="rect">
            <a:avLst/>
          </a:prstGeom>
          <a:noFill/>
          <a:ln w="12700">
            <a:solidFill>
              <a:srgbClr val="C00000"/>
            </a:solidFill>
          </a:ln>
        </p:spPr>
        <p:txBody>
          <a:bodyPr wrap="square" rtlCol="0">
            <a:spAutoFit/>
          </a:bodyPr>
          <a:lstStyle/>
          <a:p>
            <a:pPr defTabSz="304815">
              <a:buClr>
                <a:srgbClr val="000000"/>
              </a:buClr>
              <a:buSzPts val="2000"/>
              <a:defRPr/>
            </a:pPr>
            <a:r>
              <a:rPr lang="en-US" sz="24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Stealing money, time, and/or equipment from the school </a:t>
            </a:r>
            <a:r>
              <a:rPr lang="en-US" sz="2400" b="1" i="1" u="sng"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is</a:t>
            </a:r>
            <a:r>
              <a:rPr lang="en-US" sz="24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 a serious violation and can result in revocation of your license. </a:t>
            </a:r>
            <a:endPar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endParaRPr>
          </a:p>
        </p:txBody>
      </p:sp>
      <p:sp>
        <p:nvSpPr>
          <p:cNvPr id="8" name="Rectangle 7">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4129091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992850" y="534828"/>
            <a:ext cx="10501192" cy="1169429"/>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002060"/>
                </a:solidFill>
                <a:latin typeface="Footlight MT Light" panose="0204060206030A020304" pitchFamily="18" charset="0"/>
                <a:cs typeface="Arial" panose="020B0604020202020204" pitchFamily="34" charset="0"/>
                <a:sym typeface="Georgia"/>
              </a:rPr>
              <a:t>Standard 5: Scenario</a:t>
            </a:r>
          </a:p>
          <a:p>
            <a:pPr marL="0" indent="0">
              <a:lnSpc>
                <a:spcPct val="100000"/>
              </a:lnSpc>
              <a:spcBef>
                <a:spcPts val="0"/>
              </a:spcBef>
              <a:buClr>
                <a:srgbClr val="000000"/>
              </a:buClr>
              <a:buSzPts val="2000"/>
              <a:buNone/>
            </a:pPr>
            <a:endParaRPr lang="en-US" sz="600" b="1" i="1" dirty="0">
              <a:solidFill>
                <a:schemeClr val="bg1"/>
              </a:solidFill>
              <a:latin typeface="High Tower Text" panose="02040502050506030303" pitchFamily="18" charset="0"/>
              <a:cs typeface="Arial" panose="020B0604020202020204" pitchFamily="34" charset="0"/>
              <a:sym typeface="Georgia"/>
            </a:endParaRPr>
          </a:p>
          <a:p>
            <a:pPr marL="0" indent="0">
              <a:lnSpc>
                <a:spcPct val="100000"/>
              </a:lnSpc>
              <a:spcBef>
                <a:spcPts val="0"/>
              </a:spcBef>
              <a:buClr>
                <a:srgbClr val="000000"/>
              </a:buClr>
              <a:buSzPts val="2000"/>
              <a:buNone/>
            </a:pPr>
            <a:endParaRPr lang="en-US" sz="2133" b="1" i="1" dirty="0">
              <a:solidFill>
                <a:srgbClr val="000000"/>
              </a:solidFill>
              <a:latin typeface="High Tower Text" panose="02040502050506030303" pitchFamily="18" charset="0"/>
              <a:cs typeface="Arial" panose="020B0604020202020204" pitchFamily="34" charset="0"/>
              <a:sym typeface="Georgia"/>
            </a:endParaRP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2" name="TextBox 1"/>
          <p:cNvSpPr txBox="1"/>
          <p:nvPr/>
        </p:nvSpPr>
        <p:spPr>
          <a:xfrm>
            <a:off x="4609030" y="1581574"/>
            <a:ext cx="7272513" cy="2246769"/>
          </a:xfrm>
          <a:prstGeom prst="rect">
            <a:avLst/>
          </a:prstGeom>
          <a:noFill/>
        </p:spPr>
        <p:txBody>
          <a:bodyPr wrap="square" rtlCol="0">
            <a:spAutoFit/>
          </a:bodyPr>
          <a:lstStyle/>
          <a:p>
            <a:pPr algn="just" defTabSz="304815">
              <a:buClr>
                <a:srgbClr val="000000"/>
              </a:buClr>
              <a:buSzPts val="2000"/>
              <a:defRPr/>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The </a:t>
            </a:r>
            <a:r>
              <a:rPr lang="en-US" sz="28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educator </a:t>
            </a: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used school system computer equipment to exchange emails of a sexual nature with another educator. The emails were obtained by an Open Records Request and published in local </a:t>
            </a:r>
            <a:r>
              <a:rPr lang="en-US" sz="28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newspapers.</a:t>
            </a: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3" name="TextBox 2"/>
          <p:cNvSpPr txBox="1"/>
          <p:nvPr/>
        </p:nvSpPr>
        <p:spPr>
          <a:xfrm>
            <a:off x="1320435" y="5171715"/>
            <a:ext cx="10173607" cy="1200329"/>
          </a:xfrm>
          <a:prstGeom prst="rect">
            <a:avLst/>
          </a:prstGeom>
          <a:noFill/>
          <a:ln w="12700">
            <a:solidFill>
              <a:srgbClr val="C00000"/>
            </a:solidFill>
          </a:ln>
        </p:spPr>
        <p:txBody>
          <a:bodyPr wrap="square" rtlCol="0">
            <a:spAutoFit/>
          </a:bodyPr>
          <a:lstStyle/>
          <a:p>
            <a:pPr algn="just">
              <a:buClr>
                <a:schemeClr val="dk1"/>
              </a:buClr>
              <a:buSzPct val="100000"/>
            </a:pPr>
            <a:r>
              <a:rPr lang="en-US" sz="24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Improperly using </a:t>
            </a:r>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school or school district property without the approval of the local board of education/governing board or authorized designee </a:t>
            </a:r>
            <a:r>
              <a:rPr lang="en-US" sz="2400" b="1" i="1" u="sng"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is</a:t>
            </a:r>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 violation of Standard 5: Public Funds and Property.</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23941"/>
          <a:stretch/>
        </p:blipFill>
        <p:spPr>
          <a:xfrm>
            <a:off x="1020008" y="1785746"/>
            <a:ext cx="3355662" cy="2519217"/>
          </a:xfrm>
          <a:prstGeom prst="rect">
            <a:avLst/>
          </a:prstGeom>
          <a:ln>
            <a:solidFill>
              <a:srgbClr val="002060"/>
            </a:solidFill>
          </a:ln>
        </p:spPr>
      </p:pic>
      <p:sp>
        <p:nvSpPr>
          <p:cNvPr id="8" name="Rectangle 7">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6990888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8" name="Picture 7" descr="Three young women working at cafe">
            <a:extLst>
              <a:ext uri="{FF2B5EF4-FFF2-40B4-BE49-F238E27FC236}">
                <a16:creationId xmlns:a16="http://schemas.microsoft.com/office/drawing/2014/main" id="{892F18CC-45B8-4D93-44A1-6D43D512FA21}"/>
              </a:ext>
            </a:extLst>
          </p:cNvPr>
          <p:cNvPicPr>
            <a:picLocks noChangeAspect="1"/>
          </p:cNvPicPr>
          <p:nvPr/>
        </p:nvPicPr>
        <p:blipFill>
          <a:blip r:embed="rId3" cstate="print">
            <a:extLst>
              <a:ext uri="{28A0092B-C50C-407E-A947-70E740481C1C}">
                <a14:useLocalDpi xmlns:a14="http://schemas.microsoft.com/office/drawing/2010/main" val="0"/>
              </a:ext>
            </a:extLst>
          </a:blip>
          <a:srcRect l="16435" r="16435"/>
          <a:stretch/>
        </p:blipFill>
        <p:spPr>
          <a:xfrm>
            <a:off x="10099945" y="214646"/>
            <a:ext cx="1404583" cy="1394530"/>
          </a:xfrm>
          <a:prstGeom prst="flowChartConnector">
            <a:avLst/>
          </a:prstGeom>
          <a:ln w="28575">
            <a:solidFill>
              <a:srgbClr val="9B2D1F"/>
            </a:solidFill>
          </a:ln>
        </p:spPr>
      </p:pic>
      <p:sp>
        <p:nvSpPr>
          <p:cNvPr id="7" name="Google Shape;175;gd026101d0f_1_12"/>
          <p:cNvSpPr txBox="1">
            <a:spLocks noGrp="1"/>
          </p:cNvSpPr>
          <p:nvPr>
            <p:ph type="body" idx="1"/>
          </p:nvPr>
        </p:nvSpPr>
        <p:spPr>
          <a:xfrm>
            <a:off x="1003335" y="492899"/>
            <a:ext cx="10501192" cy="5350943"/>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002060"/>
                </a:solidFill>
                <a:latin typeface="Footlight MT Light" panose="0204060206030A020304" pitchFamily="18" charset="0"/>
                <a:cs typeface="Arial" panose="020B0604020202020204" pitchFamily="34" charset="0"/>
                <a:sym typeface="Georgia"/>
              </a:rPr>
              <a:t>Standard 5: Takeaways</a:t>
            </a:r>
          </a:p>
          <a:p>
            <a:pPr>
              <a:lnSpc>
                <a:spcPct val="107000"/>
              </a:lnSpc>
              <a:spcAft>
                <a:spcPts val="533"/>
              </a:spcAft>
              <a:buClr>
                <a:srgbClr val="000000"/>
              </a:buClr>
              <a:buSzPct val="100000"/>
            </a:pPr>
            <a:endParaRPr lang="en-US" sz="533"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533"/>
              </a:spcAft>
              <a:buClr>
                <a:srgbClr val="000000"/>
              </a:buClr>
              <a:buSzPct val="100000"/>
              <a:buFont typeface="Courier New" panose="02070309020205020404" pitchFamily="49" charset="0"/>
              <a:buChar char="o"/>
            </a:pPr>
            <a:r>
              <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When handling money, make sure to receipt it; know your school’s financial guidelines. </a:t>
            </a:r>
          </a:p>
          <a:p>
            <a:pPr algn="just">
              <a:lnSpc>
                <a:spcPct val="107000"/>
              </a:lnSpc>
              <a:spcAft>
                <a:spcPts val="533"/>
              </a:spcAft>
              <a:buClr>
                <a:srgbClr val="000000"/>
              </a:buClr>
              <a:buSzPct val="100000"/>
              <a:buFont typeface="Courier New" panose="02070309020205020404" pitchFamily="49" charset="0"/>
              <a:buChar char="o"/>
            </a:pPr>
            <a:r>
              <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Do not mix funds; one cannot reimburse later for monies taken and deposited</a:t>
            </a:r>
            <a:r>
              <a:rPr lang="en-US"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t>
            </a:r>
            <a:endParaRPr lang="en-US"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gn="just">
              <a:lnSpc>
                <a:spcPct val="107000"/>
              </a:lnSpc>
              <a:spcAft>
                <a:spcPts val="533"/>
              </a:spcAft>
              <a:buClr>
                <a:srgbClr val="000000"/>
              </a:buClr>
              <a:buSzPct val="100000"/>
              <a:buFont typeface="Courier New" panose="02070309020205020404" pitchFamily="49" charset="0"/>
              <a:buChar char="o"/>
            </a:pPr>
            <a:r>
              <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Understand and follow local school policy regarding use of a school/organization item, equipment, vehicles, kitchens, athletics facilities, etc. </a:t>
            </a:r>
          </a:p>
          <a:p>
            <a:pPr algn="just">
              <a:lnSpc>
                <a:spcPct val="107000"/>
              </a:lnSpc>
              <a:spcAft>
                <a:spcPts val="533"/>
              </a:spcAft>
              <a:buClr>
                <a:srgbClr val="000000"/>
              </a:buClr>
              <a:buSzPct val="100000"/>
              <a:buFont typeface="Courier New" panose="02070309020205020404" pitchFamily="49" charset="0"/>
              <a:buChar char="o"/>
            </a:pPr>
            <a:r>
              <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School policy can determine if the use is a violation, such as if permission was granted for use.  </a:t>
            </a: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5" name="Rectangle 4"/>
          <p:cNvSpPr/>
          <p:nvPr/>
        </p:nvSpPr>
        <p:spPr>
          <a:xfrm>
            <a:off x="2553586" y="4543313"/>
            <a:ext cx="6096000" cy="276999"/>
          </a:xfrm>
          <a:prstGeom prst="rect">
            <a:avLst/>
          </a:prstGeom>
        </p:spPr>
        <p:txBody>
          <a:bodyPr>
            <a:spAutoFit/>
          </a:bodyPr>
          <a:lstStyle/>
          <a:p>
            <a:endParaRPr lang="en-US" sz="1200" dirty="0">
              <a:solidFill>
                <a:srgbClr val="000000"/>
              </a:solidFill>
            </a:endParaRPr>
          </a:p>
        </p:txBody>
      </p:sp>
      <p:sp>
        <p:nvSpPr>
          <p:cNvPr id="9" name="Rectangle 8">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1519366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 calcmode="lin" valueType="num">
                                      <p:cBhvr additive="base">
                                        <p:cTn id="1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 calcmode="lin" valueType="num">
                                      <p:cBhvr additive="base">
                                        <p:cTn id="25"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624" y="-297"/>
            <a:ext cx="10287891" cy="6858594"/>
          </a:xfrm>
          <a:prstGeom prst="rect">
            <a:avLst/>
          </a:prstGeom>
        </p:spPr>
      </p:pic>
      <p:sp>
        <p:nvSpPr>
          <p:cNvPr id="4" name="Oval 3">
            <a:extLst>
              <a:ext uri="{FF2B5EF4-FFF2-40B4-BE49-F238E27FC236}">
                <a16:creationId xmlns:a16="http://schemas.microsoft.com/office/drawing/2014/main" id="{BBACE386-5135-45D2-9E90-D12A39ACA462}"/>
              </a:ext>
            </a:extLst>
          </p:cNvPr>
          <p:cNvSpPr/>
          <p:nvPr/>
        </p:nvSpPr>
        <p:spPr>
          <a:xfrm>
            <a:off x="2793776" y="2228880"/>
            <a:ext cx="2625192" cy="25338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id-ID" sz="1013">
              <a:solidFill>
                <a:srgbClr val="FFFFFF"/>
              </a:solidFill>
              <a:latin typeface="Roboto"/>
            </a:endParaRPr>
          </a:p>
        </p:txBody>
      </p:sp>
      <p:sp>
        <p:nvSpPr>
          <p:cNvPr id="30" name="Freeform 24">
            <a:extLst>
              <a:ext uri="{FF2B5EF4-FFF2-40B4-BE49-F238E27FC236}">
                <a16:creationId xmlns:a16="http://schemas.microsoft.com/office/drawing/2014/main" id="{79BD663D-7474-4087-8A5B-CC53057993B1}"/>
              </a:ext>
            </a:extLst>
          </p:cNvPr>
          <p:cNvSpPr/>
          <p:nvPr/>
        </p:nvSpPr>
        <p:spPr>
          <a:xfrm>
            <a:off x="3879786" y="0"/>
            <a:ext cx="7142890" cy="6858000"/>
          </a:xfrm>
          <a:custGeom>
            <a:avLst/>
            <a:gdLst>
              <a:gd name="connsiteX0" fmla="*/ 872050 w 7611077"/>
              <a:gd name="connsiteY0" fmla="*/ 4992403 h 6858000"/>
              <a:gd name="connsiteX1" fmla="*/ 914923 w 7611077"/>
              <a:gd name="connsiteY1" fmla="*/ 5291539 h 6858000"/>
              <a:gd name="connsiteX2" fmla="*/ 1068117 w 7611077"/>
              <a:gd name="connsiteY2" fmla="*/ 6360383 h 6858000"/>
              <a:gd name="connsiteX3" fmla="*/ 1139438 w 7611077"/>
              <a:gd name="connsiteY3" fmla="*/ 6858000 h 6858000"/>
              <a:gd name="connsiteX4" fmla="*/ 942770 w 7611077"/>
              <a:gd name="connsiteY4" fmla="*/ 6858000 h 6858000"/>
              <a:gd name="connsiteX5" fmla="*/ 768761 w 7611077"/>
              <a:gd name="connsiteY5" fmla="*/ 5592193 h 6858000"/>
              <a:gd name="connsiteX6" fmla="*/ 739642 w 7611077"/>
              <a:gd name="connsiteY6" fmla="*/ 5380395 h 6858000"/>
              <a:gd name="connsiteX7" fmla="*/ 839556 w 7611077"/>
              <a:gd name="connsiteY7" fmla="*/ 5025850 h 6858000"/>
              <a:gd name="connsiteX8" fmla="*/ 0 w 7611077"/>
              <a:gd name="connsiteY8" fmla="*/ 0 h 6858000"/>
              <a:gd name="connsiteX9" fmla="*/ 7611077 w 7611077"/>
              <a:gd name="connsiteY9" fmla="*/ 0 h 6858000"/>
              <a:gd name="connsiteX10" fmla="*/ 7611077 w 7611077"/>
              <a:gd name="connsiteY10" fmla="*/ 6858000 h 6858000"/>
              <a:gd name="connsiteX11" fmla="*/ 1139439 w 7611077"/>
              <a:gd name="connsiteY11" fmla="*/ 6858000 h 6858000"/>
              <a:gd name="connsiteX12" fmla="*/ 1068119 w 7611077"/>
              <a:gd name="connsiteY12" fmla="*/ 6360385 h 6858000"/>
              <a:gd name="connsiteX13" fmla="*/ 914924 w 7611077"/>
              <a:gd name="connsiteY13" fmla="*/ 5291541 h 6858000"/>
              <a:gd name="connsiteX14" fmla="*/ 872051 w 7611077"/>
              <a:gd name="connsiteY14" fmla="*/ 4992405 h 6858000"/>
              <a:gd name="connsiteX15" fmla="*/ 891923 w 7611077"/>
              <a:gd name="connsiteY15" fmla="*/ 4971950 h 6858000"/>
              <a:gd name="connsiteX16" fmla="*/ 1023075 w 7611077"/>
              <a:gd name="connsiteY16" fmla="*/ 4892451 h 6858000"/>
              <a:gd name="connsiteX17" fmla="*/ 1930905 w 7611077"/>
              <a:gd name="connsiteY17" fmla="*/ 3337248 h 6858000"/>
              <a:gd name="connsiteX18" fmla="*/ 637092 w 7611077"/>
              <a:gd name="connsiteY18" fmla="*/ 2084704 h 6858000"/>
              <a:gd name="connsiteX19" fmla="*/ 489353 w 7611077"/>
              <a:gd name="connsiteY19" fmla="*/ 2043544 h 6858000"/>
              <a:gd name="connsiteX20" fmla="*/ 445769 w 7611077"/>
              <a:gd name="connsiteY20" fmla="*/ 2018203 h 6858000"/>
              <a:gd name="connsiteX21" fmla="*/ 397655 w 7611077"/>
              <a:gd name="connsiteY21" fmla="*/ 1682515 h 6858000"/>
              <a:gd name="connsiteX22" fmla="*/ 191713 w 7611077"/>
              <a:gd name="connsiteY22" fmla="*/ 245644 h 6858000"/>
              <a:gd name="connsiteX23" fmla="*/ 190291 w 7611077"/>
              <a:gd name="connsiteY23" fmla="*/ 235726 h 6858000"/>
              <a:gd name="connsiteX24" fmla="*/ 190290 w 7611077"/>
              <a:gd name="connsiteY24" fmla="*/ 235726 h 6858000"/>
              <a:gd name="connsiteX25" fmla="*/ 191713 w 7611077"/>
              <a:gd name="connsiteY25" fmla="*/ 245644 h 6858000"/>
              <a:gd name="connsiteX26" fmla="*/ 397654 w 7611077"/>
              <a:gd name="connsiteY26" fmla="*/ 1682515 h 6858000"/>
              <a:gd name="connsiteX27" fmla="*/ 445769 w 7611077"/>
              <a:gd name="connsiteY27" fmla="*/ 2018203 h 6858000"/>
              <a:gd name="connsiteX28" fmla="*/ 424387 w 7611077"/>
              <a:gd name="connsiteY28" fmla="*/ 2005771 h 6858000"/>
              <a:gd name="connsiteX29" fmla="*/ 232508 w 7611077"/>
              <a:gd name="connsiteY29" fmla="*/ 1691339 h 6858000"/>
              <a:gd name="connsiteX30" fmla="*/ 203392 w 7611077"/>
              <a:gd name="connsiteY30" fmla="*/ 14795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11077" h="6858000">
                <a:moveTo>
                  <a:pt x="872050" y="4992403"/>
                </a:moveTo>
                <a:lnTo>
                  <a:pt x="914923" y="5291539"/>
                </a:lnTo>
                <a:cubicBezTo>
                  <a:pt x="964324" y="5636204"/>
                  <a:pt x="1015370" y="5992357"/>
                  <a:pt x="1068117" y="6360383"/>
                </a:cubicBezTo>
                <a:lnTo>
                  <a:pt x="1139438" y="6858000"/>
                </a:lnTo>
                <a:lnTo>
                  <a:pt x="942770" y="6858000"/>
                </a:lnTo>
                <a:lnTo>
                  <a:pt x="768761" y="5592193"/>
                </a:lnTo>
                <a:lnTo>
                  <a:pt x="739642" y="5380395"/>
                </a:lnTo>
                <a:cubicBezTo>
                  <a:pt x="721768" y="5250370"/>
                  <a:pt x="760244" y="5122376"/>
                  <a:pt x="839556" y="5025850"/>
                </a:cubicBezTo>
                <a:close/>
                <a:moveTo>
                  <a:pt x="0" y="0"/>
                </a:moveTo>
                <a:lnTo>
                  <a:pt x="7611077" y="0"/>
                </a:lnTo>
                <a:lnTo>
                  <a:pt x="7611077" y="6858000"/>
                </a:lnTo>
                <a:lnTo>
                  <a:pt x="1139439" y="6858000"/>
                </a:lnTo>
                <a:lnTo>
                  <a:pt x="1068119" y="6360385"/>
                </a:lnTo>
                <a:cubicBezTo>
                  <a:pt x="1015371" y="5992360"/>
                  <a:pt x="964325" y="5636206"/>
                  <a:pt x="914924" y="5291541"/>
                </a:cubicBezTo>
                <a:lnTo>
                  <a:pt x="872051" y="4992405"/>
                </a:lnTo>
                <a:lnTo>
                  <a:pt x="891923" y="4971950"/>
                </a:lnTo>
                <a:cubicBezTo>
                  <a:pt x="929933" y="4938846"/>
                  <a:pt x="973982" y="4911718"/>
                  <a:pt x="1023075" y="4892451"/>
                </a:cubicBezTo>
                <a:cubicBezTo>
                  <a:pt x="1634222" y="4651543"/>
                  <a:pt x="2024360" y="4017070"/>
                  <a:pt x="1930905" y="3337248"/>
                </a:cubicBezTo>
                <a:cubicBezTo>
                  <a:pt x="1837450" y="2657426"/>
                  <a:pt x="1290577" y="2151763"/>
                  <a:pt x="637092" y="2084704"/>
                </a:cubicBezTo>
                <a:cubicBezTo>
                  <a:pt x="584622" y="2079399"/>
                  <a:pt x="534888" y="2065164"/>
                  <a:pt x="489353" y="2043544"/>
                </a:cubicBezTo>
                <a:lnTo>
                  <a:pt x="445769" y="2018203"/>
                </a:lnTo>
                <a:lnTo>
                  <a:pt x="397655" y="1682515"/>
                </a:lnTo>
                <a:cubicBezTo>
                  <a:pt x="323446" y="1164751"/>
                  <a:pt x="254945" y="686816"/>
                  <a:pt x="191713" y="245644"/>
                </a:cubicBezTo>
                <a:lnTo>
                  <a:pt x="190291" y="235726"/>
                </a:lnTo>
                <a:lnTo>
                  <a:pt x="190290" y="235726"/>
                </a:lnTo>
                <a:lnTo>
                  <a:pt x="191713" y="245644"/>
                </a:lnTo>
                <a:cubicBezTo>
                  <a:pt x="254945" y="686816"/>
                  <a:pt x="323444" y="1164751"/>
                  <a:pt x="397654" y="1682515"/>
                </a:cubicBezTo>
                <a:lnTo>
                  <a:pt x="445769" y="2018203"/>
                </a:lnTo>
                <a:lnTo>
                  <a:pt x="424387" y="2005771"/>
                </a:lnTo>
                <a:cubicBezTo>
                  <a:pt x="321970" y="1934228"/>
                  <a:pt x="250382" y="1821365"/>
                  <a:pt x="232508" y="1691339"/>
                </a:cubicBezTo>
                <a:lnTo>
                  <a:pt x="203392" y="1479540"/>
                </a:lnTo>
                <a:close/>
              </a:path>
            </a:pathLst>
          </a:custGeom>
          <a:solidFill>
            <a:schemeClr val="tx2">
              <a:lumMod val="60000"/>
              <a:lumOff val="40000"/>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anchor="ctr"/>
          <a:lstStyle/>
          <a:p>
            <a:pPr algn="ctr" defTabSz="342900">
              <a:defRPr/>
            </a:pPr>
            <a:endParaRPr lang="en-US" sz="1050" dirty="0">
              <a:solidFill>
                <a:srgbClr val="FFC000"/>
              </a:solidFill>
              <a:latin typeface="Georgia" panose="02040502050405020303" pitchFamily="18" charset="0"/>
            </a:endParaRPr>
          </a:p>
        </p:txBody>
      </p:sp>
      <p:pic>
        <p:nvPicPr>
          <p:cNvPr id="3" name="Picture 2"/>
          <p:cNvPicPr>
            <a:picLocks noChangeAspect="1"/>
          </p:cNvPicPr>
          <p:nvPr/>
        </p:nvPicPr>
        <p:blipFill>
          <a:blip r:embed="rId3"/>
          <a:stretch>
            <a:fillRect/>
          </a:stretch>
        </p:blipFill>
        <p:spPr>
          <a:xfrm>
            <a:off x="2568873" y="2343166"/>
            <a:ext cx="2627604" cy="2530059"/>
          </a:xfrm>
          <a:prstGeom prst="rect">
            <a:avLst/>
          </a:prstGeom>
        </p:spPr>
      </p:pic>
      <p:pic>
        <p:nvPicPr>
          <p:cNvPr id="13" name="Picture 6"/>
          <p:cNvPicPr>
            <a:picLocks noChangeAspect="1" noChangeArrowheads="1"/>
          </p:cNvPicPr>
          <p:nvPr/>
        </p:nvPicPr>
        <p:blipFill>
          <a:blip r:embed="rId4"/>
          <a:srcRect/>
          <a:stretch>
            <a:fillRect/>
          </a:stretch>
        </p:blipFill>
        <p:spPr bwMode="auto">
          <a:xfrm>
            <a:off x="3247502" y="2666834"/>
            <a:ext cx="1214693" cy="1988336"/>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548205" y="161808"/>
            <a:ext cx="5208171" cy="6370975"/>
          </a:xfrm>
          <a:prstGeom prst="rect">
            <a:avLst/>
          </a:prstGeom>
          <a:noFill/>
        </p:spPr>
        <p:txBody>
          <a:bodyPr wrap="square" lIns="0" tIns="0" rIns="0" bIns="0" rtlCol="0">
            <a:spAutoFit/>
          </a:bodyPr>
          <a:lstStyle/>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3200" b="1" dirty="0">
                <a:solidFill>
                  <a:srgbClr val="002060"/>
                </a:solidFill>
                <a:latin typeface="Footlight MT Light" panose="0204060206030A020304" pitchFamily="18" charset="0"/>
              </a:rPr>
              <a:t>Georgia Code of Ethics </a:t>
            </a:r>
          </a:p>
          <a:p>
            <a:pPr lvl="0" algn="ctr"/>
            <a:r>
              <a:rPr lang="en-US" sz="3200" b="1" dirty="0">
                <a:solidFill>
                  <a:srgbClr val="002060"/>
                </a:solidFill>
                <a:latin typeface="Footlight MT Light" panose="0204060206030A020304" pitchFamily="18" charset="0"/>
              </a:rPr>
              <a:t>for Educators</a:t>
            </a:r>
          </a:p>
          <a:p>
            <a:pPr lvl="0" algn="just">
              <a:lnSpc>
                <a:spcPct val="150000"/>
              </a:lnSpc>
            </a:pPr>
            <a:endParaRPr lang="en-US" sz="32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3200" b="1" dirty="0">
                <a:solidFill>
                  <a:srgbClr val="801336"/>
                </a:solidFill>
                <a:latin typeface="Footlight MT Light" panose="0204060206030A020304" pitchFamily="18" charset="0"/>
              </a:rPr>
              <a:t>Standard </a:t>
            </a:r>
            <a:r>
              <a:rPr lang="en-US" sz="3200" b="1" dirty="0" smtClean="0">
                <a:solidFill>
                  <a:srgbClr val="801336"/>
                </a:solidFill>
                <a:latin typeface="Footlight MT Light" panose="0204060206030A020304" pitchFamily="18" charset="0"/>
              </a:rPr>
              <a:t>6: </a:t>
            </a:r>
            <a:endParaRPr lang="en-US" sz="3200" b="1" dirty="0">
              <a:solidFill>
                <a:srgbClr val="801336"/>
              </a:solidFill>
              <a:latin typeface="Footlight MT Light" panose="0204060206030A020304" pitchFamily="18" charset="0"/>
            </a:endParaRPr>
          </a:p>
          <a:p>
            <a:pPr lvl="0" algn="ctr"/>
            <a:r>
              <a:rPr lang="en-US" sz="3200" b="1" dirty="0" smtClean="0">
                <a:solidFill>
                  <a:srgbClr val="801336"/>
                </a:solidFill>
                <a:latin typeface="Footlight MT Light" panose="0204060206030A020304" pitchFamily="18" charset="0"/>
              </a:rPr>
              <a:t>Remunerative Conduct</a:t>
            </a:r>
            <a:endParaRPr lang="en-US" sz="3200" b="1" dirty="0">
              <a:solidFill>
                <a:srgbClr val="801336"/>
              </a:solidFill>
              <a:latin typeface="Footlight MT Light" panose="0204060206030A020304" pitchFamily="18" charset="0"/>
            </a:endParaRP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rPr>
              <a:t> </a:t>
            </a:r>
          </a:p>
        </p:txBody>
      </p:sp>
    </p:spTree>
    <p:extLst>
      <p:ext uri="{BB962C8B-B14F-4D97-AF65-F5344CB8AC3E}">
        <p14:creationId xmlns:p14="http://schemas.microsoft.com/office/powerpoint/2010/main" val="739374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
          <p:cNvSpPr/>
          <p:nvPr/>
        </p:nvSpPr>
        <p:spPr>
          <a:xfrm>
            <a:off x="794"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4" name="Google Shape;114;p2"/>
          <p:cNvSpPr/>
          <p:nvPr/>
        </p:nvSpPr>
        <p:spPr>
          <a:xfrm>
            <a:off x="154475" y="327456"/>
            <a:ext cx="12188952" cy="6858000"/>
          </a:xfrm>
          <a:prstGeom prst="rect">
            <a:avLst/>
          </a:prstGeom>
          <a:solidFill>
            <a:schemeClr val="lt1"/>
          </a:solidFill>
          <a:ln>
            <a:noFill/>
          </a:ln>
        </p:spPr>
        <p:txBody>
          <a:bodyPr spcFirstLastPara="1" wrap="square" lIns="91425" tIns="45700" rIns="91425" bIns="45700" anchor="ctr" anchorCtr="0">
            <a:noAutofit/>
          </a:bodyPr>
          <a:lstStyle/>
          <a:p>
            <a:pPr defTabSz="304815">
              <a:buSzPts val="1900"/>
              <a:defRPr/>
            </a:pPr>
            <a:r>
              <a:rPr lang="en-US" sz="1867" dirty="0">
                <a:solidFill>
                  <a:srgbClr val="FFFFFF"/>
                </a:solidFill>
                <a:latin typeface="Calibri" panose="020F0502020204030204" pitchFamily="34" charset="0"/>
                <a:cs typeface="Calibri" panose="020F0502020204030204" pitchFamily="34" charset="0"/>
              </a:rPr>
              <a:t>Unethical conduct includes but is not limited to, falsifying, misrepresenting, or omitting: </a:t>
            </a:r>
          </a:p>
        </p:txBody>
      </p:sp>
      <p:sp>
        <p:nvSpPr>
          <p:cNvPr id="115" name="Google Shape;115;p2"/>
          <p:cNvSpPr/>
          <p:nvPr/>
        </p:nvSpPr>
        <p:spPr>
          <a:xfrm rot="5400000" flipH="1">
            <a:off x="-1619394" y="1620186"/>
            <a:ext cx="6858000" cy="3617629"/>
          </a:xfrm>
          <a:prstGeom prst="rect">
            <a:avLst/>
          </a:prstGeom>
          <a:solidFill>
            <a:schemeClr val="bg2">
              <a:lumMod val="75000"/>
            </a:schemeClr>
          </a:soli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6" name="Google Shape;116;p2"/>
          <p:cNvSpPr/>
          <p:nvPr/>
        </p:nvSpPr>
        <p:spPr>
          <a:xfrm rot="5400000" flipH="1">
            <a:off x="-2050333" y="2110530"/>
            <a:ext cx="6857999" cy="2700674"/>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7" name="Google Shape;117;p2"/>
          <p:cNvSpPr/>
          <p:nvPr/>
        </p:nvSpPr>
        <p:spPr>
          <a:xfrm rot="5400000" flipH="1">
            <a:off x="523637" y="3833167"/>
            <a:ext cx="2501979" cy="3547679"/>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8" name="Google Shape;118;p2"/>
          <p:cNvSpPr/>
          <p:nvPr/>
        </p:nvSpPr>
        <p:spPr>
          <a:xfrm rot="-964587">
            <a:off x="-500943"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9" name="Google Shape;119;p2"/>
          <p:cNvSpPr/>
          <p:nvPr/>
        </p:nvSpPr>
        <p:spPr>
          <a:xfrm flipH="1">
            <a:off x="288220" y="2153823"/>
            <a:ext cx="3250252"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spcFirstLastPara="1" wrap="square" lIns="91425" tIns="45700" rIns="91425" bIns="45700" anchor="ctr" anchorCtr="0">
            <a:noAutofit/>
          </a:bodyPr>
          <a:lstStyle/>
          <a:p>
            <a:pPr defTabSz="609630">
              <a:buClr>
                <a:srgbClr val="000000"/>
              </a:buClr>
              <a:buSzPct val="100000"/>
            </a:pPr>
            <a:r>
              <a:rPr lang="en-US" sz="2667" kern="0"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rPr>
              <a:t>An educator shall maintain integrity with students, colleagues, parents, patrons, or businesses when accepting gifts, gratuities, favors, and additional compensation. </a:t>
            </a:r>
          </a:p>
        </p:txBody>
      </p:sp>
      <p:sp>
        <p:nvSpPr>
          <p:cNvPr id="121" name="Google Shape;121;p2"/>
          <p:cNvSpPr txBox="1">
            <a:spLocks noGrp="1"/>
          </p:cNvSpPr>
          <p:nvPr>
            <p:ph type="body" idx="1"/>
          </p:nvPr>
        </p:nvSpPr>
        <p:spPr>
          <a:xfrm>
            <a:off x="4027913" y="1052543"/>
            <a:ext cx="7917193" cy="5126991"/>
          </a:xfrm>
          <a:prstGeom prst="rect">
            <a:avLst/>
          </a:prstGeom>
          <a:noFill/>
          <a:ln>
            <a:noFill/>
          </a:ln>
        </p:spPr>
        <p:txBody>
          <a:bodyPr spcFirstLastPara="1" wrap="square" lIns="91425" tIns="45700" rIns="91425" bIns="45700" anchor="t" anchorCtr="0">
            <a:noAutofit/>
          </a:bodyPr>
          <a:lstStyle/>
          <a:p>
            <a:pPr marL="609630" indent="-495325" algn="just">
              <a:lnSpc>
                <a:spcPct val="107000"/>
              </a:lnSpc>
              <a:spcAft>
                <a:spcPts val="533"/>
              </a:spcAft>
              <a:buClr>
                <a:srgbClr val="000000"/>
              </a:buClr>
              <a:buSzPct val="100000"/>
              <a:buFont typeface="+mj-lt"/>
              <a:buAutoNum type="arabicPeriod"/>
            </a:pPr>
            <a:r>
              <a:rPr lang="en-US" sz="2667"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Soliciting students or parents of students, or school or LUA/school district personnel, to purchase equipment, supplies, or services from the educator or to participate in activities that financially benefit the educator unless approved by the local board of education/governing board or authorized designee; </a:t>
            </a:r>
          </a:p>
          <a:p>
            <a:pPr marL="609630" indent="-495325" algn="just">
              <a:lnSpc>
                <a:spcPct val="107000"/>
              </a:lnSpc>
              <a:spcAft>
                <a:spcPts val="533"/>
              </a:spcAft>
              <a:buClr>
                <a:srgbClr val="000000"/>
              </a:buClr>
              <a:buSzPct val="100000"/>
              <a:buFont typeface="+mj-lt"/>
              <a:buAutoNum type="arabicPeriod"/>
            </a:pPr>
            <a:r>
              <a:rPr lang="en-US" sz="2667"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Accepting gifts from vendors or potential vendors for personal use or gain where there may be the appearance of a conflict of interest; </a:t>
            </a:r>
          </a:p>
          <a:p>
            <a:pPr indent="-457223" algn="just">
              <a:spcBef>
                <a:spcPts val="800"/>
              </a:spcBef>
              <a:buSzPct val="100000"/>
              <a:buFont typeface="+mj-lt"/>
              <a:buAutoNum type="arabicPeriod"/>
            </a:pPr>
            <a:endParaRPr lang="en-US" sz="2400" dirty="0">
              <a:solidFill>
                <a:srgbClr val="000000"/>
              </a:solidFill>
              <a:latin typeface="Calibri" panose="020F0502020204030204" pitchFamily="34" charset="0"/>
              <a:ea typeface="Georgia"/>
              <a:cs typeface="Calibri" panose="020F0502020204030204" pitchFamily="34" charset="0"/>
              <a:sym typeface="Roboto"/>
            </a:endParaRPr>
          </a:p>
          <a:p>
            <a:pPr indent="-457223" algn="just">
              <a:spcBef>
                <a:spcPts val="800"/>
              </a:spcBef>
              <a:buSzPct val="100000"/>
              <a:buFont typeface="+mj-lt"/>
              <a:buAutoNum type="arabicPeriod"/>
            </a:pPr>
            <a:endParaRPr sz="2400" dirty="0">
              <a:solidFill>
                <a:srgbClr val="000000"/>
              </a:solidFill>
            </a:endParaRPr>
          </a:p>
        </p:txBody>
      </p:sp>
      <p:sp>
        <p:nvSpPr>
          <p:cNvPr id="3" name="TextBox 2"/>
          <p:cNvSpPr txBox="1"/>
          <p:nvPr/>
        </p:nvSpPr>
        <p:spPr>
          <a:xfrm>
            <a:off x="4027913" y="389553"/>
            <a:ext cx="7025390" cy="502766"/>
          </a:xfrm>
          <a:prstGeom prst="rect">
            <a:avLst/>
          </a:prstGeom>
          <a:noFill/>
        </p:spPr>
        <p:txBody>
          <a:bodyPr wrap="square" rtlCol="0">
            <a:spAutoFit/>
          </a:bodyPr>
          <a:lstStyle/>
          <a:p>
            <a:pPr algn="just" defTabSz="304815">
              <a:defRPr/>
            </a:pPr>
            <a:r>
              <a:rPr lang="en-US" sz="2667" b="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Unethical conduct includes but is not limited to:</a:t>
            </a:r>
            <a:endParaRPr lang="en-US" sz="2933"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2" name="TextBox 11"/>
          <p:cNvSpPr txBox="1"/>
          <p:nvPr/>
        </p:nvSpPr>
        <p:spPr>
          <a:xfrm>
            <a:off x="393721" y="381911"/>
            <a:ext cx="3019330" cy="1446358"/>
          </a:xfrm>
          <a:prstGeom prst="rect">
            <a:avLst/>
          </a:prstGeom>
          <a:solidFill>
            <a:schemeClr val="accent1"/>
          </a:solidFill>
        </p:spPr>
        <p:txBody>
          <a:bodyPr wrap="square" rtlCol="0">
            <a:spAutoFit/>
          </a:bodyPr>
          <a:lstStyle/>
          <a:p>
            <a:pPr defTabSz="304815">
              <a:defRPr/>
            </a:pPr>
            <a:r>
              <a:rPr lang="en-US" sz="2933" b="1" dirty="0">
                <a:solidFill>
                  <a:srgbClr val="FFFFFF"/>
                </a:solidFill>
                <a:latin typeface="Footlight MT Light" panose="0204060206030A020304" pitchFamily="18" charset="0"/>
                <a:ea typeface="Calibri"/>
                <a:cs typeface="Calibri" panose="020F0502020204030204" pitchFamily="34" charset="0"/>
                <a:sym typeface="Calibri"/>
              </a:rPr>
              <a:t>Standard 6</a:t>
            </a:r>
            <a:r>
              <a:rPr lang="en-US" sz="2933" b="1" dirty="0" smtClean="0">
                <a:solidFill>
                  <a:srgbClr val="FFFFFF"/>
                </a:solidFill>
                <a:latin typeface="Footlight MT Light" panose="0204060206030A020304" pitchFamily="18" charset="0"/>
                <a:ea typeface="Calibri"/>
                <a:cs typeface="Calibri" panose="020F0502020204030204" pitchFamily="34" charset="0"/>
                <a:sym typeface="Calibri"/>
              </a:rPr>
              <a:t>: Remunerative Conduct </a:t>
            </a:r>
            <a:endParaRPr lang="en-US" sz="2933" b="1" dirty="0">
              <a:solidFill>
                <a:srgbClr val="FFFFFF"/>
              </a:solidFill>
              <a:latin typeface="Footlight MT Light" panose="0204060206030A020304" pitchFamily="18" charset="0"/>
              <a:ea typeface="Calibri"/>
              <a:cs typeface="Calibri" panose="020F0502020204030204" pitchFamily="34" charset="0"/>
              <a:sym typeface="Calibri"/>
            </a:endParaRPr>
          </a:p>
        </p:txBody>
      </p:sp>
    </p:spTree>
    <p:extLst>
      <p:ext uri="{BB962C8B-B14F-4D97-AF65-F5344CB8AC3E}">
        <p14:creationId xmlns:p14="http://schemas.microsoft.com/office/powerpoint/2010/main" val="963654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1">
                                            <p:txEl>
                                              <p:pRg st="0" end="0"/>
                                            </p:txEl>
                                          </p:spTgt>
                                        </p:tgtEl>
                                        <p:attrNameLst>
                                          <p:attrName>style.visibility</p:attrName>
                                        </p:attrNameLst>
                                      </p:cBhvr>
                                      <p:to>
                                        <p:strVal val="visible"/>
                                      </p:to>
                                    </p:set>
                                    <p:anim calcmode="lin" valueType="num">
                                      <p:cBhvr additive="base">
                                        <p:cTn id="13" dur="500" fill="hold"/>
                                        <p:tgtEl>
                                          <p:spTgt spid="12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1">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1">
                                            <p:txEl>
                                              <p:pRg st="1" end="1"/>
                                            </p:txEl>
                                          </p:spTgt>
                                        </p:tgtEl>
                                        <p:attrNameLst>
                                          <p:attrName>style.visibility</p:attrName>
                                        </p:attrNameLst>
                                      </p:cBhvr>
                                      <p:to>
                                        <p:strVal val="visible"/>
                                      </p:to>
                                    </p:set>
                                    <p:anim calcmode="lin" valueType="num">
                                      <p:cBhvr additive="base">
                                        <p:cTn id="17" dur="500" fill="hold"/>
                                        <p:tgtEl>
                                          <p:spTgt spid="121">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
          <p:cNvSpPr/>
          <p:nvPr/>
        </p:nvSpPr>
        <p:spPr>
          <a:xfrm>
            <a:off x="794"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4" name="Google Shape;114;p2"/>
          <p:cNvSpPr/>
          <p:nvPr/>
        </p:nvSpPr>
        <p:spPr>
          <a:xfrm>
            <a:off x="180354" y="327456"/>
            <a:ext cx="12188952" cy="6858000"/>
          </a:xfrm>
          <a:prstGeom prst="rect">
            <a:avLst/>
          </a:prstGeom>
          <a:solidFill>
            <a:schemeClr val="lt1"/>
          </a:solidFill>
          <a:ln>
            <a:noFill/>
          </a:ln>
        </p:spPr>
        <p:txBody>
          <a:bodyPr spcFirstLastPara="1" wrap="square" lIns="91425" tIns="45700" rIns="91425" bIns="45700" anchor="ctr" anchorCtr="0">
            <a:noAutofit/>
          </a:bodyPr>
          <a:lstStyle/>
          <a:p>
            <a:pPr defTabSz="304815">
              <a:buSzPts val="1900"/>
              <a:defRPr/>
            </a:pPr>
            <a:r>
              <a:rPr lang="en-US" sz="1867" dirty="0">
                <a:solidFill>
                  <a:srgbClr val="FFFFFF"/>
                </a:solidFill>
                <a:latin typeface="Calibri" panose="020F0502020204030204" pitchFamily="34" charset="0"/>
                <a:cs typeface="Calibri" panose="020F0502020204030204" pitchFamily="34" charset="0"/>
              </a:rPr>
              <a:t>Unethical conduct includes but is not limited to, falsifying, misrepresenting, or omitting: </a:t>
            </a:r>
          </a:p>
        </p:txBody>
      </p:sp>
      <p:sp>
        <p:nvSpPr>
          <p:cNvPr id="115" name="Google Shape;115;p2"/>
          <p:cNvSpPr/>
          <p:nvPr/>
        </p:nvSpPr>
        <p:spPr>
          <a:xfrm rot="5400000" flipH="1">
            <a:off x="-1619394" y="1620186"/>
            <a:ext cx="6858000" cy="3617629"/>
          </a:xfrm>
          <a:prstGeom prst="rect">
            <a:avLst/>
          </a:prstGeom>
          <a:solidFill>
            <a:schemeClr val="bg2">
              <a:lumMod val="75000"/>
            </a:schemeClr>
          </a:soli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6" name="Google Shape;116;p2"/>
          <p:cNvSpPr/>
          <p:nvPr/>
        </p:nvSpPr>
        <p:spPr>
          <a:xfrm rot="5400000" flipH="1">
            <a:off x="-2050333" y="2110530"/>
            <a:ext cx="6857999" cy="2700674"/>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7" name="Google Shape;117;p2"/>
          <p:cNvSpPr/>
          <p:nvPr/>
        </p:nvSpPr>
        <p:spPr>
          <a:xfrm rot="5400000" flipH="1">
            <a:off x="523637" y="3833167"/>
            <a:ext cx="2501979" cy="3547679"/>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8" name="Google Shape;118;p2"/>
          <p:cNvSpPr/>
          <p:nvPr/>
        </p:nvSpPr>
        <p:spPr>
          <a:xfrm rot="-964587">
            <a:off x="-497894" y="1167380"/>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21" name="Google Shape;121;p2"/>
          <p:cNvSpPr txBox="1">
            <a:spLocks noGrp="1"/>
          </p:cNvSpPr>
          <p:nvPr>
            <p:ph type="body" idx="1"/>
          </p:nvPr>
        </p:nvSpPr>
        <p:spPr>
          <a:xfrm>
            <a:off x="4055448" y="1501427"/>
            <a:ext cx="7917193" cy="5126991"/>
          </a:xfrm>
          <a:prstGeom prst="rect">
            <a:avLst/>
          </a:prstGeom>
          <a:noFill/>
          <a:ln>
            <a:noFill/>
          </a:ln>
        </p:spPr>
        <p:txBody>
          <a:bodyPr spcFirstLastPara="1" wrap="square" lIns="91425" tIns="45700" rIns="91425" bIns="45700" anchor="t" anchorCtr="0">
            <a:noAutofit/>
          </a:bodyPr>
          <a:lstStyle/>
          <a:p>
            <a:pPr marL="478391" indent="-495325" algn="just">
              <a:buSzPct val="100000"/>
              <a:buFont typeface="+mj-lt"/>
              <a:buAutoNum type="arabicPeriod" startAt="3"/>
            </a:pPr>
            <a:r>
              <a:rPr lang="en-US" sz="26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Tutoring students assigned to the educator for remuneration unless approved by the local board of education/governing board or authorized designee; and </a:t>
            </a:r>
          </a:p>
          <a:p>
            <a:pPr marL="478391" indent="-495325" algn="just">
              <a:buSzPct val="100000"/>
              <a:buFont typeface="+mj-lt"/>
              <a:buAutoNum type="arabicPeriod" startAt="3"/>
            </a:pPr>
            <a:r>
              <a:rPr lang="en-US" sz="26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Coaching, instructing, promoting athletic camps, summer leagues, etc. that involve students in an educator’s school system and from whom the educator receives remuneration unless approved by the local board of education/governing board or authorized designee. These types of activities must be in compliance with all rules and regulations of the Georgia High School Association (GHSA).</a:t>
            </a:r>
          </a:p>
          <a:p>
            <a:pPr indent="-457223" algn="just">
              <a:spcBef>
                <a:spcPts val="800"/>
              </a:spcBef>
              <a:buSzPct val="100000"/>
              <a:buFont typeface="+mj-lt"/>
              <a:buAutoNum type="arabicPeriod"/>
            </a:pPr>
            <a:endParaRPr lang="en-US" sz="2400" dirty="0">
              <a:solidFill>
                <a:srgbClr val="000000"/>
              </a:solidFill>
              <a:latin typeface="Calibri" panose="020F0502020204030204" pitchFamily="34" charset="0"/>
              <a:ea typeface="Georgia"/>
              <a:cs typeface="Calibri" panose="020F0502020204030204" pitchFamily="34" charset="0"/>
              <a:sym typeface="Roboto"/>
            </a:endParaRPr>
          </a:p>
          <a:p>
            <a:pPr indent="-457223" algn="just">
              <a:spcBef>
                <a:spcPts val="800"/>
              </a:spcBef>
              <a:buSzPct val="100000"/>
              <a:buFont typeface="+mj-lt"/>
              <a:buAutoNum type="arabicPeriod"/>
            </a:pPr>
            <a:endParaRPr sz="2400" dirty="0">
              <a:solidFill>
                <a:srgbClr val="000000"/>
              </a:solidFill>
            </a:endParaRPr>
          </a:p>
        </p:txBody>
      </p:sp>
      <p:sp>
        <p:nvSpPr>
          <p:cNvPr id="3" name="TextBox 2"/>
          <p:cNvSpPr txBox="1"/>
          <p:nvPr/>
        </p:nvSpPr>
        <p:spPr>
          <a:xfrm>
            <a:off x="4027913" y="389553"/>
            <a:ext cx="7025390" cy="913199"/>
          </a:xfrm>
          <a:prstGeom prst="rect">
            <a:avLst/>
          </a:prstGeom>
          <a:noFill/>
        </p:spPr>
        <p:txBody>
          <a:bodyPr wrap="square" rtlCol="0">
            <a:spAutoFit/>
          </a:bodyPr>
          <a:lstStyle/>
          <a:p>
            <a:pPr algn="just" defTabSz="304815">
              <a:defRPr/>
            </a:pPr>
            <a:r>
              <a:rPr lang="en-US" sz="2667" b="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Unethical conduct includes but is not limited to (continued):</a:t>
            </a:r>
            <a:endParaRPr lang="en-US" sz="2933"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1" name="TextBox 10"/>
          <p:cNvSpPr txBox="1"/>
          <p:nvPr/>
        </p:nvSpPr>
        <p:spPr>
          <a:xfrm>
            <a:off x="264961" y="579573"/>
            <a:ext cx="3019330" cy="1446358"/>
          </a:xfrm>
          <a:prstGeom prst="rect">
            <a:avLst/>
          </a:prstGeom>
          <a:solidFill>
            <a:schemeClr val="accent1"/>
          </a:solidFill>
        </p:spPr>
        <p:txBody>
          <a:bodyPr wrap="square" rtlCol="0">
            <a:spAutoFit/>
          </a:bodyPr>
          <a:lstStyle/>
          <a:p>
            <a:pPr defTabSz="304815">
              <a:defRPr/>
            </a:pPr>
            <a:r>
              <a:rPr lang="en-US" sz="2933" b="1" dirty="0">
                <a:solidFill>
                  <a:srgbClr val="FFFFFF"/>
                </a:solidFill>
                <a:latin typeface="Footlight MT Light" panose="0204060206030A020304" pitchFamily="18" charset="0"/>
                <a:ea typeface="Calibri"/>
                <a:cs typeface="Calibri" panose="020F0502020204030204" pitchFamily="34" charset="0"/>
                <a:sym typeface="Calibri"/>
              </a:rPr>
              <a:t>Standard 6</a:t>
            </a:r>
            <a:r>
              <a:rPr lang="en-US" sz="2933" b="1" dirty="0" smtClean="0">
                <a:solidFill>
                  <a:srgbClr val="FFFFFF"/>
                </a:solidFill>
                <a:latin typeface="Footlight MT Light" panose="0204060206030A020304" pitchFamily="18" charset="0"/>
                <a:ea typeface="Calibri"/>
                <a:cs typeface="Calibri" panose="020F0502020204030204" pitchFamily="34" charset="0"/>
                <a:sym typeface="Calibri"/>
              </a:rPr>
              <a:t>: Remunerative Conduct </a:t>
            </a:r>
            <a:endParaRPr lang="en-US" sz="2933" b="1" dirty="0">
              <a:solidFill>
                <a:srgbClr val="FFFFFF"/>
              </a:solidFill>
              <a:latin typeface="Footlight MT Light" panose="0204060206030A020304" pitchFamily="18" charset="0"/>
              <a:ea typeface="Calibri"/>
              <a:cs typeface="Calibri" panose="020F0502020204030204" pitchFamily="34" charset="0"/>
              <a:sym typeface="Calibri"/>
            </a:endParaRPr>
          </a:p>
        </p:txBody>
      </p:sp>
    </p:spTree>
    <p:extLst>
      <p:ext uri="{BB962C8B-B14F-4D97-AF65-F5344CB8AC3E}">
        <p14:creationId xmlns:p14="http://schemas.microsoft.com/office/powerpoint/2010/main" val="3923081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1">
                                            <p:txEl>
                                              <p:pRg st="0" end="0"/>
                                            </p:txEl>
                                          </p:spTgt>
                                        </p:tgtEl>
                                        <p:attrNameLst>
                                          <p:attrName>style.visibility</p:attrName>
                                        </p:attrNameLst>
                                      </p:cBhvr>
                                      <p:to>
                                        <p:strVal val="visible"/>
                                      </p:to>
                                    </p:set>
                                    <p:anim calcmode="lin" valueType="num">
                                      <p:cBhvr additive="base">
                                        <p:cTn id="7" dur="500" fill="hold"/>
                                        <p:tgtEl>
                                          <p:spTgt spid="1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1">
                                            <p:txEl>
                                              <p:pRg st="1" end="1"/>
                                            </p:txEl>
                                          </p:spTgt>
                                        </p:tgtEl>
                                        <p:attrNameLst>
                                          <p:attrName>style.visibility</p:attrName>
                                        </p:attrNameLst>
                                      </p:cBhvr>
                                      <p:to>
                                        <p:strVal val="visible"/>
                                      </p:to>
                                    </p:set>
                                    <p:anim calcmode="lin" valueType="num">
                                      <p:cBhvr additive="base">
                                        <p:cTn id="13" dur="500" fill="hold"/>
                                        <p:tgtEl>
                                          <p:spTgt spid="12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3993901" y="557491"/>
            <a:ext cx="8081749" cy="5350943"/>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002060"/>
                </a:solidFill>
                <a:latin typeface="Footlight MT Light" panose="0204060206030A020304" pitchFamily="18" charset="0"/>
                <a:cs typeface="Arial" panose="020B0604020202020204" pitchFamily="34" charset="0"/>
                <a:sym typeface="Georgia"/>
              </a:rPr>
              <a:t>Standard 6: Common Violations</a:t>
            </a:r>
            <a:endParaRPr sz="4800" dirty="0">
              <a:solidFill>
                <a:srgbClr val="002060"/>
              </a:solidFill>
              <a:latin typeface="Footlight MT Light" panose="0204060206030A020304" pitchFamily="18" charset="0"/>
              <a:ea typeface="Georgia"/>
              <a:cs typeface="Georgia"/>
              <a:sym typeface="Georgia"/>
            </a:endParaRPr>
          </a:p>
        </p:txBody>
      </p:sp>
      <p:sp>
        <p:nvSpPr>
          <p:cNvPr id="4" name="Rectangle 3"/>
          <p:cNvSpPr/>
          <p:nvPr/>
        </p:nvSpPr>
        <p:spPr>
          <a:xfrm>
            <a:off x="1299905" y="2301215"/>
            <a:ext cx="10619360" cy="4052135"/>
          </a:xfrm>
          <a:prstGeom prst="rect">
            <a:avLst/>
          </a:prstGeom>
        </p:spPr>
        <p:txBody>
          <a:bodyPr wrap="square">
            <a:spAutoFit/>
          </a:bodyPr>
          <a:lstStyle/>
          <a:p>
            <a:pPr marL="457200" indent="-457200" algn="just">
              <a:buFont typeface="Courier New" panose="02070309020205020404" pitchFamily="49" charset="0"/>
              <a:buChar char="o"/>
            </a:pPr>
            <a:r>
              <a:rPr lang="en-US" sz="2933"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Getting paid for two or more jobs during school time.</a:t>
            </a:r>
          </a:p>
          <a:p>
            <a:pPr marL="457200" indent="-457200" algn="just">
              <a:buFont typeface="Courier New" panose="02070309020205020404" pitchFamily="49" charset="0"/>
              <a:buChar char="o"/>
            </a:pPr>
            <a:endParaRPr lang="en-US" sz="2933"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pPr>
            <a:r>
              <a:rPr lang="en-US" sz="2933"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Conducting personal business for profit during school hours.</a:t>
            </a:r>
          </a:p>
          <a:p>
            <a:pPr marL="457200" indent="-457200" algn="just">
              <a:buFont typeface="Courier New" panose="02070309020205020404" pitchFamily="49" charset="0"/>
              <a:buChar char="o"/>
            </a:pPr>
            <a:endParaRPr lang="en-US" sz="2933"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pPr>
            <a:r>
              <a:rPr lang="en-US" sz="2933"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Not getting permission to provide additional services, such as coaching or tutoring, to students for payment. </a:t>
            </a:r>
          </a:p>
          <a:p>
            <a:pPr defTabSz="304815">
              <a:defRPr/>
            </a:pPr>
            <a:endParaRPr lang="en-US" sz="2667" dirty="0">
              <a:solidFill>
                <a:srgbClr val="000000"/>
              </a:solidFill>
              <a:latin typeface="Calibri" panose="020F0502020204030204" pitchFamily="34" charset="0"/>
              <a:cs typeface="Calibri" panose="020F0502020204030204" pitchFamily="34" charset="0"/>
            </a:endParaRPr>
          </a:p>
          <a:p>
            <a:pPr defTabSz="304815">
              <a:defRPr/>
            </a:pPr>
            <a:endParaRPr lang="en-US" sz="2667" dirty="0">
              <a:solidFill>
                <a:srgbClr val="000000"/>
              </a:solidFill>
              <a:latin typeface="Calibri" panose="020F0502020204030204" pitchFamily="34" charset="0"/>
              <a:cs typeface="Calibri" panose="020F0502020204030204" pitchFamily="34" charset="0"/>
            </a:endParaRPr>
          </a:p>
          <a:p>
            <a:pPr defTabSz="304815">
              <a:defRPr/>
            </a:pPr>
            <a:endParaRPr lang="en-US" sz="2800" dirty="0">
              <a:solidFill>
                <a:srgbClr val="000000"/>
              </a:solidFill>
              <a:latin typeface="Calibri" panose="020F0502020204030204" pitchFamily="34" charset="0"/>
              <a:ea typeface="Georgia"/>
              <a:cs typeface="Calibri" panose="020F050202020403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398" y="147706"/>
            <a:ext cx="3093676" cy="1355030"/>
          </a:xfrm>
          <a:prstGeom prst="rect">
            <a:avLst/>
          </a:prstGeom>
        </p:spPr>
      </p:pic>
      <p:sp>
        <p:nvSpPr>
          <p:cNvPr id="8" name="Rectangle 7">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9543863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879157" y="676343"/>
            <a:ext cx="10501192" cy="5350943"/>
          </a:xfrm>
          <a:prstGeom prst="rect">
            <a:avLst/>
          </a:prstGeom>
          <a:noFill/>
          <a:ln>
            <a:noFill/>
          </a:ln>
        </p:spPr>
        <p:txBody>
          <a:bodyPr spcFirstLastPara="1" wrap="square" lIns="0" tIns="45700" rIns="0" bIns="45700" anchor="t" anchorCtr="0">
            <a:noAutofit/>
          </a:bodyPr>
          <a:lstStyle/>
          <a:p>
            <a:pPr marL="457223" lvl="1" indent="0">
              <a:lnSpc>
                <a:spcPct val="100000"/>
              </a:lnSpc>
              <a:spcBef>
                <a:spcPts val="0"/>
              </a:spcBef>
              <a:buClr>
                <a:srgbClr val="000000"/>
              </a:buClr>
              <a:buSzPts val="2000"/>
              <a:buNone/>
            </a:pPr>
            <a:r>
              <a:rPr lang="en-US" sz="4800" b="1" dirty="0">
                <a:solidFill>
                  <a:srgbClr val="002060"/>
                </a:solidFill>
                <a:latin typeface="Footlight MT Light" panose="0204060206030A020304" pitchFamily="18" charset="0"/>
                <a:cs typeface="Arial" panose="020B0604020202020204" pitchFamily="34" charset="0"/>
                <a:sym typeface="Georgia"/>
              </a:rPr>
              <a:t>Standard 6: Scenario</a:t>
            </a: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3" name="Rectangle 2"/>
          <p:cNvSpPr/>
          <p:nvPr/>
        </p:nvSpPr>
        <p:spPr>
          <a:xfrm>
            <a:off x="1077086" y="2399871"/>
            <a:ext cx="10105333" cy="1897699"/>
          </a:xfrm>
          <a:prstGeom prst="rect">
            <a:avLst/>
          </a:prstGeom>
        </p:spPr>
        <p:txBody>
          <a:bodyPr wrap="square">
            <a:spAutoFit/>
          </a:bodyPr>
          <a:lstStyle/>
          <a:p>
            <a:pPr lvl="0"/>
            <a:r>
              <a:rPr lang="en-US" sz="2933" dirty="0" smtClean="0">
                <a:solidFill>
                  <a:srgbClr val="000A1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An elementary teacher signed-up for an Amazon wish list that solicited public donations of supplies for her classroom</a:t>
            </a:r>
            <a:r>
              <a:rPr lang="en-US" sz="2933" dirty="0" smtClean="0">
                <a:solidFill>
                  <a:srgbClr val="000A10"/>
                </a:solidFill>
                <a:latin typeface="Calibri" panose="020F0502020204030204" pitchFamily="34" charset="0"/>
                <a:ea typeface="Georgia"/>
                <a:cs typeface="Calibri" panose="020F0502020204030204" pitchFamily="34" charset="0"/>
                <a:sym typeface="Georgia"/>
              </a:rPr>
              <a:t>. </a:t>
            </a:r>
            <a:r>
              <a:rPr lang="en-US" sz="2933" dirty="0">
                <a:solidFill>
                  <a:srgbClr val="000A1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She posted the </a:t>
            </a:r>
            <a:r>
              <a:rPr lang="en-US" sz="2933" dirty="0" smtClean="0">
                <a:solidFill>
                  <a:srgbClr val="000A1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donation </a:t>
            </a:r>
            <a:r>
              <a:rPr lang="en-US" sz="2933" dirty="0">
                <a:solidFill>
                  <a:srgbClr val="000A1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link on her Facebook. </a:t>
            </a:r>
            <a:br>
              <a:rPr lang="en-US" sz="2933" dirty="0">
                <a:solidFill>
                  <a:srgbClr val="000A1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br>
            <a:endParaRPr lang="en-US" sz="2933" dirty="0">
              <a:solidFill>
                <a:srgbClr val="000A1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8" name="TextBox 7"/>
          <p:cNvSpPr txBox="1"/>
          <p:nvPr/>
        </p:nvSpPr>
        <p:spPr>
          <a:xfrm>
            <a:off x="1755726" y="4509906"/>
            <a:ext cx="9349518" cy="1384995"/>
          </a:xfrm>
          <a:prstGeom prst="rect">
            <a:avLst/>
          </a:prstGeom>
          <a:noFill/>
          <a:ln w="12700">
            <a:solidFill>
              <a:srgbClr val="C00000"/>
            </a:solidFill>
          </a:ln>
        </p:spPr>
        <p:txBody>
          <a:bodyPr wrap="square" rtlCol="0">
            <a:spAutoFit/>
          </a:bodyPr>
          <a:lstStyle/>
          <a:p>
            <a:r>
              <a:rPr lang="en-US" sz="2800" i="1" dirty="0" smtClean="0">
                <a:solidFill>
                  <a:srgbClr val="000A10"/>
                </a:solidFill>
                <a:latin typeface="Nirmala UI Semilight" panose="020B0402040204020203" pitchFamily="34" charset="0"/>
                <a:ea typeface="Nirmala UI Semilight" panose="020B0402040204020203" pitchFamily="34" charset="0"/>
                <a:cs typeface="Nirmala UI Semilight" panose="020B0402040204020203" pitchFamily="34" charset="0"/>
              </a:rPr>
              <a:t>This </a:t>
            </a:r>
            <a:r>
              <a:rPr lang="en-US" sz="2800" b="1" i="1" u="sng" dirty="0" smtClean="0">
                <a:solidFill>
                  <a:srgbClr val="000A10"/>
                </a:solidFill>
                <a:latin typeface="Nirmala UI Semilight" panose="020B0402040204020203" pitchFamily="34" charset="0"/>
                <a:ea typeface="Nirmala UI Semilight" panose="020B0402040204020203" pitchFamily="34" charset="0"/>
                <a:cs typeface="Nirmala UI Semilight" panose="020B0402040204020203" pitchFamily="34" charset="0"/>
              </a:rPr>
              <a:t>is not</a:t>
            </a:r>
            <a:r>
              <a:rPr lang="en-US" sz="2800" b="1" i="1" dirty="0" smtClean="0">
                <a:solidFill>
                  <a:srgbClr val="000A1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800" i="1" dirty="0" smtClean="0">
                <a:solidFill>
                  <a:srgbClr val="000A10"/>
                </a:solidFill>
                <a:latin typeface="Nirmala UI Semilight" panose="020B0402040204020203" pitchFamily="34" charset="0"/>
                <a:ea typeface="Nirmala UI Semilight" panose="020B0402040204020203" pitchFamily="34" charset="0"/>
                <a:cs typeface="Nirmala UI Semilight" panose="020B0402040204020203" pitchFamily="34" charset="0"/>
              </a:rPr>
              <a:t>a violation of Standard 6. The educator was not receiving a financial benefit. Educators should check with their employing district regarding solicitations.</a:t>
            </a:r>
            <a:endParaRPr lang="en-US" sz="2800" i="1" dirty="0">
              <a:solidFill>
                <a:srgbClr val="000A1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b="6286"/>
          <a:stretch/>
        </p:blipFill>
        <p:spPr>
          <a:xfrm>
            <a:off x="8839402" y="227651"/>
            <a:ext cx="2947939" cy="1842672"/>
          </a:xfrm>
          <a:prstGeom prst="rect">
            <a:avLst/>
          </a:prstGeom>
        </p:spPr>
      </p:pic>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525323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6790776" y="1538456"/>
            <a:ext cx="5015144" cy="4756801"/>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Oval 14"/>
          <p:cNvSpPr/>
          <p:nvPr/>
        </p:nvSpPr>
        <p:spPr>
          <a:xfrm>
            <a:off x="6879669" y="1655267"/>
            <a:ext cx="4724328" cy="44567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p:nvPr/>
        </p:nvSpPr>
        <p:spPr>
          <a:xfrm>
            <a:off x="931603" y="1472027"/>
            <a:ext cx="5234293" cy="482323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Oval 3"/>
          <p:cNvSpPr/>
          <p:nvPr/>
        </p:nvSpPr>
        <p:spPr>
          <a:xfrm>
            <a:off x="1105221" y="1538456"/>
            <a:ext cx="4860626" cy="46903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2495940" y="378480"/>
            <a:ext cx="7305386" cy="845272"/>
          </a:xfrm>
        </p:spPr>
        <p:txBody>
          <a:bodyPr/>
          <a:lstStyle/>
          <a:p>
            <a:pPr algn="ctr"/>
            <a:r>
              <a:rPr lang="en-US" sz="4800" b="1" dirty="0" smtClean="0">
                <a:solidFill>
                  <a:srgbClr val="002060"/>
                </a:solidFill>
                <a:latin typeface="Footlight MT Light" panose="0204060206030A020304" pitchFamily="18" charset="0"/>
                <a:ea typeface="MS Gothic" panose="020B0609070205080204" pitchFamily="49" charset="-128"/>
              </a:rPr>
              <a:t>Agency Responsibility</a:t>
            </a:r>
            <a:endParaRPr lang="en-US" sz="4800" b="1" dirty="0">
              <a:solidFill>
                <a:srgbClr val="002060"/>
              </a:solidFill>
              <a:latin typeface="Footlight MT Light" panose="0204060206030A020304" pitchFamily="18" charset="0"/>
              <a:ea typeface="MS Gothic" panose="020B0609070205080204" pitchFamily="49" charset="-128"/>
            </a:endParaRPr>
          </a:p>
        </p:txBody>
      </p:sp>
      <p:sp>
        <p:nvSpPr>
          <p:cNvPr id="6" name="Rectangle 5"/>
          <p:cNvSpPr/>
          <p:nvPr/>
        </p:nvSpPr>
        <p:spPr>
          <a:xfrm>
            <a:off x="1921102" y="2847967"/>
            <a:ext cx="3077507" cy="2800767"/>
          </a:xfrm>
          <a:prstGeom prst="rect">
            <a:avLst/>
          </a:prstGeom>
        </p:spPr>
        <p:txBody>
          <a:bodyPr wrap="square">
            <a:spAutoFit/>
          </a:bodyPr>
          <a:lstStyle/>
          <a:p>
            <a:pPr algn="ctr"/>
            <a:r>
              <a:rPr lang="en-US" sz="2200"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It shall be the duty of the </a:t>
            </a:r>
            <a:r>
              <a:rPr lang="en-US" sz="2200" dirty="0" smtClean="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Commission </a:t>
            </a:r>
            <a:r>
              <a:rPr lang="en-US" sz="2200"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to adopt standards of performance and a code of ethics for educators… which are generally accepted by educators of this state.</a:t>
            </a:r>
          </a:p>
        </p:txBody>
      </p:sp>
      <p:sp>
        <p:nvSpPr>
          <p:cNvPr id="11" name="Rectangle 10"/>
          <p:cNvSpPr/>
          <p:nvPr/>
        </p:nvSpPr>
        <p:spPr>
          <a:xfrm>
            <a:off x="842709" y="1859618"/>
            <a:ext cx="5234294" cy="830997"/>
          </a:xfrm>
          <a:prstGeom prst="rect">
            <a:avLst/>
          </a:prstGeom>
        </p:spPr>
        <p:txBody>
          <a:bodyPr wrap="square">
            <a:spAutoFit/>
          </a:bodyPr>
          <a:lstStyle/>
          <a:p>
            <a:pPr algn="ctr"/>
            <a:r>
              <a:rPr lang="en-US" sz="2400"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Georgia Code:</a:t>
            </a:r>
          </a:p>
          <a:p>
            <a:pPr algn="ctr"/>
            <a:r>
              <a:rPr lang="en-US" sz="2400"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 20-2-981.1.</a:t>
            </a:r>
          </a:p>
        </p:txBody>
      </p:sp>
      <p:sp>
        <p:nvSpPr>
          <p:cNvPr id="5" name="TextBox 4"/>
          <p:cNvSpPr txBox="1"/>
          <p:nvPr/>
        </p:nvSpPr>
        <p:spPr>
          <a:xfrm>
            <a:off x="7155808" y="2134620"/>
            <a:ext cx="4162432" cy="3139321"/>
          </a:xfrm>
          <a:prstGeom prst="rect">
            <a:avLst/>
          </a:prstGeom>
          <a:noFill/>
        </p:spPr>
        <p:txBody>
          <a:bodyPr wrap="square" rtlCol="0">
            <a:spAutoFit/>
          </a:bodyPr>
          <a:lstStyle/>
          <a:p>
            <a:endParaRPr lang="en-US" sz="2200"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gn="ctr"/>
            <a:r>
              <a:rPr lang="en-US" sz="2200"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The standards of performance and code of ethics adopted by the </a:t>
            </a:r>
            <a:r>
              <a:rPr lang="en-US" sz="2200" dirty="0" smtClean="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Commission </a:t>
            </a:r>
            <a:r>
              <a:rPr lang="en-US" sz="2200" b="1" u="sng"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shall be limited to professional performance and professional ethics</a:t>
            </a:r>
            <a:r>
              <a:rPr lang="en-US" sz="2200" u="sng"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200"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which does not include one’s personal life as long as it does not impact one’s professional life.</a:t>
            </a:r>
          </a:p>
        </p:txBody>
      </p:sp>
    </p:spTree>
    <p:extLst>
      <p:ext uri="{BB962C8B-B14F-4D97-AF65-F5344CB8AC3E}">
        <p14:creationId xmlns:p14="http://schemas.microsoft.com/office/powerpoint/2010/main" val="2851135371"/>
      </p:ext>
    </p:extLst>
  </p:cSld>
  <p:clrMapOvr>
    <a:masterClrMapping/>
  </p:clrMapOvr>
  <p:transition spd="slow">
    <p:push di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879157" y="676343"/>
            <a:ext cx="10501192" cy="5350943"/>
          </a:xfrm>
          <a:prstGeom prst="rect">
            <a:avLst/>
          </a:prstGeom>
          <a:noFill/>
          <a:ln>
            <a:noFill/>
          </a:ln>
        </p:spPr>
        <p:txBody>
          <a:bodyPr spcFirstLastPara="1" wrap="square" lIns="0" tIns="45700" rIns="0" bIns="45700" anchor="t" anchorCtr="0">
            <a:noAutofit/>
          </a:bodyPr>
          <a:lstStyle/>
          <a:p>
            <a:pPr marL="457223" lvl="1" indent="0">
              <a:lnSpc>
                <a:spcPct val="100000"/>
              </a:lnSpc>
              <a:spcBef>
                <a:spcPts val="0"/>
              </a:spcBef>
              <a:buClr>
                <a:srgbClr val="000000"/>
              </a:buClr>
              <a:buSzPts val="2000"/>
              <a:buNone/>
            </a:pPr>
            <a:r>
              <a:rPr lang="en-US" sz="4800" b="1" dirty="0">
                <a:solidFill>
                  <a:srgbClr val="002060"/>
                </a:solidFill>
                <a:latin typeface="Footlight MT Light" panose="0204060206030A020304" pitchFamily="18" charset="0"/>
                <a:cs typeface="Arial" panose="020B0604020202020204" pitchFamily="34" charset="0"/>
                <a:sym typeface="Georgia"/>
              </a:rPr>
              <a:t>Standard 6: </a:t>
            </a:r>
            <a:endParaRPr lang="en-US" sz="4800" b="1" dirty="0" smtClean="0">
              <a:solidFill>
                <a:srgbClr val="002060"/>
              </a:solidFill>
              <a:latin typeface="Footlight MT Light" panose="0204060206030A020304" pitchFamily="18" charset="0"/>
              <a:cs typeface="Arial" panose="020B0604020202020204" pitchFamily="34" charset="0"/>
              <a:sym typeface="Georgia"/>
            </a:endParaRPr>
          </a:p>
          <a:p>
            <a:pPr marL="457223" lvl="1" indent="0">
              <a:lnSpc>
                <a:spcPct val="100000"/>
              </a:lnSpc>
              <a:spcBef>
                <a:spcPts val="0"/>
              </a:spcBef>
              <a:buClr>
                <a:srgbClr val="000000"/>
              </a:buClr>
              <a:buSzPts val="2000"/>
              <a:buNone/>
            </a:pPr>
            <a:endParaRPr lang="en-US" sz="4800" b="1" dirty="0">
              <a:solidFill>
                <a:srgbClr val="002060"/>
              </a:solidFill>
              <a:latin typeface="Footlight MT Light" panose="0204060206030A020304" pitchFamily="18" charset="0"/>
              <a:cs typeface="Arial" panose="020B0604020202020204" pitchFamily="34" charset="0"/>
              <a:sym typeface="Georgia"/>
            </a:endParaRPr>
          </a:p>
          <a:p>
            <a:pPr marL="457223" lvl="1" indent="0" algn="just">
              <a:lnSpc>
                <a:spcPct val="100000"/>
              </a:lnSpc>
              <a:spcBef>
                <a:spcPts val="0"/>
              </a:spcBef>
              <a:buClr>
                <a:srgbClr val="000000"/>
              </a:buClr>
              <a:buSzPts val="2000"/>
              <a:buNone/>
            </a:pPr>
            <a:r>
              <a:rPr lang="en-US" sz="2800" dirty="0" smtClean="0">
                <a:latin typeface="Nirmala UI Semilight" panose="020B0402040204020203" pitchFamily="34" charset="0"/>
                <a:ea typeface="Nirmala UI Semilight" panose="020B0402040204020203" pitchFamily="34" charset="0"/>
                <a:cs typeface="Nirmala UI Semilight" panose="020B0402040204020203" pitchFamily="34" charset="0"/>
              </a:rPr>
              <a:t>A </a:t>
            </a:r>
            <a:r>
              <a:rPr lang="en-US" sz="2800" dirty="0">
                <a:latin typeface="Nirmala UI Semilight" panose="020B0402040204020203" pitchFamily="34" charset="0"/>
                <a:ea typeface="Nirmala UI Semilight" panose="020B0402040204020203" pitchFamily="34" charset="0"/>
                <a:cs typeface="Nirmala UI Semilight" panose="020B0402040204020203" pitchFamily="34" charset="0"/>
              </a:rPr>
              <a:t>middle school teacher and track coach accepted fees for providing private coaching services to student athletes from his district. The educator did not request authorization from the district prior to offering his services</a:t>
            </a:r>
            <a:endParaRPr lang="en-US" sz="5400" b="1" dirty="0">
              <a:solidFill>
                <a:srgbClr val="00206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endParaRP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8" name="TextBox 7"/>
          <p:cNvSpPr txBox="1"/>
          <p:nvPr/>
        </p:nvSpPr>
        <p:spPr>
          <a:xfrm>
            <a:off x="1344171" y="4492978"/>
            <a:ext cx="9949213" cy="1569660"/>
          </a:xfrm>
          <a:prstGeom prst="rect">
            <a:avLst/>
          </a:prstGeom>
          <a:noFill/>
          <a:ln w="12700">
            <a:solidFill>
              <a:srgbClr val="C00000"/>
            </a:solidFill>
          </a:ln>
        </p:spPr>
        <p:txBody>
          <a:bodyPr wrap="square" rtlCol="0">
            <a:spAutoFit/>
          </a:bodyPr>
          <a:lstStyle/>
          <a:p>
            <a:pPr algn="just"/>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Always obtain permission before providing any additional services, such as tutoring, coaching, lessons, etc. If the students were not students in the same system or students for whom the educator did not receive remuneration, it would not be a violation. </a:t>
            </a:r>
          </a:p>
        </p:txBody>
      </p:sp>
      <p:sp>
        <p:nvSpPr>
          <p:cNvPr id="9" name="Rectangle 8">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2886734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889317" y="140799"/>
            <a:ext cx="10501192" cy="5350943"/>
          </a:xfrm>
          <a:prstGeom prst="rect">
            <a:avLst/>
          </a:prstGeom>
          <a:noFill/>
          <a:ln>
            <a:noFill/>
          </a:ln>
        </p:spPr>
        <p:txBody>
          <a:bodyPr spcFirstLastPara="1" wrap="square" lIns="0" tIns="45700" rIns="0" bIns="45700" anchor="t" anchorCtr="0">
            <a:noAutofit/>
          </a:bodyPr>
          <a:lstStyle/>
          <a:p>
            <a:pPr marL="457223" lvl="1" indent="0">
              <a:lnSpc>
                <a:spcPct val="100000"/>
              </a:lnSpc>
              <a:spcBef>
                <a:spcPts val="0"/>
              </a:spcBef>
              <a:buClr>
                <a:srgbClr val="000000"/>
              </a:buClr>
              <a:buSzPts val="2000"/>
              <a:buNone/>
            </a:pPr>
            <a:endParaRPr lang="en-US" sz="4800" b="1" dirty="0" smtClean="0">
              <a:solidFill>
                <a:srgbClr val="002060"/>
              </a:solidFill>
              <a:latin typeface="Footlight MT Light" panose="0204060206030A020304" pitchFamily="18" charset="0"/>
              <a:cs typeface="Arial" panose="020B0604020202020204" pitchFamily="34" charset="0"/>
              <a:sym typeface="Georgia"/>
            </a:endParaRPr>
          </a:p>
          <a:p>
            <a:pPr marL="457223" lvl="1" indent="0">
              <a:lnSpc>
                <a:spcPct val="100000"/>
              </a:lnSpc>
              <a:spcBef>
                <a:spcPts val="0"/>
              </a:spcBef>
              <a:buClr>
                <a:srgbClr val="000000"/>
              </a:buClr>
              <a:buSzPts val="2000"/>
              <a:buNone/>
            </a:pPr>
            <a:r>
              <a:rPr lang="en-US" sz="4800" b="1" dirty="0" smtClean="0">
                <a:solidFill>
                  <a:srgbClr val="002060"/>
                </a:solidFill>
                <a:latin typeface="Footlight MT Light" panose="0204060206030A020304" pitchFamily="18" charset="0"/>
                <a:cs typeface="Arial" panose="020B0604020202020204" pitchFamily="34" charset="0"/>
                <a:sym typeface="Georgia"/>
              </a:rPr>
              <a:t>Standard </a:t>
            </a:r>
            <a:r>
              <a:rPr lang="en-US" sz="4800" b="1" dirty="0">
                <a:solidFill>
                  <a:srgbClr val="002060"/>
                </a:solidFill>
                <a:latin typeface="Footlight MT Light" panose="0204060206030A020304" pitchFamily="18" charset="0"/>
                <a:cs typeface="Arial" panose="020B0604020202020204" pitchFamily="34" charset="0"/>
                <a:sym typeface="Georgia"/>
              </a:rPr>
              <a:t>6: </a:t>
            </a:r>
            <a:r>
              <a:rPr lang="en-US" sz="4800" b="1" dirty="0" smtClean="0">
                <a:solidFill>
                  <a:srgbClr val="002060"/>
                </a:solidFill>
                <a:latin typeface="Footlight MT Light" panose="0204060206030A020304" pitchFamily="18" charset="0"/>
                <a:cs typeface="Arial" panose="020B0604020202020204" pitchFamily="34" charset="0"/>
                <a:sym typeface="Georgia"/>
              </a:rPr>
              <a:t>Scenario</a:t>
            </a:r>
          </a:p>
          <a:p>
            <a:pPr marL="457223" lvl="1" indent="0" algn="just">
              <a:lnSpc>
                <a:spcPct val="100000"/>
              </a:lnSpc>
              <a:spcBef>
                <a:spcPts val="0"/>
              </a:spcBef>
              <a:buClr>
                <a:srgbClr val="000000"/>
              </a:buClr>
              <a:buSzPts val="2000"/>
              <a:buNone/>
            </a:pPr>
            <a:endParaRPr lang="en-US" dirty="0" smtClean="0">
              <a:latin typeface="Nirmala UI Semilight" panose="020B0402040204020203" pitchFamily="34" charset="0"/>
              <a:ea typeface="Nirmala UI Semilight" panose="020B0402040204020203" pitchFamily="34" charset="0"/>
              <a:cs typeface="Nirmala UI Semilight" panose="020B0402040204020203" pitchFamily="34" charset="0"/>
              <a:sym typeface="Georgia"/>
            </a:endParaRPr>
          </a:p>
          <a:p>
            <a:pPr marL="457223" lvl="1" indent="0" algn="just">
              <a:lnSpc>
                <a:spcPct val="100000"/>
              </a:lnSpc>
              <a:spcBef>
                <a:spcPts val="0"/>
              </a:spcBef>
              <a:buClr>
                <a:srgbClr val="000000"/>
              </a:buClr>
              <a:buSzPts val="2000"/>
              <a:buNone/>
            </a:pPr>
            <a:r>
              <a:rPr lang="en-US" dirty="0" smtClean="0">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A </a:t>
            </a:r>
            <a:r>
              <a:rPr lang="en-US" dirty="0">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school district’s Chief of Operations accepted gifts from vendors and subordinates. The gifts included firearms, financial kickbacks, and other items of value. A criminal investigation resulted in the educator, some co-workers, and others being charged with RICO Act violations. The investigation revealed misappropriation of more than $6.3 million dollars of school system funds.  Charges against the educator were eventually </a:t>
            </a:r>
            <a:r>
              <a:rPr lang="en-US" dirty="0" smtClean="0">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dropped. </a:t>
            </a:r>
            <a:endParaRPr lang="en-US" dirty="0">
              <a:latin typeface="Nirmala UI Semilight" panose="020B0402040204020203" pitchFamily="34" charset="0"/>
              <a:ea typeface="Nirmala UI Semilight" panose="020B0402040204020203" pitchFamily="34" charset="0"/>
              <a:cs typeface="Nirmala UI Semilight" panose="020B0402040204020203" pitchFamily="34" charset="0"/>
              <a:sym typeface="Georgia"/>
            </a:endParaRP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8" name="TextBox 7"/>
          <p:cNvSpPr txBox="1"/>
          <p:nvPr/>
        </p:nvSpPr>
        <p:spPr>
          <a:xfrm>
            <a:off x="1353142" y="5056135"/>
            <a:ext cx="10493662" cy="1107996"/>
          </a:xfrm>
          <a:prstGeom prst="rect">
            <a:avLst/>
          </a:prstGeom>
          <a:noFill/>
          <a:ln w="12700">
            <a:solidFill>
              <a:srgbClr val="C00000"/>
            </a:solidFill>
          </a:ln>
        </p:spPr>
        <p:txBody>
          <a:bodyPr wrap="square" rtlCol="0">
            <a:spAutoFit/>
          </a:bodyPr>
          <a:lstStyle/>
          <a:p>
            <a:pPr algn="just">
              <a:buClr>
                <a:srgbClr val="000000"/>
              </a:buClr>
              <a:buSzPct val="100000"/>
            </a:pPr>
            <a:r>
              <a:rPr lang="en-US" sz="22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This </a:t>
            </a:r>
            <a:r>
              <a:rPr lang="en-US" sz="2200" b="1" i="1" u="sng"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is</a:t>
            </a:r>
            <a:r>
              <a:rPr lang="en-US" sz="22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 violation of Standard 6: Remunerative Conduct as the educator </a:t>
            </a:r>
            <a:r>
              <a:rPr lang="en-US" sz="22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solicited </a:t>
            </a:r>
            <a:r>
              <a:rPr lang="en-US" sz="22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school personnel to purchase items </a:t>
            </a:r>
            <a:r>
              <a:rPr lang="en-US" sz="22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that benefited him and accepted gifts that put the appeared to be a conflict of interest. </a:t>
            </a:r>
            <a:endParaRPr lang="en-US" sz="22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6437" y="0"/>
            <a:ext cx="2790367" cy="1861174"/>
          </a:xfrm>
          <a:prstGeom prst="rect">
            <a:avLst/>
          </a:prstGeom>
          <a:ln>
            <a:solidFill>
              <a:srgbClr val="740000"/>
            </a:solidFill>
          </a:ln>
        </p:spPr>
      </p:pic>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9875852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003335" y="603243"/>
            <a:ext cx="10501192" cy="5350943"/>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800" b="1" dirty="0">
                <a:solidFill>
                  <a:srgbClr val="002060"/>
                </a:solidFill>
                <a:latin typeface="Footlight MT Light" panose="0204060206030A020304" pitchFamily="18" charset="0"/>
                <a:cs typeface="Arial" panose="020B0604020202020204" pitchFamily="34" charset="0"/>
                <a:sym typeface="Georgia"/>
              </a:rPr>
              <a:t>Standard 6: Takeaways</a:t>
            </a: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pic>
        <p:nvPicPr>
          <p:cNvPr id="8" name="Picture 7" descr="Three young women working at cafe">
            <a:extLst>
              <a:ext uri="{FF2B5EF4-FFF2-40B4-BE49-F238E27FC236}">
                <a16:creationId xmlns:a16="http://schemas.microsoft.com/office/drawing/2014/main" id="{892F18CC-45B8-4D93-44A1-6D43D512FA21}"/>
              </a:ext>
            </a:extLst>
          </p:cNvPr>
          <p:cNvPicPr>
            <a:picLocks noChangeAspect="1"/>
          </p:cNvPicPr>
          <p:nvPr/>
        </p:nvPicPr>
        <p:blipFill>
          <a:blip r:embed="rId3" cstate="print">
            <a:extLst>
              <a:ext uri="{28A0092B-C50C-407E-A947-70E740481C1C}">
                <a14:useLocalDpi xmlns:a14="http://schemas.microsoft.com/office/drawing/2010/main" val="0"/>
              </a:ext>
            </a:extLst>
          </a:blip>
          <a:srcRect l="16435" r="16435"/>
          <a:stretch/>
        </p:blipFill>
        <p:spPr>
          <a:xfrm>
            <a:off x="9929886" y="214645"/>
            <a:ext cx="1791329" cy="1778507"/>
          </a:xfrm>
          <a:prstGeom prst="flowChartConnector">
            <a:avLst/>
          </a:prstGeom>
          <a:ln w="28575">
            <a:solidFill>
              <a:srgbClr val="9B2D1F"/>
            </a:solidFill>
          </a:ln>
        </p:spPr>
      </p:pic>
      <p:sp>
        <p:nvSpPr>
          <p:cNvPr id="5" name="Rectangle 4"/>
          <p:cNvSpPr/>
          <p:nvPr/>
        </p:nvSpPr>
        <p:spPr>
          <a:xfrm>
            <a:off x="2553586" y="4543313"/>
            <a:ext cx="6096000" cy="276999"/>
          </a:xfrm>
          <a:prstGeom prst="rect">
            <a:avLst/>
          </a:prstGeom>
        </p:spPr>
        <p:txBody>
          <a:bodyPr>
            <a:spAutoFit/>
          </a:bodyPr>
          <a:lstStyle/>
          <a:p>
            <a:endParaRPr lang="en-US" sz="1200" dirty="0">
              <a:solidFill>
                <a:srgbClr val="000000"/>
              </a:solidFill>
            </a:endParaRPr>
          </a:p>
        </p:txBody>
      </p:sp>
      <p:sp>
        <p:nvSpPr>
          <p:cNvPr id="2" name="Rectangle 1"/>
          <p:cNvSpPr/>
          <p:nvPr/>
        </p:nvSpPr>
        <p:spPr>
          <a:xfrm>
            <a:off x="1038562" y="1992528"/>
            <a:ext cx="10178788" cy="4727576"/>
          </a:xfrm>
          <a:prstGeom prst="rect">
            <a:avLst/>
          </a:prstGeom>
        </p:spPr>
        <p:txBody>
          <a:bodyPr wrap="square">
            <a:spAutoFit/>
          </a:bodyPr>
          <a:lstStyle/>
          <a:p>
            <a:pPr marL="457200" indent="-457200" algn="just">
              <a:lnSpc>
                <a:spcPct val="107000"/>
              </a:lnSpc>
              <a:spcAft>
                <a:spcPts val="533"/>
              </a:spcAft>
              <a:buFont typeface="Courier New" panose="02070309020205020404" pitchFamily="49" charset="0"/>
              <a:buChar char="o"/>
            </a:pP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Check and abide by school policy regarding accepting payment, gifts, etc. </a:t>
            </a:r>
          </a:p>
          <a:p>
            <a:pPr marL="457200" indent="-457200" algn="just">
              <a:lnSpc>
                <a:spcPct val="107000"/>
              </a:lnSpc>
              <a:spcAft>
                <a:spcPts val="533"/>
              </a:spcAft>
              <a:buFont typeface="Courier New" panose="02070309020205020404" pitchFamily="49" charset="0"/>
              <a:buChar char="o"/>
            </a:pPr>
            <a:endPar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lnSpc>
                <a:spcPct val="107000"/>
              </a:lnSpc>
              <a:spcAft>
                <a:spcPts val="533"/>
              </a:spcAft>
              <a:buFont typeface="Courier New" panose="02070309020205020404" pitchFamily="49" charset="0"/>
              <a:buChar char="o"/>
            </a:pP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Avoid the potential perception of favoritism and/or inappropriate relationships that may result by providing services to only a few. </a:t>
            </a:r>
          </a:p>
          <a:p>
            <a:pPr marL="457200" indent="-457200" algn="just">
              <a:lnSpc>
                <a:spcPct val="107000"/>
              </a:lnSpc>
              <a:spcAft>
                <a:spcPts val="533"/>
              </a:spcAft>
              <a:buFont typeface="Courier New" panose="02070309020205020404" pitchFamily="49" charset="0"/>
              <a:buChar char="o"/>
            </a:pPr>
            <a:endPar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lnSpc>
                <a:spcPct val="107000"/>
              </a:lnSpc>
              <a:spcAft>
                <a:spcPts val="533"/>
              </a:spcAft>
              <a:buFont typeface="Courier New" panose="02070309020205020404" pitchFamily="49" charset="0"/>
              <a:buChar char="o"/>
            </a:pP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Obtain approval from the appropriate persons if you are coaching,  etc., students in your own system and from whom you receive normal compensation.  </a:t>
            </a:r>
          </a:p>
          <a:p>
            <a:pPr marL="381019" indent="-381019" algn="just">
              <a:lnSpc>
                <a:spcPct val="107000"/>
              </a:lnSpc>
              <a:spcAft>
                <a:spcPts val="533"/>
              </a:spcAft>
              <a:buFont typeface="Wingdings" panose="05000000000000000000" pitchFamily="2" charset="2"/>
              <a:buChar char="q"/>
            </a:pPr>
            <a:endParaRPr lang="en-US" sz="2933"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850020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1210" y="-297"/>
            <a:ext cx="10392378" cy="6858594"/>
          </a:xfrm>
          <a:prstGeom prst="rect">
            <a:avLst/>
          </a:prstGeom>
        </p:spPr>
      </p:pic>
      <p:sp>
        <p:nvSpPr>
          <p:cNvPr id="4" name="Oval 3">
            <a:extLst>
              <a:ext uri="{FF2B5EF4-FFF2-40B4-BE49-F238E27FC236}">
                <a16:creationId xmlns:a16="http://schemas.microsoft.com/office/drawing/2014/main" id="{BBACE386-5135-45D2-9E90-D12A39ACA462}"/>
              </a:ext>
            </a:extLst>
          </p:cNvPr>
          <p:cNvSpPr/>
          <p:nvPr/>
        </p:nvSpPr>
        <p:spPr>
          <a:xfrm>
            <a:off x="2793776" y="2228880"/>
            <a:ext cx="2625192" cy="25338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id-ID" sz="1013">
              <a:solidFill>
                <a:srgbClr val="FFFFFF"/>
              </a:solidFill>
              <a:latin typeface="Roboto"/>
            </a:endParaRPr>
          </a:p>
        </p:txBody>
      </p:sp>
      <p:sp>
        <p:nvSpPr>
          <p:cNvPr id="30" name="Freeform 24">
            <a:extLst>
              <a:ext uri="{FF2B5EF4-FFF2-40B4-BE49-F238E27FC236}">
                <a16:creationId xmlns:a16="http://schemas.microsoft.com/office/drawing/2014/main" id="{79BD663D-7474-4087-8A5B-CC53057993B1}"/>
              </a:ext>
            </a:extLst>
          </p:cNvPr>
          <p:cNvSpPr/>
          <p:nvPr/>
        </p:nvSpPr>
        <p:spPr>
          <a:xfrm>
            <a:off x="3879786" y="0"/>
            <a:ext cx="6813946" cy="6858000"/>
          </a:xfrm>
          <a:custGeom>
            <a:avLst/>
            <a:gdLst>
              <a:gd name="connsiteX0" fmla="*/ 872050 w 7611077"/>
              <a:gd name="connsiteY0" fmla="*/ 4992403 h 6858000"/>
              <a:gd name="connsiteX1" fmla="*/ 914923 w 7611077"/>
              <a:gd name="connsiteY1" fmla="*/ 5291539 h 6858000"/>
              <a:gd name="connsiteX2" fmla="*/ 1068117 w 7611077"/>
              <a:gd name="connsiteY2" fmla="*/ 6360383 h 6858000"/>
              <a:gd name="connsiteX3" fmla="*/ 1139438 w 7611077"/>
              <a:gd name="connsiteY3" fmla="*/ 6858000 h 6858000"/>
              <a:gd name="connsiteX4" fmla="*/ 942770 w 7611077"/>
              <a:gd name="connsiteY4" fmla="*/ 6858000 h 6858000"/>
              <a:gd name="connsiteX5" fmla="*/ 768761 w 7611077"/>
              <a:gd name="connsiteY5" fmla="*/ 5592193 h 6858000"/>
              <a:gd name="connsiteX6" fmla="*/ 739642 w 7611077"/>
              <a:gd name="connsiteY6" fmla="*/ 5380395 h 6858000"/>
              <a:gd name="connsiteX7" fmla="*/ 839556 w 7611077"/>
              <a:gd name="connsiteY7" fmla="*/ 5025850 h 6858000"/>
              <a:gd name="connsiteX8" fmla="*/ 0 w 7611077"/>
              <a:gd name="connsiteY8" fmla="*/ 0 h 6858000"/>
              <a:gd name="connsiteX9" fmla="*/ 7611077 w 7611077"/>
              <a:gd name="connsiteY9" fmla="*/ 0 h 6858000"/>
              <a:gd name="connsiteX10" fmla="*/ 7611077 w 7611077"/>
              <a:gd name="connsiteY10" fmla="*/ 6858000 h 6858000"/>
              <a:gd name="connsiteX11" fmla="*/ 1139439 w 7611077"/>
              <a:gd name="connsiteY11" fmla="*/ 6858000 h 6858000"/>
              <a:gd name="connsiteX12" fmla="*/ 1068119 w 7611077"/>
              <a:gd name="connsiteY12" fmla="*/ 6360385 h 6858000"/>
              <a:gd name="connsiteX13" fmla="*/ 914924 w 7611077"/>
              <a:gd name="connsiteY13" fmla="*/ 5291541 h 6858000"/>
              <a:gd name="connsiteX14" fmla="*/ 872051 w 7611077"/>
              <a:gd name="connsiteY14" fmla="*/ 4992405 h 6858000"/>
              <a:gd name="connsiteX15" fmla="*/ 891923 w 7611077"/>
              <a:gd name="connsiteY15" fmla="*/ 4971950 h 6858000"/>
              <a:gd name="connsiteX16" fmla="*/ 1023075 w 7611077"/>
              <a:gd name="connsiteY16" fmla="*/ 4892451 h 6858000"/>
              <a:gd name="connsiteX17" fmla="*/ 1930905 w 7611077"/>
              <a:gd name="connsiteY17" fmla="*/ 3337248 h 6858000"/>
              <a:gd name="connsiteX18" fmla="*/ 637092 w 7611077"/>
              <a:gd name="connsiteY18" fmla="*/ 2084704 h 6858000"/>
              <a:gd name="connsiteX19" fmla="*/ 489353 w 7611077"/>
              <a:gd name="connsiteY19" fmla="*/ 2043544 h 6858000"/>
              <a:gd name="connsiteX20" fmla="*/ 445769 w 7611077"/>
              <a:gd name="connsiteY20" fmla="*/ 2018203 h 6858000"/>
              <a:gd name="connsiteX21" fmla="*/ 397655 w 7611077"/>
              <a:gd name="connsiteY21" fmla="*/ 1682515 h 6858000"/>
              <a:gd name="connsiteX22" fmla="*/ 191713 w 7611077"/>
              <a:gd name="connsiteY22" fmla="*/ 245644 h 6858000"/>
              <a:gd name="connsiteX23" fmla="*/ 190291 w 7611077"/>
              <a:gd name="connsiteY23" fmla="*/ 235726 h 6858000"/>
              <a:gd name="connsiteX24" fmla="*/ 190290 w 7611077"/>
              <a:gd name="connsiteY24" fmla="*/ 235726 h 6858000"/>
              <a:gd name="connsiteX25" fmla="*/ 191713 w 7611077"/>
              <a:gd name="connsiteY25" fmla="*/ 245644 h 6858000"/>
              <a:gd name="connsiteX26" fmla="*/ 397654 w 7611077"/>
              <a:gd name="connsiteY26" fmla="*/ 1682515 h 6858000"/>
              <a:gd name="connsiteX27" fmla="*/ 445769 w 7611077"/>
              <a:gd name="connsiteY27" fmla="*/ 2018203 h 6858000"/>
              <a:gd name="connsiteX28" fmla="*/ 424387 w 7611077"/>
              <a:gd name="connsiteY28" fmla="*/ 2005771 h 6858000"/>
              <a:gd name="connsiteX29" fmla="*/ 232508 w 7611077"/>
              <a:gd name="connsiteY29" fmla="*/ 1691339 h 6858000"/>
              <a:gd name="connsiteX30" fmla="*/ 203392 w 7611077"/>
              <a:gd name="connsiteY30" fmla="*/ 14795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11077" h="6858000">
                <a:moveTo>
                  <a:pt x="872050" y="4992403"/>
                </a:moveTo>
                <a:lnTo>
                  <a:pt x="914923" y="5291539"/>
                </a:lnTo>
                <a:cubicBezTo>
                  <a:pt x="964324" y="5636204"/>
                  <a:pt x="1015370" y="5992357"/>
                  <a:pt x="1068117" y="6360383"/>
                </a:cubicBezTo>
                <a:lnTo>
                  <a:pt x="1139438" y="6858000"/>
                </a:lnTo>
                <a:lnTo>
                  <a:pt x="942770" y="6858000"/>
                </a:lnTo>
                <a:lnTo>
                  <a:pt x="768761" y="5592193"/>
                </a:lnTo>
                <a:lnTo>
                  <a:pt x="739642" y="5380395"/>
                </a:lnTo>
                <a:cubicBezTo>
                  <a:pt x="721768" y="5250370"/>
                  <a:pt x="760244" y="5122376"/>
                  <a:pt x="839556" y="5025850"/>
                </a:cubicBezTo>
                <a:close/>
                <a:moveTo>
                  <a:pt x="0" y="0"/>
                </a:moveTo>
                <a:lnTo>
                  <a:pt x="7611077" y="0"/>
                </a:lnTo>
                <a:lnTo>
                  <a:pt x="7611077" y="6858000"/>
                </a:lnTo>
                <a:lnTo>
                  <a:pt x="1139439" y="6858000"/>
                </a:lnTo>
                <a:lnTo>
                  <a:pt x="1068119" y="6360385"/>
                </a:lnTo>
                <a:cubicBezTo>
                  <a:pt x="1015371" y="5992360"/>
                  <a:pt x="964325" y="5636206"/>
                  <a:pt x="914924" y="5291541"/>
                </a:cubicBezTo>
                <a:lnTo>
                  <a:pt x="872051" y="4992405"/>
                </a:lnTo>
                <a:lnTo>
                  <a:pt x="891923" y="4971950"/>
                </a:lnTo>
                <a:cubicBezTo>
                  <a:pt x="929933" y="4938846"/>
                  <a:pt x="973982" y="4911718"/>
                  <a:pt x="1023075" y="4892451"/>
                </a:cubicBezTo>
                <a:cubicBezTo>
                  <a:pt x="1634222" y="4651543"/>
                  <a:pt x="2024360" y="4017070"/>
                  <a:pt x="1930905" y="3337248"/>
                </a:cubicBezTo>
                <a:cubicBezTo>
                  <a:pt x="1837450" y="2657426"/>
                  <a:pt x="1290577" y="2151763"/>
                  <a:pt x="637092" y="2084704"/>
                </a:cubicBezTo>
                <a:cubicBezTo>
                  <a:pt x="584622" y="2079399"/>
                  <a:pt x="534888" y="2065164"/>
                  <a:pt x="489353" y="2043544"/>
                </a:cubicBezTo>
                <a:lnTo>
                  <a:pt x="445769" y="2018203"/>
                </a:lnTo>
                <a:lnTo>
                  <a:pt x="397655" y="1682515"/>
                </a:lnTo>
                <a:cubicBezTo>
                  <a:pt x="323446" y="1164751"/>
                  <a:pt x="254945" y="686816"/>
                  <a:pt x="191713" y="245644"/>
                </a:cubicBezTo>
                <a:lnTo>
                  <a:pt x="190291" y="235726"/>
                </a:lnTo>
                <a:lnTo>
                  <a:pt x="190290" y="235726"/>
                </a:lnTo>
                <a:lnTo>
                  <a:pt x="191713" y="245644"/>
                </a:lnTo>
                <a:cubicBezTo>
                  <a:pt x="254945" y="686816"/>
                  <a:pt x="323444" y="1164751"/>
                  <a:pt x="397654" y="1682515"/>
                </a:cubicBezTo>
                <a:lnTo>
                  <a:pt x="445769" y="2018203"/>
                </a:lnTo>
                <a:lnTo>
                  <a:pt x="424387" y="2005771"/>
                </a:lnTo>
                <a:cubicBezTo>
                  <a:pt x="321970" y="1934228"/>
                  <a:pt x="250382" y="1821365"/>
                  <a:pt x="232508" y="1691339"/>
                </a:cubicBezTo>
                <a:lnTo>
                  <a:pt x="203392" y="1479540"/>
                </a:lnTo>
                <a:close/>
              </a:path>
            </a:pathLst>
          </a:custGeom>
          <a:solidFill>
            <a:schemeClr val="tx2">
              <a:lumMod val="60000"/>
              <a:lumOff val="40000"/>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anchor="ctr"/>
          <a:lstStyle/>
          <a:p>
            <a:pPr algn="ctr" defTabSz="342900">
              <a:defRPr/>
            </a:pPr>
            <a:endParaRPr lang="en-US" sz="1050" dirty="0">
              <a:solidFill>
                <a:srgbClr val="FFC000"/>
              </a:solidFill>
              <a:latin typeface="Georgia" panose="02040502050405020303" pitchFamily="18" charset="0"/>
            </a:endParaRPr>
          </a:p>
        </p:txBody>
      </p:sp>
      <p:pic>
        <p:nvPicPr>
          <p:cNvPr id="3" name="Picture 2"/>
          <p:cNvPicPr>
            <a:picLocks noChangeAspect="1"/>
          </p:cNvPicPr>
          <p:nvPr/>
        </p:nvPicPr>
        <p:blipFill>
          <a:blip r:embed="rId3"/>
          <a:stretch>
            <a:fillRect/>
          </a:stretch>
        </p:blipFill>
        <p:spPr>
          <a:xfrm>
            <a:off x="2568873" y="2343166"/>
            <a:ext cx="2627604" cy="2530059"/>
          </a:xfrm>
          <a:prstGeom prst="rect">
            <a:avLst/>
          </a:prstGeom>
        </p:spPr>
      </p:pic>
      <p:pic>
        <p:nvPicPr>
          <p:cNvPr id="13" name="Picture 6"/>
          <p:cNvPicPr>
            <a:picLocks noChangeAspect="1" noChangeArrowheads="1"/>
          </p:cNvPicPr>
          <p:nvPr/>
        </p:nvPicPr>
        <p:blipFill>
          <a:blip r:embed="rId4"/>
          <a:srcRect/>
          <a:stretch>
            <a:fillRect/>
          </a:stretch>
        </p:blipFill>
        <p:spPr bwMode="auto">
          <a:xfrm>
            <a:off x="3247502" y="2666834"/>
            <a:ext cx="1214693" cy="1988336"/>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548205" y="76747"/>
            <a:ext cx="5208171" cy="6401753"/>
          </a:xfrm>
          <a:prstGeom prst="rect">
            <a:avLst/>
          </a:prstGeom>
          <a:noFill/>
        </p:spPr>
        <p:txBody>
          <a:bodyPr wrap="square" lIns="0" tIns="0" rIns="0" bIns="0" rtlCol="0">
            <a:spAutoFit/>
          </a:bodyPr>
          <a:lstStyle/>
          <a:p>
            <a:pPr algn="just">
              <a:lnSpc>
                <a:spcPct val="150000"/>
              </a:lnSpc>
            </a:pPr>
            <a:endParaRPr lang="en-US" sz="32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32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endParaRPr lang="en-US" sz="3200" b="1" dirty="0" smtClean="0">
              <a:solidFill>
                <a:srgbClr val="002060"/>
              </a:solidFill>
              <a:latin typeface="Footlight MT Light" panose="0204060206030A020304" pitchFamily="18" charset="0"/>
            </a:endParaRPr>
          </a:p>
          <a:p>
            <a:pPr lvl="0" algn="ctr"/>
            <a:r>
              <a:rPr lang="en-US" sz="3200" b="1" dirty="0">
                <a:solidFill>
                  <a:srgbClr val="002060"/>
                </a:solidFill>
                <a:latin typeface="Footlight MT Light" panose="0204060206030A020304" pitchFamily="18" charset="0"/>
              </a:rPr>
              <a:t>Georgia Code of Ethics </a:t>
            </a:r>
          </a:p>
          <a:p>
            <a:pPr lvl="0" algn="ctr"/>
            <a:r>
              <a:rPr lang="en-US" sz="3200" b="1" dirty="0">
                <a:solidFill>
                  <a:srgbClr val="002060"/>
                </a:solidFill>
                <a:latin typeface="Footlight MT Light" panose="0204060206030A020304" pitchFamily="18" charset="0"/>
              </a:rPr>
              <a:t>for Educators</a:t>
            </a:r>
          </a:p>
          <a:p>
            <a:pPr lvl="0" algn="just">
              <a:lnSpc>
                <a:spcPct val="150000"/>
              </a:lnSpc>
            </a:pPr>
            <a:endParaRPr lang="en-US" sz="32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3200" b="1" dirty="0">
                <a:solidFill>
                  <a:srgbClr val="801336"/>
                </a:solidFill>
                <a:latin typeface="Footlight MT Light" panose="0204060206030A020304" pitchFamily="18" charset="0"/>
              </a:rPr>
              <a:t>Standard </a:t>
            </a:r>
            <a:r>
              <a:rPr lang="en-US" sz="3200" b="1" dirty="0" smtClean="0">
                <a:solidFill>
                  <a:srgbClr val="801336"/>
                </a:solidFill>
                <a:latin typeface="Footlight MT Light" panose="0204060206030A020304" pitchFamily="18" charset="0"/>
              </a:rPr>
              <a:t>7: </a:t>
            </a:r>
            <a:endParaRPr lang="en-US" sz="3200" b="1" dirty="0">
              <a:solidFill>
                <a:srgbClr val="801336"/>
              </a:solidFill>
              <a:latin typeface="Footlight MT Light" panose="0204060206030A020304" pitchFamily="18" charset="0"/>
            </a:endParaRPr>
          </a:p>
          <a:p>
            <a:pPr lvl="0" algn="ctr"/>
            <a:r>
              <a:rPr lang="en-US" sz="3200" b="1" dirty="0" smtClean="0">
                <a:solidFill>
                  <a:srgbClr val="801336"/>
                </a:solidFill>
                <a:latin typeface="Footlight MT Light" panose="0204060206030A020304" pitchFamily="18" charset="0"/>
              </a:rPr>
              <a:t>Confidential Information</a:t>
            </a:r>
            <a:endParaRPr lang="en-US" sz="3200" b="1" dirty="0">
              <a:solidFill>
                <a:srgbClr val="801336"/>
              </a:solidFill>
              <a:latin typeface="Footlight MT Light" panose="0204060206030A020304" pitchFamily="18" charset="0"/>
            </a:endParaRP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2800" b="1" dirty="0" smtClean="0">
                <a:solidFill>
                  <a:srgbClr val="002060"/>
                </a:solidFill>
                <a:latin typeface="Footlight MT Light" panose="0204060206030A020304" pitchFamily="18" charset="0"/>
              </a:rPr>
              <a:t> </a:t>
            </a:r>
          </a:p>
        </p:txBody>
      </p:sp>
    </p:spTree>
    <p:extLst>
      <p:ext uri="{BB962C8B-B14F-4D97-AF65-F5344CB8AC3E}">
        <p14:creationId xmlns:p14="http://schemas.microsoft.com/office/powerpoint/2010/main" val="3947805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
          <p:cNvSpPr/>
          <p:nvPr/>
        </p:nvSpPr>
        <p:spPr>
          <a:xfrm>
            <a:off x="794"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4" name="Google Shape;114;p2"/>
          <p:cNvSpPr/>
          <p:nvPr/>
        </p:nvSpPr>
        <p:spPr>
          <a:xfrm>
            <a:off x="3915096" y="31867"/>
            <a:ext cx="7757309" cy="6858000"/>
          </a:xfrm>
          <a:prstGeom prst="rect">
            <a:avLst/>
          </a:prstGeom>
          <a:solidFill>
            <a:schemeClr val="lt1"/>
          </a:solidFill>
          <a:ln>
            <a:noFill/>
          </a:ln>
        </p:spPr>
        <p:txBody>
          <a:bodyPr spcFirstLastPara="1" wrap="square" lIns="91425" tIns="45700" rIns="91425" bIns="45700" anchor="ctr" anchorCtr="0">
            <a:noAutofit/>
          </a:bodyPr>
          <a:lstStyle/>
          <a:p>
            <a:pPr marL="495325" indent="-495325" algn="just" defTabSz="609630">
              <a:buClr>
                <a:srgbClr val="000000"/>
              </a:buClr>
              <a:buSzPct val="100000"/>
              <a:buFont typeface="+mj-lt"/>
              <a:buAutoNum type="arabicPeriod"/>
            </a:pPr>
            <a:r>
              <a:rPr lang="en-US" sz="2800" kern="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Calibri"/>
              </a:rPr>
              <a:t>Sharing of confidential information concerning student academic and disciplinary records, health and medical information, family status and/or income, and assessment/testing results unless disclosure is required or permitted by law; </a:t>
            </a:r>
          </a:p>
          <a:p>
            <a:pPr algn="just" defTabSz="609630">
              <a:buClr>
                <a:srgbClr val="000000"/>
              </a:buClr>
              <a:buSzPct val="100000"/>
            </a:pPr>
            <a:endParaRPr lang="en-US" sz="2800" kern="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Calibri"/>
            </a:endParaRPr>
          </a:p>
          <a:p>
            <a:pPr marL="495325" indent="-495325" algn="just" defTabSz="609630">
              <a:buClr>
                <a:srgbClr val="000000"/>
              </a:buClr>
              <a:buSzPct val="100000"/>
              <a:buFont typeface="+mj-lt"/>
              <a:buAutoNum type="arabicPeriod" startAt="2"/>
            </a:pPr>
            <a:r>
              <a:rPr lang="en-US" sz="2800" kern="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Calibri"/>
              </a:rPr>
              <a:t>Sharing of confidential information restricted by state or federal law; </a:t>
            </a:r>
          </a:p>
        </p:txBody>
      </p:sp>
      <p:sp>
        <p:nvSpPr>
          <p:cNvPr id="115" name="Google Shape;115;p2"/>
          <p:cNvSpPr/>
          <p:nvPr/>
        </p:nvSpPr>
        <p:spPr>
          <a:xfrm rot="5400000" flipH="1">
            <a:off x="-1619394" y="1620186"/>
            <a:ext cx="6858000" cy="3617629"/>
          </a:xfrm>
          <a:prstGeom prst="rect">
            <a:avLst/>
          </a:prstGeom>
          <a:solidFill>
            <a:schemeClr val="bg2">
              <a:lumMod val="75000"/>
            </a:schemeClr>
          </a:soli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6" name="Google Shape;116;p2"/>
          <p:cNvSpPr/>
          <p:nvPr/>
        </p:nvSpPr>
        <p:spPr>
          <a:xfrm rot="5400000" flipH="1">
            <a:off x="-2050333" y="2110530"/>
            <a:ext cx="6857999" cy="2700674"/>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7" name="Google Shape;117;p2"/>
          <p:cNvSpPr/>
          <p:nvPr/>
        </p:nvSpPr>
        <p:spPr>
          <a:xfrm rot="5400000" flipH="1">
            <a:off x="523637" y="3833167"/>
            <a:ext cx="2501979" cy="3547679"/>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8" name="Google Shape;118;p2"/>
          <p:cNvSpPr/>
          <p:nvPr/>
        </p:nvSpPr>
        <p:spPr>
          <a:xfrm rot="-964587">
            <a:off x="-500943"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9" name="Google Shape;119;p2"/>
          <p:cNvSpPr/>
          <p:nvPr/>
        </p:nvSpPr>
        <p:spPr>
          <a:xfrm flipH="1">
            <a:off x="154475" y="2247233"/>
            <a:ext cx="3250252"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spcFirstLastPara="1" wrap="square" lIns="91425" tIns="45700" rIns="91425" bIns="45700" anchor="ctr" anchorCtr="0">
            <a:noAutofit/>
          </a:bodyPr>
          <a:lstStyle/>
          <a:p>
            <a:pPr defTabSz="609630">
              <a:spcAft>
                <a:spcPts val="533"/>
              </a:spcAft>
              <a:buClr>
                <a:srgbClr val="000000"/>
              </a:buClr>
              <a:buSzPct val="100000"/>
            </a:pPr>
            <a:r>
              <a:rPr lang="en-US" sz="2600"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An educator shall comply with state and federal laws and state school board policies relating to the confidentiality of student and personnel records, standardized test material and other information.</a:t>
            </a:r>
            <a:endParaRPr lang="en-US" sz="2600" kern="0"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endParaRPr>
          </a:p>
        </p:txBody>
      </p:sp>
      <p:sp>
        <p:nvSpPr>
          <p:cNvPr id="3" name="TextBox 2"/>
          <p:cNvSpPr txBox="1"/>
          <p:nvPr/>
        </p:nvSpPr>
        <p:spPr>
          <a:xfrm>
            <a:off x="4027913" y="389553"/>
            <a:ext cx="7025390" cy="502766"/>
          </a:xfrm>
          <a:prstGeom prst="rect">
            <a:avLst/>
          </a:prstGeom>
          <a:noFill/>
        </p:spPr>
        <p:txBody>
          <a:bodyPr wrap="square" rtlCol="0">
            <a:spAutoFit/>
          </a:bodyPr>
          <a:lstStyle/>
          <a:p>
            <a:pPr algn="just" defTabSz="304815">
              <a:defRPr/>
            </a:pPr>
            <a:r>
              <a:rPr lang="en-US" sz="2667" b="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Unethical conduct includes but is not limited to:</a:t>
            </a:r>
            <a:endParaRPr lang="en-US" sz="2933"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1" name="TextBox 10"/>
          <p:cNvSpPr txBox="1"/>
          <p:nvPr/>
        </p:nvSpPr>
        <p:spPr>
          <a:xfrm>
            <a:off x="299941" y="469662"/>
            <a:ext cx="3019330" cy="1446358"/>
          </a:xfrm>
          <a:prstGeom prst="rect">
            <a:avLst/>
          </a:prstGeom>
          <a:solidFill>
            <a:schemeClr val="accent1"/>
          </a:solidFill>
        </p:spPr>
        <p:txBody>
          <a:bodyPr wrap="square" rtlCol="0">
            <a:spAutoFit/>
          </a:bodyPr>
          <a:lstStyle/>
          <a:p>
            <a:pPr defTabSz="304815">
              <a:defRPr/>
            </a:pPr>
            <a:r>
              <a:rPr lang="en-US" sz="2933" b="1" dirty="0">
                <a:solidFill>
                  <a:srgbClr val="FFFFFF"/>
                </a:solidFill>
                <a:latin typeface="Footlight MT Light" panose="0204060206030A020304" pitchFamily="18" charset="0"/>
                <a:ea typeface="Calibri"/>
                <a:cs typeface="Calibri" panose="020F0502020204030204" pitchFamily="34" charset="0"/>
                <a:sym typeface="Calibri"/>
              </a:rPr>
              <a:t>Standard </a:t>
            </a:r>
            <a:r>
              <a:rPr lang="en-US" sz="2933" b="1" dirty="0" smtClean="0">
                <a:solidFill>
                  <a:srgbClr val="FFFFFF"/>
                </a:solidFill>
                <a:latin typeface="Footlight MT Light" panose="0204060206030A020304" pitchFamily="18" charset="0"/>
                <a:ea typeface="Calibri"/>
                <a:cs typeface="Calibri" panose="020F0502020204030204" pitchFamily="34" charset="0"/>
                <a:sym typeface="Calibri"/>
              </a:rPr>
              <a:t>7:  Confidential Information</a:t>
            </a:r>
            <a:endParaRPr lang="en-US" sz="2933" b="1" dirty="0">
              <a:solidFill>
                <a:srgbClr val="FFFFFF"/>
              </a:solidFill>
              <a:latin typeface="Footlight MT Light" panose="0204060206030A020304" pitchFamily="18" charset="0"/>
              <a:ea typeface="Calibri"/>
              <a:cs typeface="Calibri" panose="020F0502020204030204" pitchFamily="34" charset="0"/>
              <a:sym typeface="Calibri"/>
            </a:endParaRPr>
          </a:p>
        </p:txBody>
      </p:sp>
    </p:spTree>
    <p:extLst>
      <p:ext uri="{BB962C8B-B14F-4D97-AF65-F5344CB8AC3E}">
        <p14:creationId xmlns:p14="http://schemas.microsoft.com/office/powerpoint/2010/main" val="3560269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4">
                                            <p:txEl>
                                              <p:pRg st="0" end="0"/>
                                            </p:txEl>
                                          </p:spTgt>
                                        </p:tgtEl>
                                        <p:attrNameLst>
                                          <p:attrName>style.visibility</p:attrName>
                                        </p:attrNameLst>
                                      </p:cBhvr>
                                      <p:to>
                                        <p:strVal val="visible"/>
                                      </p:to>
                                    </p:set>
                                    <p:anim calcmode="lin" valueType="num">
                                      <p:cBhvr additive="base">
                                        <p:cTn id="13" dur="500" fill="hold"/>
                                        <p:tgtEl>
                                          <p:spTgt spid="1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4">
                                            <p:txEl>
                                              <p:pRg st="2" end="2"/>
                                            </p:txEl>
                                          </p:spTgt>
                                        </p:tgtEl>
                                        <p:attrNameLst>
                                          <p:attrName>style.visibility</p:attrName>
                                        </p:attrNameLst>
                                      </p:cBhvr>
                                      <p:to>
                                        <p:strVal val="visible"/>
                                      </p:to>
                                    </p:set>
                                    <p:anim calcmode="lin" valueType="num">
                                      <p:cBhvr additive="base">
                                        <p:cTn id="19" dur="500" fill="hold"/>
                                        <p:tgtEl>
                                          <p:spTgt spid="11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
          <p:cNvSpPr/>
          <p:nvPr/>
        </p:nvSpPr>
        <p:spPr>
          <a:xfrm>
            <a:off x="794"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4" name="Google Shape;114;p2"/>
          <p:cNvSpPr/>
          <p:nvPr/>
        </p:nvSpPr>
        <p:spPr>
          <a:xfrm>
            <a:off x="3893996" y="396943"/>
            <a:ext cx="7757309" cy="6858000"/>
          </a:xfrm>
          <a:prstGeom prst="rect">
            <a:avLst/>
          </a:prstGeom>
          <a:solidFill>
            <a:schemeClr val="lt1"/>
          </a:solidFill>
          <a:ln>
            <a:noFill/>
          </a:ln>
        </p:spPr>
        <p:txBody>
          <a:bodyPr spcFirstLastPara="1" wrap="square" lIns="91425" tIns="45700" rIns="91425" bIns="45700" anchor="ctr" anchorCtr="0">
            <a:noAutofit/>
          </a:bodyPr>
          <a:lstStyle/>
          <a:p>
            <a:pPr marL="609630" indent="-495325" algn="just" defTabSz="609630">
              <a:lnSpc>
                <a:spcPct val="107000"/>
              </a:lnSpc>
              <a:spcBef>
                <a:spcPts val="1000"/>
              </a:spcBef>
              <a:spcAft>
                <a:spcPts val="533"/>
              </a:spcAft>
              <a:buClr>
                <a:srgbClr val="000000"/>
              </a:buClr>
              <a:buSzPct val="100000"/>
              <a:buFont typeface="+mj-lt"/>
              <a:buAutoNum type="arabicPeriod" startAt="3"/>
            </a:pPr>
            <a:r>
              <a:rPr lang="en-US" sz="2800" kern="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Calibri"/>
              </a:rPr>
              <a:t>Violation of confidentiality agreements related to standardized testing including copying or teaching identified test items, publishing or distributing test items or answers, discussing test items, violating local school system or state directions for the use of tests or test items, etc.; and </a:t>
            </a:r>
          </a:p>
          <a:p>
            <a:pPr marL="609630" indent="-495325" algn="just" defTabSz="609630">
              <a:lnSpc>
                <a:spcPct val="107000"/>
              </a:lnSpc>
              <a:spcBef>
                <a:spcPts val="1000"/>
              </a:spcBef>
              <a:spcAft>
                <a:spcPts val="533"/>
              </a:spcAft>
              <a:buClr>
                <a:srgbClr val="000000"/>
              </a:buClr>
              <a:buSzPct val="100000"/>
              <a:buFont typeface="+mj-lt"/>
              <a:buAutoNum type="arabicPeriod" startAt="3"/>
            </a:pPr>
            <a:r>
              <a:rPr lang="en-US" sz="2800" kern="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Calibri"/>
              </a:rPr>
              <a:t>Violation of other confidentiality agreements required by state or local policy. </a:t>
            </a:r>
          </a:p>
        </p:txBody>
      </p:sp>
      <p:sp>
        <p:nvSpPr>
          <p:cNvPr id="115" name="Google Shape;115;p2"/>
          <p:cNvSpPr/>
          <p:nvPr/>
        </p:nvSpPr>
        <p:spPr>
          <a:xfrm rot="5400000" flipH="1">
            <a:off x="-1619394" y="1620186"/>
            <a:ext cx="6858000" cy="3617629"/>
          </a:xfrm>
          <a:prstGeom prst="rect">
            <a:avLst/>
          </a:prstGeom>
          <a:solidFill>
            <a:schemeClr val="bg2">
              <a:lumMod val="75000"/>
            </a:schemeClr>
          </a:soli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6" name="Google Shape;116;p2"/>
          <p:cNvSpPr/>
          <p:nvPr/>
        </p:nvSpPr>
        <p:spPr>
          <a:xfrm rot="5400000" flipH="1">
            <a:off x="-2050333" y="2110530"/>
            <a:ext cx="6857999" cy="2700674"/>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7" name="Google Shape;117;p2"/>
          <p:cNvSpPr/>
          <p:nvPr/>
        </p:nvSpPr>
        <p:spPr>
          <a:xfrm rot="5400000" flipH="1">
            <a:off x="523637" y="3833167"/>
            <a:ext cx="2501979" cy="3547679"/>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8" name="Google Shape;118;p2"/>
          <p:cNvSpPr/>
          <p:nvPr/>
        </p:nvSpPr>
        <p:spPr>
          <a:xfrm rot="-964587">
            <a:off x="-500943"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3" name="TextBox 2"/>
          <p:cNvSpPr txBox="1"/>
          <p:nvPr/>
        </p:nvSpPr>
        <p:spPr>
          <a:xfrm>
            <a:off x="4027913" y="389553"/>
            <a:ext cx="7025390" cy="913199"/>
          </a:xfrm>
          <a:prstGeom prst="rect">
            <a:avLst/>
          </a:prstGeom>
          <a:noFill/>
        </p:spPr>
        <p:txBody>
          <a:bodyPr wrap="square" rtlCol="0">
            <a:spAutoFit/>
          </a:bodyPr>
          <a:lstStyle/>
          <a:p>
            <a:pPr algn="just" defTabSz="304815">
              <a:defRPr/>
            </a:pPr>
            <a:r>
              <a:rPr lang="en-US" sz="2667" b="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Unethical conduct includes but is not limited to</a:t>
            </a:r>
          </a:p>
          <a:p>
            <a:pPr algn="just" defTabSz="304815">
              <a:defRPr/>
            </a:pPr>
            <a:r>
              <a:rPr lang="en-US" sz="2667" b="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(continued):</a:t>
            </a:r>
            <a:endParaRPr lang="en-US" sz="2933"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TextBox 9"/>
          <p:cNvSpPr txBox="1"/>
          <p:nvPr/>
        </p:nvSpPr>
        <p:spPr>
          <a:xfrm>
            <a:off x="299941" y="469662"/>
            <a:ext cx="3019330" cy="1446358"/>
          </a:xfrm>
          <a:prstGeom prst="rect">
            <a:avLst/>
          </a:prstGeom>
          <a:solidFill>
            <a:schemeClr val="accent1"/>
          </a:solidFill>
        </p:spPr>
        <p:txBody>
          <a:bodyPr wrap="square" rtlCol="0">
            <a:spAutoFit/>
          </a:bodyPr>
          <a:lstStyle/>
          <a:p>
            <a:pPr defTabSz="304815">
              <a:defRPr/>
            </a:pPr>
            <a:r>
              <a:rPr lang="en-US" sz="2933" b="1" dirty="0">
                <a:solidFill>
                  <a:srgbClr val="FFFFFF"/>
                </a:solidFill>
                <a:latin typeface="Footlight MT Light" panose="0204060206030A020304" pitchFamily="18" charset="0"/>
                <a:ea typeface="Calibri"/>
                <a:cs typeface="Calibri" panose="020F0502020204030204" pitchFamily="34" charset="0"/>
                <a:sym typeface="Calibri"/>
              </a:rPr>
              <a:t>Standard </a:t>
            </a:r>
            <a:r>
              <a:rPr lang="en-US" sz="2933" b="1" dirty="0" smtClean="0">
                <a:solidFill>
                  <a:srgbClr val="FFFFFF"/>
                </a:solidFill>
                <a:latin typeface="Footlight MT Light" panose="0204060206030A020304" pitchFamily="18" charset="0"/>
                <a:ea typeface="Calibri"/>
                <a:cs typeface="Calibri" panose="020F0502020204030204" pitchFamily="34" charset="0"/>
                <a:sym typeface="Calibri"/>
              </a:rPr>
              <a:t>7:  Confidential Information</a:t>
            </a:r>
            <a:endParaRPr lang="en-US" sz="2933" b="1" dirty="0">
              <a:solidFill>
                <a:srgbClr val="FFFFFF"/>
              </a:solidFill>
              <a:latin typeface="Footlight MT Light" panose="0204060206030A020304" pitchFamily="18" charset="0"/>
              <a:ea typeface="Calibri"/>
              <a:cs typeface="Calibri" panose="020F0502020204030204" pitchFamily="34" charset="0"/>
              <a:sym typeface="Calibri"/>
            </a:endParaRPr>
          </a:p>
        </p:txBody>
      </p:sp>
    </p:spTree>
    <p:extLst>
      <p:ext uri="{BB962C8B-B14F-4D97-AF65-F5344CB8AC3E}">
        <p14:creationId xmlns:p14="http://schemas.microsoft.com/office/powerpoint/2010/main" val="242842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4">
                                            <p:txEl>
                                              <p:pRg st="0" end="0"/>
                                            </p:txEl>
                                          </p:spTgt>
                                        </p:tgtEl>
                                        <p:attrNameLst>
                                          <p:attrName>style.visibility</p:attrName>
                                        </p:attrNameLst>
                                      </p:cBhvr>
                                      <p:to>
                                        <p:strVal val="visible"/>
                                      </p:to>
                                    </p:set>
                                    <p:anim calcmode="lin" valueType="num">
                                      <p:cBhvr additive="base">
                                        <p:cTn id="7" dur="500" fill="hold"/>
                                        <p:tgtEl>
                                          <p:spTgt spid="1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4">
                                            <p:txEl>
                                              <p:pRg st="1" end="1"/>
                                            </p:txEl>
                                          </p:spTgt>
                                        </p:tgtEl>
                                        <p:attrNameLst>
                                          <p:attrName>style.visibility</p:attrName>
                                        </p:attrNameLst>
                                      </p:cBhvr>
                                      <p:to>
                                        <p:strVal val="visible"/>
                                      </p:to>
                                    </p:set>
                                    <p:anim calcmode="lin" valueType="num">
                                      <p:cBhvr additive="base">
                                        <p:cTn id="13" dur="500" fill="hold"/>
                                        <p:tgtEl>
                                          <p:spTgt spid="11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3" name="Rectangle 2"/>
          <p:cNvSpPr/>
          <p:nvPr/>
        </p:nvSpPr>
        <p:spPr>
          <a:xfrm>
            <a:off x="1132074" y="1608513"/>
            <a:ext cx="10128957" cy="4358116"/>
          </a:xfrm>
          <a:prstGeom prst="rect">
            <a:avLst/>
          </a:prstGeom>
        </p:spPr>
        <p:txBody>
          <a:bodyPr wrap="square">
            <a:spAutoFit/>
          </a:bodyPr>
          <a:lstStyle/>
          <a:p>
            <a:pPr marL="457200" indent="-457200" algn="just">
              <a:buFont typeface="Courier New" panose="02070309020205020404" pitchFamily="49" charset="0"/>
              <a:buChar char="o"/>
              <a:defRPr/>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Annual performance evaluation records of school </a:t>
            </a:r>
            <a:r>
              <a:rPr lang="en-US" sz="28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personnel.</a:t>
            </a: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defRPr/>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defRPr/>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Health services provided to </a:t>
            </a:r>
            <a:r>
              <a:rPr lang="en-US" sz="28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insured.</a:t>
            </a: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defRPr/>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defRPr/>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Individual student performance data, information and </a:t>
            </a:r>
            <a:r>
              <a:rPr lang="en-US" sz="28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reports.</a:t>
            </a: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defRPr/>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defRPr/>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School records of students with </a:t>
            </a:r>
            <a:r>
              <a:rPr lang="en-US" sz="28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disabilities.</a:t>
            </a: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defRPr/>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defRPr/>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 student’s education record.</a:t>
            </a:r>
          </a:p>
          <a:p>
            <a:pPr marL="381019" indent="-381019">
              <a:lnSpc>
                <a:spcPct val="90000"/>
              </a:lnSpc>
              <a:buFont typeface="Arial" panose="020B0604020202020204" pitchFamily="34" charset="0"/>
              <a:buChar char="•"/>
            </a:pPr>
            <a:endPar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5" name="TextBox 4"/>
          <p:cNvSpPr txBox="1"/>
          <p:nvPr/>
        </p:nvSpPr>
        <p:spPr>
          <a:xfrm>
            <a:off x="1132074" y="337899"/>
            <a:ext cx="9989391" cy="820866"/>
          </a:xfrm>
          <a:prstGeom prst="rect">
            <a:avLst/>
          </a:prstGeom>
          <a:noFill/>
        </p:spPr>
        <p:txBody>
          <a:bodyPr wrap="square" rtlCol="0">
            <a:spAutoFit/>
          </a:bodyPr>
          <a:lstStyle/>
          <a:p>
            <a:r>
              <a:rPr lang="en-US" sz="4734" b="1" dirty="0">
                <a:solidFill>
                  <a:srgbClr val="002060"/>
                </a:solidFill>
                <a:latin typeface="Footlight MT Light" panose="0204060206030A020304" pitchFamily="18" charset="0"/>
                <a:cs typeface="Arial" panose="020B0604020202020204" pitchFamily="34" charset="0"/>
                <a:sym typeface="Roboto"/>
              </a:rPr>
              <a:t>Examples of Confidential </a:t>
            </a:r>
            <a:r>
              <a:rPr lang="en-US" sz="4734" b="1" dirty="0" smtClean="0">
                <a:solidFill>
                  <a:srgbClr val="002060"/>
                </a:solidFill>
                <a:latin typeface="Footlight MT Light" panose="0204060206030A020304" pitchFamily="18" charset="0"/>
                <a:cs typeface="Arial" panose="020B0604020202020204" pitchFamily="34" charset="0"/>
                <a:sym typeface="Roboto"/>
              </a:rPr>
              <a:t>Information</a:t>
            </a:r>
            <a:endParaRPr lang="en-US" sz="4734" b="1" dirty="0">
              <a:solidFill>
                <a:srgbClr val="002060"/>
              </a:solidFill>
              <a:latin typeface="Footlight MT Light" panose="0204060206030A020304" pitchFamily="18" charset="0"/>
              <a:cs typeface="Arial" panose="020B0604020202020204" pitchFamily="34" charset="0"/>
              <a:sym typeface="Roboto"/>
            </a:endParaRPr>
          </a:p>
        </p:txBody>
      </p:sp>
      <p:sp>
        <p:nvSpPr>
          <p:cNvPr id="9" name="Rectangle 8">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4582141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3747442" y="479432"/>
            <a:ext cx="10501192" cy="5350943"/>
          </a:xfrm>
          <a:prstGeom prst="rect">
            <a:avLst/>
          </a:prstGeom>
          <a:noFill/>
          <a:ln>
            <a:noFill/>
          </a:ln>
        </p:spPr>
        <p:txBody>
          <a:bodyPr spcFirstLastPara="1" wrap="square" lIns="0" tIns="45700" rIns="0" bIns="45700" anchor="t" anchorCtr="0">
            <a:noAutofit/>
          </a:bodyPr>
          <a:lstStyle/>
          <a:p>
            <a:pPr marL="0" indent="-457223" defTabSz="304815">
              <a:lnSpc>
                <a:spcPct val="100000"/>
              </a:lnSpc>
              <a:spcBef>
                <a:spcPts val="0"/>
              </a:spcBef>
              <a:buClr>
                <a:srgbClr val="000000"/>
              </a:buClr>
              <a:buSzPts val="2000"/>
            </a:pPr>
            <a:r>
              <a:rPr lang="en-US" sz="4734" b="1" dirty="0">
                <a:solidFill>
                  <a:srgbClr val="002060"/>
                </a:solidFill>
                <a:latin typeface="Footlight MT Light" panose="0204060206030A020304" pitchFamily="18" charset="0"/>
                <a:cs typeface="Arial" panose="020B0604020202020204" pitchFamily="34" charset="0"/>
                <a:sym typeface="Georgia"/>
              </a:rPr>
              <a:t>Standard 7: Common Violations</a:t>
            </a:r>
            <a:endParaRPr dirty="0">
              <a:solidFill>
                <a:srgbClr val="002060"/>
              </a:solidFill>
              <a:latin typeface="Footlight MT Light" panose="0204060206030A020304" pitchFamily="18" charset="0"/>
              <a:ea typeface="Georgia"/>
              <a:cs typeface="Georgia"/>
              <a:sym typeface="Georgia"/>
            </a:endParaRPr>
          </a:p>
        </p:txBody>
      </p:sp>
      <p:sp>
        <p:nvSpPr>
          <p:cNvPr id="4" name="Rectangle 3"/>
          <p:cNvSpPr/>
          <p:nvPr/>
        </p:nvSpPr>
        <p:spPr>
          <a:xfrm>
            <a:off x="1296194" y="1861980"/>
            <a:ext cx="9601200" cy="1344086"/>
          </a:xfrm>
          <a:prstGeom prst="rect">
            <a:avLst/>
          </a:prstGeom>
        </p:spPr>
        <p:txBody>
          <a:bodyPr wrap="square">
            <a:spAutoFit/>
          </a:bodyPr>
          <a:lstStyle/>
          <a:p>
            <a:pPr defTabSz="304815">
              <a:defRPr/>
            </a:pPr>
            <a:endParaRPr lang="en-US" sz="2667" dirty="0">
              <a:solidFill>
                <a:srgbClr val="000000"/>
              </a:solidFill>
              <a:latin typeface="Calibri" panose="020F0502020204030204" pitchFamily="34" charset="0"/>
              <a:cs typeface="Calibri" panose="020F0502020204030204" pitchFamily="34" charset="0"/>
            </a:endParaRPr>
          </a:p>
          <a:p>
            <a:pPr defTabSz="304815">
              <a:defRPr/>
            </a:pPr>
            <a:endParaRPr lang="en-US" sz="2667" dirty="0">
              <a:solidFill>
                <a:srgbClr val="000000"/>
              </a:solidFill>
              <a:latin typeface="Calibri" panose="020F0502020204030204" pitchFamily="34" charset="0"/>
              <a:cs typeface="Calibri" panose="020F0502020204030204" pitchFamily="34" charset="0"/>
            </a:endParaRPr>
          </a:p>
          <a:p>
            <a:pPr defTabSz="304815">
              <a:defRPr/>
            </a:pPr>
            <a:endParaRPr lang="en-US" sz="2800" dirty="0">
              <a:solidFill>
                <a:srgbClr val="000000"/>
              </a:solidFill>
              <a:latin typeface="Calibri" panose="020F0502020204030204" pitchFamily="34" charset="0"/>
              <a:ea typeface="Georgia"/>
              <a:cs typeface="Calibri" panose="020F050202020403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649" y="353268"/>
            <a:ext cx="3198215" cy="1400818"/>
          </a:xfrm>
          <a:prstGeom prst="rect">
            <a:avLst/>
          </a:prstGeom>
        </p:spPr>
      </p:pic>
      <p:sp>
        <p:nvSpPr>
          <p:cNvPr id="3" name="Rectangle 2"/>
          <p:cNvSpPr/>
          <p:nvPr/>
        </p:nvSpPr>
        <p:spPr>
          <a:xfrm>
            <a:off x="1127125" y="2317582"/>
            <a:ext cx="10708640" cy="4745915"/>
          </a:xfrm>
          <a:prstGeom prst="rect">
            <a:avLst/>
          </a:prstGeom>
        </p:spPr>
        <p:txBody>
          <a:bodyPr wrap="square">
            <a:spAutoFit/>
          </a:bodyPr>
          <a:lstStyle/>
          <a:p>
            <a:pPr marL="457200" indent="-457200" algn="just">
              <a:lnSpc>
                <a:spcPct val="90000"/>
              </a:lnSpc>
              <a:buFont typeface="Courier New" panose="02070309020205020404" pitchFamily="49" charset="0"/>
              <a:buChar char="o"/>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Sharing confidential information on social media platforms.</a:t>
            </a:r>
          </a:p>
          <a:p>
            <a:pPr marL="457200" indent="-457200" algn="just">
              <a:lnSpc>
                <a:spcPct val="90000"/>
              </a:lnSpc>
              <a:buFont typeface="Courier New" panose="02070309020205020404" pitchFamily="49" charset="0"/>
              <a:buChar char="o"/>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lnSpc>
                <a:spcPct val="90000"/>
              </a:lnSpc>
              <a:buFont typeface="Courier New" panose="02070309020205020404" pitchFamily="49" charset="0"/>
              <a:buChar char="o"/>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Sharing information outside appropriate settings and with appropriate personnel.</a:t>
            </a:r>
          </a:p>
          <a:p>
            <a:pPr marL="457200" indent="-457200" algn="just">
              <a:lnSpc>
                <a:spcPct val="90000"/>
              </a:lnSpc>
              <a:buFont typeface="Courier New" panose="02070309020205020404" pitchFamily="49" charset="0"/>
              <a:buChar char="o"/>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lnSpc>
                <a:spcPct val="90000"/>
              </a:lnSpc>
              <a:buFont typeface="Courier New" panose="02070309020205020404" pitchFamily="49" charset="0"/>
              <a:buChar char="o"/>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Sharing confidential information with appropriate personnel but within the hearing of others. </a:t>
            </a:r>
          </a:p>
          <a:p>
            <a:pPr marL="457200" indent="-457200" algn="just">
              <a:lnSpc>
                <a:spcPct val="90000"/>
              </a:lnSpc>
              <a:buFont typeface="Courier New" panose="02070309020205020404" pitchFamily="49" charset="0"/>
              <a:buChar char="o"/>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lnSpc>
                <a:spcPct val="90000"/>
              </a:lnSpc>
              <a:buFont typeface="Courier New" panose="02070309020205020404" pitchFamily="49" charset="0"/>
              <a:buChar char="o"/>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Using personal email to send/receive a student’s education record(s).  </a:t>
            </a:r>
          </a:p>
          <a:p>
            <a:pPr marL="381019" indent="-381019">
              <a:lnSpc>
                <a:spcPct val="90000"/>
              </a:lnSpc>
              <a:buFont typeface="Arial" panose="020B0604020202020204" pitchFamily="34" charset="0"/>
              <a:buChar char="•"/>
            </a:pPr>
            <a:endPar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81019" indent="-381019">
              <a:lnSpc>
                <a:spcPct val="90000"/>
              </a:lnSpc>
              <a:buFont typeface="Arial" panose="020B0604020202020204" pitchFamily="34" charset="0"/>
              <a:buChar char="•"/>
            </a:pPr>
            <a:endPar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5894850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003335" y="354773"/>
            <a:ext cx="10501192" cy="788228"/>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002060"/>
                </a:solidFill>
                <a:latin typeface="Footlight MT Light" panose="0204060206030A020304" pitchFamily="18" charset="0"/>
                <a:cs typeface="Arial" panose="020B0604020202020204" pitchFamily="34" charset="0"/>
                <a:sym typeface="Georgia"/>
              </a:rPr>
              <a:t>Standard 7: Scenario</a:t>
            </a: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2" name="TextBox 1"/>
          <p:cNvSpPr txBox="1"/>
          <p:nvPr/>
        </p:nvSpPr>
        <p:spPr>
          <a:xfrm>
            <a:off x="1466031" y="4619195"/>
            <a:ext cx="9243952" cy="830997"/>
          </a:xfrm>
          <a:prstGeom prst="rect">
            <a:avLst/>
          </a:prstGeom>
          <a:noFill/>
          <a:ln w="12700">
            <a:solidFill>
              <a:srgbClr val="C00000"/>
            </a:solidFill>
          </a:ln>
        </p:spPr>
        <p:txBody>
          <a:bodyPr wrap="square" rtlCol="0">
            <a:spAutoFit/>
          </a:bodyPr>
          <a:lstStyle/>
          <a:p>
            <a:pPr algn="just"/>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This </a:t>
            </a:r>
            <a:r>
              <a:rPr lang="en-US" sz="2400" b="1" i="1" u="sng"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is</a:t>
            </a:r>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 violation of Standard 7: Confidential Information. Academic records, including grades, are considered confidential. </a:t>
            </a:r>
            <a:endParaRPr lang="en-US" sz="1100" i="1"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8" name="Rectangle 7">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Rectangle 5"/>
          <p:cNvSpPr/>
          <p:nvPr/>
        </p:nvSpPr>
        <p:spPr>
          <a:xfrm>
            <a:off x="1199330" y="2284609"/>
            <a:ext cx="9688410" cy="1384995"/>
          </a:xfrm>
          <a:prstGeom prst="rect">
            <a:avLst/>
          </a:prstGeom>
        </p:spPr>
        <p:txBody>
          <a:bodyPr wrap="square">
            <a:spAutoFit/>
          </a:bodyPr>
          <a:lstStyle/>
          <a:p>
            <a:pPr algn="just"/>
            <a:r>
              <a:rPr lang="en-US" sz="2800" dirty="0">
                <a:latin typeface="Nirmala UI Semilight" panose="020B0402040204020203" pitchFamily="34" charset="0"/>
                <a:ea typeface="Nirmala UI Semilight" panose="020B0402040204020203" pitchFamily="34" charset="0"/>
                <a:cs typeface="Nirmala UI Semilight" panose="020B0402040204020203" pitchFamily="34" charset="0"/>
              </a:rPr>
              <a:t>Nine students, across multiple grade-levels, reported </a:t>
            </a:r>
            <a:r>
              <a:rPr lang="en-US" sz="2800" dirty="0" smtClean="0">
                <a:latin typeface="Nirmala UI Semilight" panose="020B0402040204020203" pitchFamily="34" charset="0"/>
                <a:ea typeface="Nirmala UI Semilight" panose="020B0402040204020203" pitchFamily="34" charset="0"/>
                <a:cs typeface="Nirmala UI Semilight" panose="020B0402040204020203" pitchFamily="34" charset="0"/>
              </a:rPr>
              <a:t>an </a:t>
            </a:r>
            <a:r>
              <a:rPr lang="en-US" sz="2800" dirty="0">
                <a:latin typeface="Nirmala UI Semilight" panose="020B0402040204020203" pitchFamily="34" charset="0"/>
                <a:ea typeface="Nirmala UI Semilight" panose="020B0402040204020203" pitchFamily="34" charset="0"/>
                <a:cs typeface="Nirmala UI Semilight" panose="020B0402040204020203" pitchFamily="34" charset="0"/>
              </a:rPr>
              <a:t>elementary school teacher divulged other students’ grades to them, or had students call out their grades during class. </a:t>
            </a:r>
          </a:p>
        </p:txBody>
      </p:sp>
    </p:spTree>
    <p:extLst>
      <p:ext uri="{BB962C8B-B14F-4D97-AF65-F5344CB8AC3E}">
        <p14:creationId xmlns:p14="http://schemas.microsoft.com/office/powerpoint/2010/main" val="2453542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836126" y="198079"/>
            <a:ext cx="10501192" cy="888702"/>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002060"/>
                </a:solidFill>
                <a:latin typeface="Footlight MT Light" panose="0204060206030A020304" pitchFamily="18" charset="0"/>
                <a:cs typeface="Arial" panose="020B0604020202020204" pitchFamily="34" charset="0"/>
                <a:sym typeface="Georgia"/>
              </a:rPr>
              <a:t>Standard 7: Scenario</a:t>
            </a:r>
          </a:p>
        </p:txBody>
      </p:sp>
      <p:sp>
        <p:nvSpPr>
          <p:cNvPr id="4" name="Rectangle 3"/>
          <p:cNvSpPr/>
          <p:nvPr/>
        </p:nvSpPr>
        <p:spPr>
          <a:xfrm>
            <a:off x="1152362" y="2296544"/>
            <a:ext cx="9868719" cy="2893100"/>
          </a:xfrm>
          <a:prstGeom prst="rect">
            <a:avLst/>
          </a:prstGeom>
        </p:spPr>
        <p:txBody>
          <a:bodyPr wrap="square">
            <a:spAutoFit/>
          </a:bodyPr>
          <a:lstStyle/>
          <a:p>
            <a:pPr algn="just" defTabSz="304815">
              <a:buClr>
                <a:srgbClr val="000000"/>
              </a:buClr>
              <a:buSzPts val="2000"/>
              <a:defRPr/>
            </a:pP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 non-renewed charter school administrator used her personal device to access Infinite Campus, and then sent confidential student information, staff personnel information, </a:t>
            </a:r>
            <a:r>
              <a:rPr lang="en-US" sz="2600" dirty="0" err="1">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GaDOE</a:t>
            </a: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correspondence, and various other sensitive documents to her personal email address. The educator said she was collecting the information to defend against potential allegations that she had done something </a:t>
            </a: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wrong.</a:t>
            </a:r>
            <a:endPar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5" name="Rectangle 4"/>
          <p:cNvSpPr/>
          <p:nvPr/>
        </p:nvSpPr>
        <p:spPr>
          <a:xfrm>
            <a:off x="2553586" y="4543313"/>
            <a:ext cx="6096000" cy="276999"/>
          </a:xfrm>
          <a:prstGeom prst="rect">
            <a:avLst/>
          </a:prstGeom>
        </p:spPr>
        <p:txBody>
          <a:bodyPr>
            <a:spAutoFit/>
          </a:bodyPr>
          <a:lstStyle/>
          <a:p>
            <a:pPr defTabSz="304815">
              <a:defRPr/>
            </a:pPr>
            <a:endParaRPr lang="en-US" sz="1200" dirty="0">
              <a:solidFill>
                <a:srgbClr val="000000"/>
              </a:solidFill>
              <a:latin typeface="Arial"/>
            </a:endParaRPr>
          </a:p>
        </p:txBody>
      </p:sp>
      <p:sp>
        <p:nvSpPr>
          <p:cNvPr id="2" name="TextBox 1"/>
          <p:cNvSpPr txBox="1"/>
          <p:nvPr/>
        </p:nvSpPr>
        <p:spPr>
          <a:xfrm>
            <a:off x="2119474" y="5376209"/>
            <a:ext cx="8901607" cy="1200329"/>
          </a:xfrm>
          <a:prstGeom prst="rect">
            <a:avLst/>
          </a:prstGeom>
          <a:noFill/>
          <a:ln w="12700">
            <a:solidFill>
              <a:srgbClr val="C00000"/>
            </a:solidFill>
          </a:ln>
        </p:spPr>
        <p:txBody>
          <a:bodyPr wrap="square" rtlCol="0">
            <a:spAutoFit/>
          </a:bodyPr>
          <a:lstStyle/>
          <a:p>
            <a:pPr lvl="0" algn="just"/>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Sending </a:t>
            </a:r>
            <a:r>
              <a:rPr lang="en-US" sz="24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any confidential </a:t>
            </a:r>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information,  outside of authorized digital </a:t>
            </a:r>
            <a:r>
              <a:rPr lang="en-US" sz="24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environments,</a:t>
            </a:r>
            <a:r>
              <a:rPr lang="en-US" sz="2400" b="1"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400" b="1" i="1" u="sng"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is</a:t>
            </a:r>
            <a:r>
              <a:rPr lang="en-US" sz="2400" b="1"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 violation of Standard 7: Confidential Information. </a:t>
            </a:r>
            <a:endParaRPr lang="en-US" sz="1100" i="1" dirty="0">
              <a:solidFill>
                <a:srgbClr val="FFFFFF"/>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5998" y="385701"/>
            <a:ext cx="3951320" cy="1639798"/>
          </a:xfrm>
          <a:prstGeom prst="rect">
            <a:avLst/>
          </a:prstGeom>
        </p:spPr>
      </p:pic>
      <p:sp>
        <p:nvSpPr>
          <p:cNvPr id="9" name="Rectangle 8">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851383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021589" y="1616149"/>
            <a:ext cx="8252732" cy="528326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6" name="Rectangle 15"/>
          <p:cNvSpPr/>
          <p:nvPr/>
        </p:nvSpPr>
        <p:spPr>
          <a:xfrm>
            <a:off x="2380223" y="5430935"/>
            <a:ext cx="8015223" cy="867930"/>
          </a:xfrm>
          <a:prstGeom prst="rect">
            <a:avLst/>
          </a:prstGeom>
        </p:spPr>
        <p:txBody>
          <a:bodyPr wrap="square">
            <a:spAutoFit/>
          </a:bodyPr>
          <a:lstStyle/>
          <a:p>
            <a:pPr lvl="0" defTabSz="914065">
              <a:lnSpc>
                <a:spcPct val="90000"/>
              </a:lnSpc>
              <a:spcBef>
                <a:spcPts val="1000"/>
              </a:spcBef>
            </a:pPr>
            <a:r>
              <a:rPr lang="en-US" sz="2800"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18 total members from across Georgia that are Governor-appointed for three year terms.</a:t>
            </a:r>
          </a:p>
        </p:txBody>
      </p:sp>
      <p:sp>
        <p:nvSpPr>
          <p:cNvPr id="2" name="Title 1"/>
          <p:cNvSpPr>
            <a:spLocks noGrp="1"/>
          </p:cNvSpPr>
          <p:nvPr>
            <p:ph type="title"/>
          </p:nvPr>
        </p:nvSpPr>
        <p:spPr>
          <a:xfrm>
            <a:off x="2117282" y="501145"/>
            <a:ext cx="7886700" cy="1325563"/>
          </a:xfrm>
        </p:spPr>
        <p:txBody>
          <a:bodyPr>
            <a:noAutofit/>
          </a:bodyPr>
          <a:lstStyle/>
          <a:p>
            <a:pPr algn="ctr"/>
            <a:r>
              <a:rPr lang="en-US" sz="4800" dirty="0">
                <a:solidFill>
                  <a:srgbClr val="002060"/>
                </a:solidFill>
                <a:effectLst>
                  <a:outerShdw blurRad="38100" dist="38100" dir="2700000" algn="tl">
                    <a:srgbClr val="000000">
                      <a:alpha val="43137"/>
                    </a:srgbClr>
                  </a:outerShdw>
                </a:effectLst>
                <a:latin typeface="Footlight MT Light" panose="0204060206030A020304" pitchFamily="18" charset="0"/>
                <a:ea typeface="MS Gothic" panose="020B0609070205080204" pitchFamily="49" charset="-128"/>
              </a:rPr>
              <a:t>About the Commission</a:t>
            </a:r>
            <a:r>
              <a:rPr lang="en-US" sz="4800" dirty="0">
                <a:solidFill>
                  <a:srgbClr val="002060"/>
                </a:solidFill>
                <a:latin typeface="Footlight MT Light" panose="0204060206030A020304" pitchFamily="18" charset="0"/>
                <a:ea typeface="MS Gothic" panose="020B0609070205080204" pitchFamily="49" charset="-128"/>
              </a:rPr>
              <a:t/>
            </a:r>
            <a:br>
              <a:rPr lang="en-US" sz="4800" dirty="0">
                <a:solidFill>
                  <a:srgbClr val="002060"/>
                </a:solidFill>
                <a:latin typeface="Footlight MT Light" panose="0204060206030A020304" pitchFamily="18" charset="0"/>
                <a:ea typeface="MS Gothic" panose="020B0609070205080204" pitchFamily="49" charset="-128"/>
              </a:rPr>
            </a:br>
            <a:endParaRPr lang="en-US" sz="4800" dirty="0">
              <a:solidFill>
                <a:srgbClr val="002060"/>
              </a:solidFill>
              <a:latin typeface="Footlight MT Light" panose="0204060206030A020304" pitchFamily="18" charset="0"/>
              <a:ea typeface="MS Gothic" panose="020B0609070205080204" pitchFamily="49" charset="-128"/>
            </a:endParaRPr>
          </a:p>
        </p:txBody>
      </p:sp>
      <p:sp>
        <p:nvSpPr>
          <p:cNvPr id="3" name="Content Placeholder 2"/>
          <p:cNvSpPr>
            <a:spLocks noGrp="1"/>
          </p:cNvSpPr>
          <p:nvPr>
            <p:ph idx="1"/>
          </p:nvPr>
        </p:nvSpPr>
        <p:spPr>
          <a:xfrm>
            <a:off x="3242930" y="2175164"/>
            <a:ext cx="7358701" cy="564892"/>
          </a:xfrm>
        </p:spPr>
        <p:txBody>
          <a:bodyPr/>
          <a:lstStyle/>
          <a:p>
            <a:pPr marL="0" indent="0">
              <a:buNone/>
            </a:pPr>
            <a:r>
              <a:rPr lang="en-US" dirty="0" smtClean="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   Nine (9) Teachers </a:t>
            </a:r>
            <a:r>
              <a:rPr lang="en-US"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(1 from private school</a:t>
            </a:r>
            <a:r>
              <a:rPr lang="en-US" dirty="0" smtClean="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a:t>
            </a:r>
            <a:endParaRPr lang="en-US"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23" name="Oval 22">
            <a:extLst>
              <a:ext uri="{FF2B5EF4-FFF2-40B4-BE49-F238E27FC236}">
                <a16:creationId xmlns:a16="http://schemas.microsoft.com/office/drawing/2014/main" id="{42BC0B6A-62B5-47DB-B213-B852FA7725C2}"/>
              </a:ext>
            </a:extLst>
          </p:cNvPr>
          <p:cNvSpPr/>
          <p:nvPr/>
        </p:nvSpPr>
        <p:spPr>
          <a:xfrm>
            <a:off x="2737129" y="2287594"/>
            <a:ext cx="250511" cy="211301"/>
          </a:xfrm>
          <a:prstGeom prst="ellipse">
            <a:avLst/>
          </a:prstGeom>
          <a:solidFill>
            <a:schemeClr val="bg1"/>
          </a:solidFill>
          <a:ln>
            <a:noFill/>
          </a:ln>
          <a:effectLst>
            <a:outerShdw blurRad="190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350">
              <a:solidFill>
                <a:schemeClr val="bg1"/>
              </a:solidFill>
            </a:endParaRPr>
          </a:p>
        </p:txBody>
      </p:sp>
      <p:sp>
        <p:nvSpPr>
          <p:cNvPr id="24" name="Oval 23">
            <a:extLst>
              <a:ext uri="{FF2B5EF4-FFF2-40B4-BE49-F238E27FC236}">
                <a16:creationId xmlns:a16="http://schemas.microsoft.com/office/drawing/2014/main" id="{42BC0B6A-62B5-47DB-B213-B852FA7725C2}"/>
              </a:ext>
            </a:extLst>
          </p:cNvPr>
          <p:cNvSpPr/>
          <p:nvPr/>
        </p:nvSpPr>
        <p:spPr>
          <a:xfrm>
            <a:off x="2737130" y="2816539"/>
            <a:ext cx="250511" cy="211301"/>
          </a:xfrm>
          <a:prstGeom prst="ellipse">
            <a:avLst/>
          </a:prstGeom>
          <a:solidFill>
            <a:schemeClr val="bg1"/>
          </a:solidFill>
          <a:ln>
            <a:noFill/>
          </a:ln>
          <a:effectLst>
            <a:outerShdw blurRad="190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350">
              <a:solidFill>
                <a:schemeClr val="bg1"/>
              </a:solidFill>
            </a:endParaRPr>
          </a:p>
        </p:txBody>
      </p:sp>
      <p:sp>
        <p:nvSpPr>
          <p:cNvPr id="26" name="Oval 25">
            <a:extLst>
              <a:ext uri="{FF2B5EF4-FFF2-40B4-BE49-F238E27FC236}">
                <a16:creationId xmlns:a16="http://schemas.microsoft.com/office/drawing/2014/main" id="{42BC0B6A-62B5-47DB-B213-B852FA7725C2}"/>
              </a:ext>
            </a:extLst>
          </p:cNvPr>
          <p:cNvSpPr/>
          <p:nvPr/>
        </p:nvSpPr>
        <p:spPr>
          <a:xfrm>
            <a:off x="2787135" y="3997961"/>
            <a:ext cx="250511" cy="211301"/>
          </a:xfrm>
          <a:prstGeom prst="ellipse">
            <a:avLst/>
          </a:prstGeom>
          <a:solidFill>
            <a:schemeClr val="bg1"/>
          </a:solidFill>
          <a:ln>
            <a:noFill/>
          </a:ln>
          <a:effectLst>
            <a:outerShdw blurRad="190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350">
              <a:solidFill>
                <a:schemeClr val="bg1"/>
              </a:solidFill>
            </a:endParaRPr>
          </a:p>
        </p:txBody>
      </p:sp>
      <p:sp>
        <p:nvSpPr>
          <p:cNvPr id="27" name="Oval 26">
            <a:extLst>
              <a:ext uri="{FF2B5EF4-FFF2-40B4-BE49-F238E27FC236}">
                <a16:creationId xmlns:a16="http://schemas.microsoft.com/office/drawing/2014/main" id="{42BC0B6A-62B5-47DB-B213-B852FA7725C2}"/>
              </a:ext>
            </a:extLst>
          </p:cNvPr>
          <p:cNvSpPr/>
          <p:nvPr/>
        </p:nvSpPr>
        <p:spPr>
          <a:xfrm>
            <a:off x="2737130" y="4824762"/>
            <a:ext cx="250511" cy="211301"/>
          </a:xfrm>
          <a:prstGeom prst="ellipse">
            <a:avLst/>
          </a:prstGeom>
          <a:solidFill>
            <a:schemeClr val="bg1"/>
          </a:solidFill>
          <a:ln>
            <a:noFill/>
          </a:ln>
          <a:effectLst>
            <a:outerShdw blurRad="190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350">
              <a:solidFill>
                <a:schemeClr val="bg1"/>
              </a:solidFill>
            </a:endParaRPr>
          </a:p>
        </p:txBody>
      </p:sp>
      <p:sp>
        <p:nvSpPr>
          <p:cNvPr id="28" name="Rectangle 27"/>
          <p:cNvSpPr/>
          <p:nvPr/>
        </p:nvSpPr>
        <p:spPr>
          <a:xfrm>
            <a:off x="3515833" y="5680272"/>
            <a:ext cx="6096000" cy="369332"/>
          </a:xfrm>
          <a:prstGeom prst="rect">
            <a:avLst/>
          </a:prstGeom>
        </p:spPr>
        <p:txBody>
          <a:bodyPr>
            <a:spAutoFit/>
          </a:bodyPr>
          <a:lstStyle/>
          <a:p>
            <a:r>
              <a:rPr lang="en-US" dirty="0" smtClean="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      </a:t>
            </a:r>
            <a:endParaRPr lang="en-US"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29" name="TextBox 28"/>
          <p:cNvSpPr txBox="1"/>
          <p:nvPr/>
        </p:nvSpPr>
        <p:spPr>
          <a:xfrm>
            <a:off x="3491969" y="2706871"/>
            <a:ext cx="6694380" cy="523220"/>
          </a:xfrm>
          <a:prstGeom prst="rect">
            <a:avLst/>
          </a:prstGeom>
          <a:noFill/>
          <a:ln w="12700">
            <a:solidFill>
              <a:schemeClr val="accent1"/>
            </a:solidFill>
          </a:ln>
        </p:spPr>
        <p:txBody>
          <a:bodyPr wrap="square" rtlCol="0">
            <a:spAutoFit/>
          </a:bodyPr>
          <a:lstStyle/>
          <a:p>
            <a:r>
              <a:rPr lang="en-US" sz="2800" dirty="0" smtClean="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Two (2) Administrators</a:t>
            </a:r>
            <a:endParaRPr lang="en-US" sz="2800"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30" name="TextBox 29"/>
          <p:cNvSpPr txBox="1"/>
          <p:nvPr/>
        </p:nvSpPr>
        <p:spPr>
          <a:xfrm>
            <a:off x="3505629" y="3866196"/>
            <a:ext cx="6007396" cy="892552"/>
          </a:xfrm>
          <a:prstGeom prst="rect">
            <a:avLst/>
          </a:prstGeom>
          <a:noFill/>
          <a:ln w="12700">
            <a:solidFill>
              <a:schemeClr val="accent1"/>
            </a:solidFill>
          </a:ln>
        </p:spPr>
        <p:txBody>
          <a:bodyPr wrap="square" rtlCol="0">
            <a:spAutoFit/>
          </a:bodyPr>
          <a:lstStyle/>
          <a:p>
            <a:r>
              <a:rPr lang="en-US" sz="2600" dirty="0" smtClean="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Two (2) Higher Education Program Providers (1 private; 1 public)</a:t>
            </a:r>
          </a:p>
        </p:txBody>
      </p:sp>
      <p:sp>
        <p:nvSpPr>
          <p:cNvPr id="31" name="Rectangle 30"/>
          <p:cNvSpPr/>
          <p:nvPr/>
        </p:nvSpPr>
        <p:spPr>
          <a:xfrm>
            <a:off x="3505629" y="4727990"/>
            <a:ext cx="5772734" cy="492443"/>
          </a:xfrm>
          <a:prstGeom prst="rect">
            <a:avLst/>
          </a:prstGeom>
        </p:spPr>
        <p:txBody>
          <a:bodyPr wrap="none">
            <a:spAutoFit/>
          </a:bodyPr>
          <a:lstStyle/>
          <a:p>
            <a:r>
              <a:rPr lang="en-US" sz="2600"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Three (3) Private Sector representatives</a:t>
            </a:r>
          </a:p>
        </p:txBody>
      </p:sp>
      <p:sp>
        <p:nvSpPr>
          <p:cNvPr id="32" name="Oval 31">
            <a:extLst>
              <a:ext uri="{FF2B5EF4-FFF2-40B4-BE49-F238E27FC236}">
                <a16:creationId xmlns:a16="http://schemas.microsoft.com/office/drawing/2014/main" id="{42BC0B6A-62B5-47DB-B213-B852FA7725C2}"/>
              </a:ext>
            </a:extLst>
          </p:cNvPr>
          <p:cNvSpPr/>
          <p:nvPr/>
        </p:nvSpPr>
        <p:spPr>
          <a:xfrm>
            <a:off x="2737130" y="3399858"/>
            <a:ext cx="250511" cy="211301"/>
          </a:xfrm>
          <a:prstGeom prst="ellipse">
            <a:avLst/>
          </a:prstGeom>
          <a:solidFill>
            <a:schemeClr val="bg1"/>
          </a:solidFill>
          <a:ln>
            <a:noFill/>
          </a:ln>
          <a:effectLst>
            <a:outerShdw blurRad="190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350">
              <a:solidFill>
                <a:schemeClr val="bg1"/>
              </a:solidFill>
            </a:endParaRPr>
          </a:p>
        </p:txBody>
      </p:sp>
      <p:sp>
        <p:nvSpPr>
          <p:cNvPr id="33" name="TextBox 32"/>
          <p:cNvSpPr txBox="1"/>
          <p:nvPr/>
        </p:nvSpPr>
        <p:spPr>
          <a:xfrm>
            <a:off x="3482738" y="3253221"/>
            <a:ext cx="5188688" cy="523220"/>
          </a:xfrm>
          <a:prstGeom prst="rect">
            <a:avLst/>
          </a:prstGeom>
          <a:noFill/>
          <a:ln w="12700">
            <a:solidFill>
              <a:schemeClr val="accent1"/>
            </a:solidFill>
          </a:ln>
        </p:spPr>
        <p:txBody>
          <a:bodyPr wrap="square" rtlCol="0">
            <a:spAutoFit/>
          </a:bodyPr>
          <a:lstStyle/>
          <a:p>
            <a:r>
              <a:rPr lang="en-US" sz="2800"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Two (2) </a:t>
            </a:r>
            <a:r>
              <a:rPr lang="en-US" sz="2800" dirty="0" smtClean="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School board members</a:t>
            </a:r>
            <a:endParaRPr lang="en-US" sz="2800"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3765731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P spid="3" grpId="0" build="p"/>
      <p:bldP spid="23" grpId="0" animBg="1"/>
      <p:bldP spid="24" grpId="0" animBg="1"/>
      <p:bldP spid="26" grpId="0" animBg="1"/>
      <p:bldP spid="27" grpId="0" animBg="1"/>
      <p:bldP spid="29" grpId="0" animBg="1"/>
      <p:bldP spid="30" grpId="0" animBg="1"/>
      <p:bldP spid="31" grpId="0"/>
      <p:bldP spid="32" grpId="0" animBg="1"/>
      <p:bldP spid="3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861541" y="293155"/>
            <a:ext cx="10501192" cy="3460301"/>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002060"/>
                </a:solidFill>
                <a:latin typeface="Footlight MT Light" panose="0204060206030A020304" pitchFamily="18" charset="0"/>
                <a:cs typeface="Arial" panose="020B0604020202020204" pitchFamily="34" charset="0"/>
                <a:sym typeface="Georgia"/>
              </a:rPr>
              <a:t>Standard 7: Scenario</a:t>
            </a: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3" name="Rectangle 2"/>
          <p:cNvSpPr/>
          <p:nvPr/>
        </p:nvSpPr>
        <p:spPr>
          <a:xfrm>
            <a:off x="4623032" y="1543097"/>
            <a:ext cx="6739701" cy="3231654"/>
          </a:xfrm>
          <a:prstGeom prst="rect">
            <a:avLst/>
          </a:prstGeom>
        </p:spPr>
        <p:txBody>
          <a:bodyPr wrap="square">
            <a:spAutoFit/>
          </a:bodyPr>
          <a:lstStyle/>
          <a:p>
            <a:endParaRPr lang="en-US" sz="1200" dirty="0">
              <a:solidFill>
                <a:srgbClr val="000000"/>
              </a:solidFill>
            </a:endParaRPr>
          </a:p>
          <a:p>
            <a:pPr algn="just"/>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An educator participates in a </a:t>
            </a:r>
            <a:r>
              <a:rPr lang="en-US" sz="2800" dirty="0" err="1">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TikTok</a:t>
            </a: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video where the adults are singing and dancing to a song that makes fun of the behaviors of some of their students. The students are mentioned by name. A parent brings the video to the principal’s attention</a:t>
            </a:r>
            <a:r>
              <a:rPr lang="en-US" sz="2800" dirty="0">
                <a:solidFill>
                  <a:srgbClr val="000000"/>
                </a:solidFill>
                <a:latin typeface="Calibri" panose="020F0502020204030204" pitchFamily="34" charset="0"/>
                <a:cs typeface="Calibri" panose="020F0502020204030204" pitchFamily="34" charset="0"/>
              </a:rPr>
              <a:t>.</a:t>
            </a:r>
          </a:p>
          <a:p>
            <a:endParaRPr lang="en-US" sz="1200" dirty="0">
              <a:solidFill>
                <a:srgbClr val="000000"/>
              </a:solidFill>
            </a:endParaRPr>
          </a:p>
          <a:p>
            <a:r>
              <a:rPr lang="en-US" sz="1200" dirty="0">
                <a:solidFill>
                  <a:srgbClr val="000000"/>
                </a:solidFill>
              </a:rPr>
              <a:t> </a:t>
            </a:r>
          </a:p>
        </p:txBody>
      </p:sp>
      <p:sp>
        <p:nvSpPr>
          <p:cNvPr id="2" name="TextBox 1"/>
          <p:cNvSpPr txBox="1"/>
          <p:nvPr/>
        </p:nvSpPr>
        <p:spPr>
          <a:xfrm>
            <a:off x="1705154" y="4873343"/>
            <a:ext cx="8229422" cy="461665"/>
          </a:xfrm>
          <a:prstGeom prst="rect">
            <a:avLst/>
          </a:prstGeom>
          <a:noFill/>
          <a:ln w="12700">
            <a:solidFill>
              <a:srgbClr val="C00000"/>
            </a:solidFill>
          </a:ln>
        </p:spPr>
        <p:txBody>
          <a:bodyPr wrap="square" rtlCol="0">
            <a:spAutoFit/>
          </a:bodyPr>
          <a:lstStyle/>
          <a:p>
            <a:pPr algn="just"/>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Yes, this </a:t>
            </a:r>
            <a:r>
              <a:rPr lang="en-US" sz="2400" b="1" i="1" u="sng"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is</a:t>
            </a:r>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 violation of Standard 7: Confidential Information.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9345" y="2007443"/>
            <a:ext cx="3157000" cy="2105719"/>
          </a:xfrm>
          <a:prstGeom prst="rect">
            <a:avLst/>
          </a:prstGeom>
        </p:spPr>
      </p:pic>
      <p:sp>
        <p:nvSpPr>
          <p:cNvPr id="8" name="Rectangle 7">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230232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755685" y="214645"/>
            <a:ext cx="10501192" cy="5350943"/>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002060"/>
                </a:solidFill>
                <a:latin typeface="Footlight MT Light" panose="0204060206030A020304" pitchFamily="18" charset="0"/>
                <a:cs typeface="Arial" panose="020B0604020202020204" pitchFamily="34" charset="0"/>
                <a:sym typeface="Georgia"/>
              </a:rPr>
              <a:t>Standard 7: Takeaways</a:t>
            </a: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pic>
        <p:nvPicPr>
          <p:cNvPr id="8" name="Picture 7" descr="Three young women working at cafe">
            <a:extLst>
              <a:ext uri="{FF2B5EF4-FFF2-40B4-BE49-F238E27FC236}">
                <a16:creationId xmlns:a16="http://schemas.microsoft.com/office/drawing/2014/main" id="{892F18CC-45B8-4D93-44A1-6D43D512FA21}"/>
              </a:ext>
            </a:extLst>
          </p:cNvPr>
          <p:cNvPicPr>
            <a:picLocks noChangeAspect="1"/>
          </p:cNvPicPr>
          <p:nvPr/>
        </p:nvPicPr>
        <p:blipFill>
          <a:blip r:embed="rId3" cstate="print">
            <a:extLst>
              <a:ext uri="{28A0092B-C50C-407E-A947-70E740481C1C}">
                <a14:useLocalDpi xmlns:a14="http://schemas.microsoft.com/office/drawing/2010/main" val="0"/>
              </a:ext>
            </a:extLst>
          </a:blip>
          <a:srcRect l="16435" r="16435"/>
          <a:stretch/>
        </p:blipFill>
        <p:spPr>
          <a:xfrm>
            <a:off x="10125898" y="137765"/>
            <a:ext cx="1790700" cy="1777883"/>
          </a:xfrm>
          <a:prstGeom prst="flowChartConnector">
            <a:avLst/>
          </a:prstGeom>
          <a:ln w="28575">
            <a:solidFill>
              <a:srgbClr val="9B2D1F"/>
            </a:solidFill>
          </a:ln>
        </p:spPr>
      </p:pic>
      <p:sp>
        <p:nvSpPr>
          <p:cNvPr id="5" name="Rectangle 4"/>
          <p:cNvSpPr/>
          <p:nvPr/>
        </p:nvSpPr>
        <p:spPr>
          <a:xfrm>
            <a:off x="2553586" y="4543313"/>
            <a:ext cx="6096000" cy="276999"/>
          </a:xfrm>
          <a:prstGeom prst="rect">
            <a:avLst/>
          </a:prstGeom>
        </p:spPr>
        <p:txBody>
          <a:bodyPr>
            <a:spAutoFit/>
          </a:bodyPr>
          <a:lstStyle/>
          <a:p>
            <a:endParaRPr lang="en-US" sz="1200" dirty="0">
              <a:solidFill>
                <a:srgbClr val="000000"/>
              </a:solidFill>
            </a:endParaRPr>
          </a:p>
        </p:txBody>
      </p:sp>
      <p:sp>
        <p:nvSpPr>
          <p:cNvPr id="3" name="Rectangle 2"/>
          <p:cNvSpPr/>
          <p:nvPr/>
        </p:nvSpPr>
        <p:spPr>
          <a:xfrm>
            <a:off x="967409" y="1838768"/>
            <a:ext cx="10606351" cy="4832092"/>
          </a:xfrm>
          <a:prstGeom prst="rect">
            <a:avLst/>
          </a:prstGeom>
        </p:spPr>
        <p:txBody>
          <a:bodyPr wrap="square">
            <a:spAutoFit/>
          </a:bodyPr>
          <a:lstStyle/>
          <a:p>
            <a:pPr marL="457200" indent="-457200" algn="just">
              <a:buFont typeface="Courier New" panose="02070309020205020404" pitchFamily="49" charset="0"/>
              <a:buChar char="o"/>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Keep confidential information within secure, school platforms.</a:t>
            </a:r>
          </a:p>
          <a:p>
            <a:pPr marL="457200" indent="-457200" algn="just">
              <a:buFont typeface="Courier New" panose="02070309020205020404" pitchFamily="49" charset="0"/>
              <a:buChar char="o"/>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Ensure school records and school files are protected.</a:t>
            </a:r>
          </a:p>
          <a:p>
            <a:pPr marL="457200" indent="-457200" algn="just">
              <a:buFont typeface="Courier New" panose="02070309020205020404" pitchFamily="49" charset="0"/>
              <a:buChar char="o"/>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Respect the information and data of your students.</a:t>
            </a:r>
          </a:p>
          <a:p>
            <a:pPr marL="457200" indent="-457200" algn="just">
              <a:buFont typeface="Courier New" panose="02070309020205020404" pitchFamily="49" charset="0"/>
              <a:buChar char="o"/>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Avoid social media posts of students and the classroom.</a:t>
            </a:r>
          </a:p>
          <a:p>
            <a:pPr marL="457200" indent="-457200" algn="just">
              <a:buFont typeface="Courier New" panose="02070309020205020404" pitchFamily="49" charset="0"/>
              <a:buChar char="o"/>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Be aware of others who may be able to overhear confidential information</a:t>
            </a:r>
            <a:r>
              <a:rPr lang="en-US" sz="2800" dirty="0">
                <a:solidFill>
                  <a:srgbClr val="000000"/>
                </a:solidFill>
                <a:latin typeface="Calibri" panose="020F0502020204030204" pitchFamily="34" charset="0"/>
                <a:cs typeface="Calibri" panose="020F0502020204030204" pitchFamily="34" charset="0"/>
              </a:rPr>
              <a:t>.</a:t>
            </a:r>
          </a:p>
          <a:p>
            <a:pPr marL="381019" indent="-381019" algn="just">
              <a:buFont typeface="Wingdings" panose="05000000000000000000" pitchFamily="2" charset="2"/>
              <a:buChar char="q"/>
            </a:pPr>
            <a:endParaRPr lang="en-US" sz="2800" dirty="0">
              <a:solidFill>
                <a:srgbClr val="000000"/>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781595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003335" y="657999"/>
            <a:ext cx="10501192" cy="5350943"/>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002060"/>
                </a:solidFill>
                <a:latin typeface="Footlight MT Light" panose="0204060206030A020304" pitchFamily="18" charset="0"/>
                <a:cs typeface="Arial" panose="020B0604020202020204" pitchFamily="34" charset="0"/>
                <a:sym typeface="Georgia"/>
              </a:rPr>
              <a:t>Standard 7: Takeaways (continued)</a:t>
            </a: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pic>
        <p:nvPicPr>
          <p:cNvPr id="8" name="Picture 7" descr="Three young women working at cafe">
            <a:extLst>
              <a:ext uri="{FF2B5EF4-FFF2-40B4-BE49-F238E27FC236}">
                <a16:creationId xmlns:a16="http://schemas.microsoft.com/office/drawing/2014/main" id="{892F18CC-45B8-4D93-44A1-6D43D512FA21}"/>
              </a:ext>
            </a:extLst>
          </p:cNvPr>
          <p:cNvPicPr>
            <a:picLocks noChangeAspect="1"/>
          </p:cNvPicPr>
          <p:nvPr/>
        </p:nvPicPr>
        <p:blipFill>
          <a:blip r:embed="rId3" cstate="print">
            <a:extLst>
              <a:ext uri="{28A0092B-C50C-407E-A947-70E740481C1C}">
                <a14:useLocalDpi xmlns:a14="http://schemas.microsoft.com/office/drawing/2010/main" val="0"/>
              </a:ext>
            </a:extLst>
          </a:blip>
          <a:srcRect l="16435" r="16435"/>
          <a:stretch/>
        </p:blipFill>
        <p:spPr>
          <a:xfrm>
            <a:off x="10099944" y="214645"/>
            <a:ext cx="1790700" cy="1777883"/>
          </a:xfrm>
          <a:prstGeom prst="flowChartConnector">
            <a:avLst/>
          </a:prstGeom>
          <a:ln w="28575">
            <a:solidFill>
              <a:srgbClr val="9B2D1F"/>
            </a:solidFill>
          </a:ln>
        </p:spPr>
      </p:pic>
      <p:sp>
        <p:nvSpPr>
          <p:cNvPr id="5" name="Rectangle 4"/>
          <p:cNvSpPr/>
          <p:nvPr/>
        </p:nvSpPr>
        <p:spPr>
          <a:xfrm>
            <a:off x="2553586" y="4543313"/>
            <a:ext cx="6096000" cy="276999"/>
          </a:xfrm>
          <a:prstGeom prst="rect">
            <a:avLst/>
          </a:prstGeom>
        </p:spPr>
        <p:txBody>
          <a:bodyPr>
            <a:spAutoFit/>
          </a:bodyPr>
          <a:lstStyle/>
          <a:p>
            <a:pPr defTabSz="304815">
              <a:defRPr/>
            </a:pPr>
            <a:endParaRPr lang="en-US" sz="1200" dirty="0">
              <a:solidFill>
                <a:srgbClr val="000000"/>
              </a:solidFill>
              <a:latin typeface="Arial"/>
            </a:endParaRPr>
          </a:p>
        </p:txBody>
      </p:sp>
      <p:sp>
        <p:nvSpPr>
          <p:cNvPr id="3" name="Rectangle 2"/>
          <p:cNvSpPr/>
          <p:nvPr/>
        </p:nvSpPr>
        <p:spPr>
          <a:xfrm>
            <a:off x="1310265" y="2101619"/>
            <a:ext cx="9685029" cy="3108543"/>
          </a:xfrm>
          <a:prstGeom prst="rect">
            <a:avLst/>
          </a:prstGeom>
        </p:spPr>
        <p:txBody>
          <a:bodyPr wrap="square">
            <a:spAutoFit/>
          </a:bodyPr>
          <a:lstStyle/>
          <a:p>
            <a:pPr marL="457200" indent="-457200" algn="just" defTabSz="304815">
              <a:buFont typeface="Courier New" panose="02070309020205020404" pitchFamily="49" charset="0"/>
              <a:buChar char="o"/>
              <a:defRPr/>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Student information, including and especially </a:t>
            </a:r>
            <a:r>
              <a:rPr lang="en-US" sz="28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Individualized Education Plan (IEP) </a:t>
            </a: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information, is to be protected and only discussed with appropriate individuals when needed and in a private setting.</a:t>
            </a:r>
          </a:p>
          <a:p>
            <a:pPr marL="457200" indent="-457200" algn="just" defTabSz="304815">
              <a:buFont typeface="Courier New" panose="02070309020205020404" pitchFamily="49" charset="0"/>
              <a:buChar char="o"/>
              <a:defRPr/>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defTabSz="304815">
              <a:buFont typeface="Courier New" panose="02070309020205020404" pitchFamily="49" charset="0"/>
              <a:buChar char="o"/>
              <a:defRPr/>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Any information located in a student’s school file should be protected and never disclosed to anyone in public. </a:t>
            </a:r>
          </a:p>
        </p:txBody>
      </p:sp>
      <p:sp>
        <p:nvSpPr>
          <p:cNvPr id="9" name="Rectangle 8">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508474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6105" y="-297"/>
            <a:ext cx="10397483" cy="6858594"/>
          </a:xfrm>
          <a:prstGeom prst="rect">
            <a:avLst/>
          </a:prstGeom>
        </p:spPr>
      </p:pic>
      <p:sp>
        <p:nvSpPr>
          <p:cNvPr id="4" name="Oval 3">
            <a:extLst>
              <a:ext uri="{FF2B5EF4-FFF2-40B4-BE49-F238E27FC236}">
                <a16:creationId xmlns:a16="http://schemas.microsoft.com/office/drawing/2014/main" id="{BBACE386-5135-45D2-9E90-D12A39ACA462}"/>
              </a:ext>
            </a:extLst>
          </p:cNvPr>
          <p:cNvSpPr/>
          <p:nvPr/>
        </p:nvSpPr>
        <p:spPr>
          <a:xfrm>
            <a:off x="2793776" y="2228880"/>
            <a:ext cx="2625192" cy="25338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id-ID" sz="1013">
              <a:solidFill>
                <a:srgbClr val="FFFFFF"/>
              </a:solidFill>
              <a:latin typeface="Roboto"/>
            </a:endParaRPr>
          </a:p>
        </p:txBody>
      </p:sp>
      <p:sp>
        <p:nvSpPr>
          <p:cNvPr id="30" name="Freeform 24">
            <a:extLst>
              <a:ext uri="{FF2B5EF4-FFF2-40B4-BE49-F238E27FC236}">
                <a16:creationId xmlns:a16="http://schemas.microsoft.com/office/drawing/2014/main" id="{79BD663D-7474-4087-8A5B-CC53057993B1}"/>
              </a:ext>
            </a:extLst>
          </p:cNvPr>
          <p:cNvSpPr/>
          <p:nvPr/>
        </p:nvSpPr>
        <p:spPr>
          <a:xfrm>
            <a:off x="3879785" y="0"/>
            <a:ext cx="7114279" cy="6858000"/>
          </a:xfrm>
          <a:custGeom>
            <a:avLst/>
            <a:gdLst>
              <a:gd name="connsiteX0" fmla="*/ 872050 w 7611077"/>
              <a:gd name="connsiteY0" fmla="*/ 4992403 h 6858000"/>
              <a:gd name="connsiteX1" fmla="*/ 914923 w 7611077"/>
              <a:gd name="connsiteY1" fmla="*/ 5291539 h 6858000"/>
              <a:gd name="connsiteX2" fmla="*/ 1068117 w 7611077"/>
              <a:gd name="connsiteY2" fmla="*/ 6360383 h 6858000"/>
              <a:gd name="connsiteX3" fmla="*/ 1139438 w 7611077"/>
              <a:gd name="connsiteY3" fmla="*/ 6858000 h 6858000"/>
              <a:gd name="connsiteX4" fmla="*/ 942770 w 7611077"/>
              <a:gd name="connsiteY4" fmla="*/ 6858000 h 6858000"/>
              <a:gd name="connsiteX5" fmla="*/ 768761 w 7611077"/>
              <a:gd name="connsiteY5" fmla="*/ 5592193 h 6858000"/>
              <a:gd name="connsiteX6" fmla="*/ 739642 w 7611077"/>
              <a:gd name="connsiteY6" fmla="*/ 5380395 h 6858000"/>
              <a:gd name="connsiteX7" fmla="*/ 839556 w 7611077"/>
              <a:gd name="connsiteY7" fmla="*/ 5025850 h 6858000"/>
              <a:gd name="connsiteX8" fmla="*/ 0 w 7611077"/>
              <a:gd name="connsiteY8" fmla="*/ 0 h 6858000"/>
              <a:gd name="connsiteX9" fmla="*/ 7611077 w 7611077"/>
              <a:gd name="connsiteY9" fmla="*/ 0 h 6858000"/>
              <a:gd name="connsiteX10" fmla="*/ 7611077 w 7611077"/>
              <a:gd name="connsiteY10" fmla="*/ 6858000 h 6858000"/>
              <a:gd name="connsiteX11" fmla="*/ 1139439 w 7611077"/>
              <a:gd name="connsiteY11" fmla="*/ 6858000 h 6858000"/>
              <a:gd name="connsiteX12" fmla="*/ 1068119 w 7611077"/>
              <a:gd name="connsiteY12" fmla="*/ 6360385 h 6858000"/>
              <a:gd name="connsiteX13" fmla="*/ 914924 w 7611077"/>
              <a:gd name="connsiteY13" fmla="*/ 5291541 h 6858000"/>
              <a:gd name="connsiteX14" fmla="*/ 872051 w 7611077"/>
              <a:gd name="connsiteY14" fmla="*/ 4992405 h 6858000"/>
              <a:gd name="connsiteX15" fmla="*/ 891923 w 7611077"/>
              <a:gd name="connsiteY15" fmla="*/ 4971950 h 6858000"/>
              <a:gd name="connsiteX16" fmla="*/ 1023075 w 7611077"/>
              <a:gd name="connsiteY16" fmla="*/ 4892451 h 6858000"/>
              <a:gd name="connsiteX17" fmla="*/ 1930905 w 7611077"/>
              <a:gd name="connsiteY17" fmla="*/ 3337248 h 6858000"/>
              <a:gd name="connsiteX18" fmla="*/ 637092 w 7611077"/>
              <a:gd name="connsiteY18" fmla="*/ 2084704 h 6858000"/>
              <a:gd name="connsiteX19" fmla="*/ 489353 w 7611077"/>
              <a:gd name="connsiteY19" fmla="*/ 2043544 h 6858000"/>
              <a:gd name="connsiteX20" fmla="*/ 445769 w 7611077"/>
              <a:gd name="connsiteY20" fmla="*/ 2018203 h 6858000"/>
              <a:gd name="connsiteX21" fmla="*/ 397655 w 7611077"/>
              <a:gd name="connsiteY21" fmla="*/ 1682515 h 6858000"/>
              <a:gd name="connsiteX22" fmla="*/ 191713 w 7611077"/>
              <a:gd name="connsiteY22" fmla="*/ 245644 h 6858000"/>
              <a:gd name="connsiteX23" fmla="*/ 190291 w 7611077"/>
              <a:gd name="connsiteY23" fmla="*/ 235726 h 6858000"/>
              <a:gd name="connsiteX24" fmla="*/ 190290 w 7611077"/>
              <a:gd name="connsiteY24" fmla="*/ 235726 h 6858000"/>
              <a:gd name="connsiteX25" fmla="*/ 191713 w 7611077"/>
              <a:gd name="connsiteY25" fmla="*/ 245644 h 6858000"/>
              <a:gd name="connsiteX26" fmla="*/ 397654 w 7611077"/>
              <a:gd name="connsiteY26" fmla="*/ 1682515 h 6858000"/>
              <a:gd name="connsiteX27" fmla="*/ 445769 w 7611077"/>
              <a:gd name="connsiteY27" fmla="*/ 2018203 h 6858000"/>
              <a:gd name="connsiteX28" fmla="*/ 424387 w 7611077"/>
              <a:gd name="connsiteY28" fmla="*/ 2005771 h 6858000"/>
              <a:gd name="connsiteX29" fmla="*/ 232508 w 7611077"/>
              <a:gd name="connsiteY29" fmla="*/ 1691339 h 6858000"/>
              <a:gd name="connsiteX30" fmla="*/ 203392 w 7611077"/>
              <a:gd name="connsiteY30" fmla="*/ 14795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11077" h="6858000">
                <a:moveTo>
                  <a:pt x="872050" y="4992403"/>
                </a:moveTo>
                <a:lnTo>
                  <a:pt x="914923" y="5291539"/>
                </a:lnTo>
                <a:cubicBezTo>
                  <a:pt x="964324" y="5636204"/>
                  <a:pt x="1015370" y="5992357"/>
                  <a:pt x="1068117" y="6360383"/>
                </a:cubicBezTo>
                <a:lnTo>
                  <a:pt x="1139438" y="6858000"/>
                </a:lnTo>
                <a:lnTo>
                  <a:pt x="942770" y="6858000"/>
                </a:lnTo>
                <a:lnTo>
                  <a:pt x="768761" y="5592193"/>
                </a:lnTo>
                <a:lnTo>
                  <a:pt x="739642" y="5380395"/>
                </a:lnTo>
                <a:cubicBezTo>
                  <a:pt x="721768" y="5250370"/>
                  <a:pt x="760244" y="5122376"/>
                  <a:pt x="839556" y="5025850"/>
                </a:cubicBezTo>
                <a:close/>
                <a:moveTo>
                  <a:pt x="0" y="0"/>
                </a:moveTo>
                <a:lnTo>
                  <a:pt x="7611077" y="0"/>
                </a:lnTo>
                <a:lnTo>
                  <a:pt x="7611077" y="6858000"/>
                </a:lnTo>
                <a:lnTo>
                  <a:pt x="1139439" y="6858000"/>
                </a:lnTo>
                <a:lnTo>
                  <a:pt x="1068119" y="6360385"/>
                </a:lnTo>
                <a:cubicBezTo>
                  <a:pt x="1015371" y="5992360"/>
                  <a:pt x="964325" y="5636206"/>
                  <a:pt x="914924" y="5291541"/>
                </a:cubicBezTo>
                <a:lnTo>
                  <a:pt x="872051" y="4992405"/>
                </a:lnTo>
                <a:lnTo>
                  <a:pt x="891923" y="4971950"/>
                </a:lnTo>
                <a:cubicBezTo>
                  <a:pt x="929933" y="4938846"/>
                  <a:pt x="973982" y="4911718"/>
                  <a:pt x="1023075" y="4892451"/>
                </a:cubicBezTo>
                <a:cubicBezTo>
                  <a:pt x="1634222" y="4651543"/>
                  <a:pt x="2024360" y="4017070"/>
                  <a:pt x="1930905" y="3337248"/>
                </a:cubicBezTo>
                <a:cubicBezTo>
                  <a:pt x="1837450" y="2657426"/>
                  <a:pt x="1290577" y="2151763"/>
                  <a:pt x="637092" y="2084704"/>
                </a:cubicBezTo>
                <a:cubicBezTo>
                  <a:pt x="584622" y="2079399"/>
                  <a:pt x="534888" y="2065164"/>
                  <a:pt x="489353" y="2043544"/>
                </a:cubicBezTo>
                <a:lnTo>
                  <a:pt x="445769" y="2018203"/>
                </a:lnTo>
                <a:lnTo>
                  <a:pt x="397655" y="1682515"/>
                </a:lnTo>
                <a:cubicBezTo>
                  <a:pt x="323446" y="1164751"/>
                  <a:pt x="254945" y="686816"/>
                  <a:pt x="191713" y="245644"/>
                </a:cubicBezTo>
                <a:lnTo>
                  <a:pt x="190291" y="235726"/>
                </a:lnTo>
                <a:lnTo>
                  <a:pt x="190290" y="235726"/>
                </a:lnTo>
                <a:lnTo>
                  <a:pt x="191713" y="245644"/>
                </a:lnTo>
                <a:cubicBezTo>
                  <a:pt x="254945" y="686816"/>
                  <a:pt x="323444" y="1164751"/>
                  <a:pt x="397654" y="1682515"/>
                </a:cubicBezTo>
                <a:lnTo>
                  <a:pt x="445769" y="2018203"/>
                </a:lnTo>
                <a:lnTo>
                  <a:pt x="424387" y="2005771"/>
                </a:lnTo>
                <a:cubicBezTo>
                  <a:pt x="321970" y="1934228"/>
                  <a:pt x="250382" y="1821365"/>
                  <a:pt x="232508" y="1691339"/>
                </a:cubicBezTo>
                <a:lnTo>
                  <a:pt x="203392" y="1479540"/>
                </a:lnTo>
                <a:close/>
              </a:path>
            </a:pathLst>
          </a:custGeom>
          <a:solidFill>
            <a:schemeClr val="tx2">
              <a:lumMod val="60000"/>
              <a:lumOff val="40000"/>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anchor="ctr"/>
          <a:lstStyle/>
          <a:p>
            <a:pPr algn="ctr" defTabSz="342900">
              <a:defRPr/>
            </a:pPr>
            <a:endParaRPr lang="en-US" sz="1050" dirty="0">
              <a:solidFill>
                <a:srgbClr val="FFC000"/>
              </a:solidFill>
              <a:latin typeface="Georgia" panose="02040502050405020303" pitchFamily="18" charset="0"/>
            </a:endParaRPr>
          </a:p>
        </p:txBody>
      </p:sp>
      <p:pic>
        <p:nvPicPr>
          <p:cNvPr id="3" name="Picture 2"/>
          <p:cNvPicPr>
            <a:picLocks noChangeAspect="1"/>
          </p:cNvPicPr>
          <p:nvPr/>
        </p:nvPicPr>
        <p:blipFill>
          <a:blip r:embed="rId3"/>
          <a:stretch>
            <a:fillRect/>
          </a:stretch>
        </p:blipFill>
        <p:spPr>
          <a:xfrm>
            <a:off x="2568873" y="2343166"/>
            <a:ext cx="2627604" cy="2530059"/>
          </a:xfrm>
          <a:prstGeom prst="rect">
            <a:avLst/>
          </a:prstGeom>
        </p:spPr>
      </p:pic>
      <p:pic>
        <p:nvPicPr>
          <p:cNvPr id="13" name="Picture 6"/>
          <p:cNvPicPr>
            <a:picLocks noChangeAspect="1" noChangeArrowheads="1"/>
          </p:cNvPicPr>
          <p:nvPr/>
        </p:nvPicPr>
        <p:blipFill>
          <a:blip r:embed="rId4"/>
          <a:srcRect/>
          <a:stretch>
            <a:fillRect/>
          </a:stretch>
        </p:blipFill>
        <p:spPr bwMode="auto">
          <a:xfrm>
            <a:off x="3247502" y="2666834"/>
            <a:ext cx="1214693" cy="1988336"/>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548204" y="-125271"/>
            <a:ext cx="5208171" cy="6463308"/>
          </a:xfrm>
          <a:prstGeom prst="rect">
            <a:avLst/>
          </a:prstGeom>
          <a:noFill/>
        </p:spPr>
        <p:txBody>
          <a:bodyPr wrap="square" lIns="0" tIns="0" rIns="0" bIns="0" rtlCol="0">
            <a:spAutoFit/>
          </a:bodyPr>
          <a:lstStyle/>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ctr">
              <a:lnSpc>
                <a:spcPct val="150000"/>
              </a:lnSpc>
            </a:pPr>
            <a:endParaRPr lang="en-US" sz="32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3200" b="1" dirty="0">
                <a:solidFill>
                  <a:srgbClr val="002060"/>
                </a:solidFill>
                <a:latin typeface="Footlight MT Light" panose="0204060206030A020304" pitchFamily="18" charset="0"/>
              </a:rPr>
              <a:t>Georgia Code of Ethics </a:t>
            </a:r>
          </a:p>
          <a:p>
            <a:pPr lvl="0" algn="ctr"/>
            <a:r>
              <a:rPr lang="en-US" sz="3200" b="1" dirty="0">
                <a:solidFill>
                  <a:srgbClr val="002060"/>
                </a:solidFill>
                <a:latin typeface="Footlight MT Light" panose="0204060206030A020304" pitchFamily="18" charset="0"/>
              </a:rPr>
              <a:t>for Educators</a:t>
            </a:r>
          </a:p>
          <a:p>
            <a:pPr lvl="0" algn="just">
              <a:lnSpc>
                <a:spcPct val="150000"/>
              </a:lnSpc>
            </a:pPr>
            <a:endParaRPr lang="en-US" sz="32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3200" b="1" dirty="0">
                <a:solidFill>
                  <a:srgbClr val="801336"/>
                </a:solidFill>
                <a:latin typeface="Footlight MT Light" panose="0204060206030A020304" pitchFamily="18" charset="0"/>
              </a:rPr>
              <a:t>Standard </a:t>
            </a:r>
            <a:r>
              <a:rPr lang="en-US" sz="3200" b="1" dirty="0" smtClean="0">
                <a:solidFill>
                  <a:srgbClr val="801336"/>
                </a:solidFill>
                <a:latin typeface="Footlight MT Light" panose="0204060206030A020304" pitchFamily="18" charset="0"/>
              </a:rPr>
              <a:t>8: </a:t>
            </a:r>
            <a:endParaRPr lang="en-US" sz="3200" b="1" dirty="0">
              <a:solidFill>
                <a:srgbClr val="801336"/>
              </a:solidFill>
              <a:latin typeface="Footlight MT Light" panose="0204060206030A020304" pitchFamily="18" charset="0"/>
            </a:endParaRPr>
          </a:p>
          <a:p>
            <a:pPr lvl="0" algn="ctr"/>
            <a:r>
              <a:rPr lang="en-US" sz="3200" b="1" dirty="0" smtClean="0">
                <a:solidFill>
                  <a:srgbClr val="801336"/>
                </a:solidFill>
                <a:latin typeface="Footlight MT Light" panose="0204060206030A020304" pitchFamily="18" charset="0"/>
              </a:rPr>
              <a:t>Required Reports</a:t>
            </a:r>
            <a:endParaRPr lang="en-US" sz="3200" b="1" dirty="0">
              <a:solidFill>
                <a:srgbClr val="801336"/>
              </a:solidFill>
              <a:latin typeface="Footlight MT Light" panose="0204060206030A020304" pitchFamily="18" charset="0"/>
            </a:endParaRP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rPr>
              <a:t> </a:t>
            </a:r>
          </a:p>
        </p:txBody>
      </p:sp>
    </p:spTree>
    <p:extLst>
      <p:ext uri="{BB962C8B-B14F-4D97-AF65-F5344CB8AC3E}">
        <p14:creationId xmlns:p14="http://schemas.microsoft.com/office/powerpoint/2010/main" val="1973449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
          <p:cNvSpPr/>
          <p:nvPr/>
        </p:nvSpPr>
        <p:spPr>
          <a:xfrm>
            <a:off x="794"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4" name="Google Shape;114;p2"/>
          <p:cNvSpPr/>
          <p:nvPr/>
        </p:nvSpPr>
        <p:spPr>
          <a:xfrm>
            <a:off x="3956998" y="1281872"/>
            <a:ext cx="7757309" cy="6858000"/>
          </a:xfrm>
          <a:prstGeom prst="rect">
            <a:avLst/>
          </a:prstGeom>
          <a:solidFill>
            <a:schemeClr val="lt1"/>
          </a:solidFill>
          <a:ln>
            <a:noFill/>
          </a:ln>
        </p:spPr>
        <p:txBody>
          <a:bodyPr spcFirstLastPara="1" wrap="square" lIns="91425" tIns="45700" rIns="91425" bIns="45700" anchor="t" anchorCtr="0">
            <a:noAutofit/>
          </a:bodyPr>
          <a:lstStyle/>
          <a:p>
            <a:pPr marL="495325" indent="-495325" algn="just" defTabSz="609630">
              <a:buClr>
                <a:srgbClr val="000000"/>
              </a:buClr>
              <a:buSzPct val="100000"/>
              <a:buFont typeface="+mj-lt"/>
              <a:buAutoNum type="arabicPeriod"/>
            </a:pPr>
            <a:r>
              <a:rPr lang="en-US" sz="2400" kern="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Calibri"/>
              </a:rPr>
              <a:t>Failure to report to the Georgia Professional Standards Commission all requested information on documents required by the Commission when applying for or renewing any certificate with the Commission. </a:t>
            </a:r>
          </a:p>
          <a:p>
            <a:pPr marL="495325" indent="-495325" algn="just" defTabSz="609630">
              <a:buClr>
                <a:srgbClr val="000000"/>
              </a:buClr>
              <a:buSzPct val="100000"/>
              <a:buFont typeface="+mj-lt"/>
              <a:buAutoNum type="arabicPeriod"/>
            </a:pPr>
            <a:endParaRPr lang="en-US" sz="2400" kern="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Calibri"/>
            </a:endParaRPr>
          </a:p>
          <a:p>
            <a:pPr marL="495325" indent="-495325" algn="just" defTabSz="609630">
              <a:buClr>
                <a:srgbClr val="000000"/>
              </a:buClr>
              <a:buSzPct val="100000"/>
              <a:buFont typeface="+mj-lt"/>
              <a:buAutoNum type="arabicPeriod"/>
            </a:pPr>
            <a:r>
              <a:rPr lang="en-US" sz="2400" kern="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Calibri"/>
              </a:rPr>
              <a:t>Failure </a:t>
            </a:r>
            <a:r>
              <a:rPr lang="en-US" sz="2400" kern="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Calibri"/>
              </a:rPr>
              <a:t>to make a required report of a an alleged or proven violation of one or more standards of the Code of Ethics for educators of which they have personal knowledge as soon as possible but no later than ninety (90) days from the date the educator became aware of an alleged breach unless the law or local procedures require reporting sooner; and</a:t>
            </a:r>
          </a:p>
          <a:p>
            <a:pPr marL="495325" indent="-495325" algn="just" defTabSz="609630">
              <a:buClr>
                <a:srgbClr val="000000"/>
              </a:buClr>
              <a:buSzPct val="100000"/>
              <a:buFont typeface="+mj-lt"/>
              <a:buAutoNum type="arabicPeriod"/>
            </a:pPr>
            <a:endParaRPr lang="en-US" sz="2800" kern="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Calibri"/>
            </a:endParaRPr>
          </a:p>
        </p:txBody>
      </p:sp>
      <p:sp>
        <p:nvSpPr>
          <p:cNvPr id="115" name="Google Shape;115;p2"/>
          <p:cNvSpPr/>
          <p:nvPr/>
        </p:nvSpPr>
        <p:spPr>
          <a:xfrm rot="5400000" flipH="1">
            <a:off x="-1619394" y="1620186"/>
            <a:ext cx="6858000" cy="3617629"/>
          </a:xfrm>
          <a:prstGeom prst="rect">
            <a:avLst/>
          </a:prstGeom>
          <a:solidFill>
            <a:schemeClr val="bg2">
              <a:lumMod val="75000"/>
            </a:schemeClr>
          </a:soli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6" name="Google Shape;116;p2"/>
          <p:cNvSpPr/>
          <p:nvPr/>
        </p:nvSpPr>
        <p:spPr>
          <a:xfrm rot="5400000" flipH="1">
            <a:off x="-2050333" y="2110530"/>
            <a:ext cx="6857999" cy="2700674"/>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7" name="Google Shape;117;p2"/>
          <p:cNvSpPr/>
          <p:nvPr/>
        </p:nvSpPr>
        <p:spPr>
          <a:xfrm rot="5400000" flipH="1">
            <a:off x="523637" y="3833167"/>
            <a:ext cx="2501979" cy="3547679"/>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8" name="Google Shape;118;p2"/>
          <p:cNvSpPr/>
          <p:nvPr/>
        </p:nvSpPr>
        <p:spPr>
          <a:xfrm rot="-964587">
            <a:off x="-500943"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9" name="Google Shape;119;p2"/>
          <p:cNvSpPr/>
          <p:nvPr/>
        </p:nvSpPr>
        <p:spPr>
          <a:xfrm flipH="1">
            <a:off x="184480" y="1837785"/>
            <a:ext cx="3250252"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spcFirstLastPara="1" wrap="square" lIns="91425" tIns="45700" rIns="91425" bIns="45700" anchor="ctr" anchorCtr="0">
            <a:noAutofit/>
          </a:bodyPr>
          <a:lstStyle/>
          <a:p>
            <a:pPr defTabSz="609630">
              <a:spcAft>
                <a:spcPts val="533"/>
              </a:spcAft>
              <a:buClr>
                <a:srgbClr val="000000"/>
              </a:buClr>
              <a:buSzPct val="100000"/>
            </a:pPr>
            <a:r>
              <a:rPr lang="en-US" sz="2400"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An educator shall file with the Georgia Professional Standards Commission reports of a breach of one or more of the standards in the Code of Ethics for Educators, child abuse (O.C.G.A. §19-7-5), or any other required report. </a:t>
            </a:r>
            <a:endParaRPr lang="en-US" sz="2400" kern="0"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endParaRPr>
          </a:p>
        </p:txBody>
      </p:sp>
      <p:sp>
        <p:nvSpPr>
          <p:cNvPr id="3" name="TextBox 2"/>
          <p:cNvSpPr txBox="1"/>
          <p:nvPr/>
        </p:nvSpPr>
        <p:spPr>
          <a:xfrm>
            <a:off x="4027913" y="389553"/>
            <a:ext cx="7025390" cy="502766"/>
          </a:xfrm>
          <a:prstGeom prst="rect">
            <a:avLst/>
          </a:prstGeom>
          <a:noFill/>
        </p:spPr>
        <p:txBody>
          <a:bodyPr wrap="square" rtlCol="0">
            <a:spAutoFit/>
          </a:bodyPr>
          <a:lstStyle/>
          <a:p>
            <a:pPr algn="just" defTabSz="304815">
              <a:defRPr/>
            </a:pPr>
            <a:r>
              <a:rPr lang="en-US" sz="2667" b="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Unethical conduct includes but is not limited to:</a:t>
            </a:r>
            <a:endParaRPr lang="en-US" sz="2933"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1" name="TextBox 10"/>
          <p:cNvSpPr txBox="1"/>
          <p:nvPr/>
        </p:nvSpPr>
        <p:spPr>
          <a:xfrm>
            <a:off x="184480" y="286856"/>
            <a:ext cx="3019330" cy="995016"/>
          </a:xfrm>
          <a:prstGeom prst="rect">
            <a:avLst/>
          </a:prstGeom>
          <a:solidFill>
            <a:schemeClr val="accent1"/>
          </a:solidFill>
        </p:spPr>
        <p:txBody>
          <a:bodyPr wrap="square" rtlCol="0">
            <a:spAutoFit/>
          </a:bodyPr>
          <a:lstStyle/>
          <a:p>
            <a:pPr defTabSz="304815">
              <a:defRPr/>
            </a:pPr>
            <a:r>
              <a:rPr lang="en-US" sz="2933" b="1" dirty="0">
                <a:solidFill>
                  <a:srgbClr val="FFFFFF"/>
                </a:solidFill>
                <a:latin typeface="Footlight MT Light" panose="0204060206030A020304" pitchFamily="18" charset="0"/>
                <a:ea typeface="Calibri"/>
                <a:cs typeface="Calibri" panose="020F0502020204030204" pitchFamily="34" charset="0"/>
                <a:sym typeface="Calibri"/>
              </a:rPr>
              <a:t>Standard </a:t>
            </a:r>
            <a:r>
              <a:rPr lang="en-US" sz="2933" b="1" dirty="0" smtClean="0">
                <a:solidFill>
                  <a:srgbClr val="FFFFFF"/>
                </a:solidFill>
                <a:latin typeface="Footlight MT Light" panose="0204060206030A020304" pitchFamily="18" charset="0"/>
                <a:ea typeface="Calibri"/>
                <a:cs typeface="Calibri" panose="020F0502020204030204" pitchFamily="34" charset="0"/>
                <a:sym typeface="Calibri"/>
              </a:rPr>
              <a:t>8: Required Reports</a:t>
            </a:r>
            <a:endParaRPr lang="en-US" sz="2933" b="1" dirty="0">
              <a:solidFill>
                <a:srgbClr val="FFFFFF"/>
              </a:solidFill>
              <a:latin typeface="Footlight MT Light" panose="0204060206030A020304" pitchFamily="18" charset="0"/>
              <a:ea typeface="Calibri"/>
              <a:cs typeface="Calibri" panose="020F0502020204030204" pitchFamily="34" charset="0"/>
              <a:sym typeface="Calibri"/>
            </a:endParaRPr>
          </a:p>
        </p:txBody>
      </p:sp>
    </p:spTree>
    <p:extLst>
      <p:ext uri="{BB962C8B-B14F-4D97-AF65-F5344CB8AC3E}">
        <p14:creationId xmlns:p14="http://schemas.microsoft.com/office/powerpoint/2010/main" val="28384076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4">
                                            <p:txEl>
                                              <p:pRg st="0" end="0"/>
                                            </p:txEl>
                                          </p:spTgt>
                                        </p:tgtEl>
                                        <p:attrNameLst>
                                          <p:attrName>style.visibility</p:attrName>
                                        </p:attrNameLst>
                                      </p:cBhvr>
                                      <p:to>
                                        <p:strVal val="visible"/>
                                      </p:to>
                                    </p:set>
                                    <p:anim calcmode="lin" valueType="num">
                                      <p:cBhvr additive="base">
                                        <p:cTn id="13" dur="500" fill="hold"/>
                                        <p:tgtEl>
                                          <p:spTgt spid="1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4">
                                            <p:txEl>
                                              <p:pRg st="2" end="2"/>
                                            </p:txEl>
                                          </p:spTgt>
                                        </p:tgtEl>
                                        <p:attrNameLst>
                                          <p:attrName>style.visibility</p:attrName>
                                        </p:attrNameLst>
                                      </p:cBhvr>
                                      <p:to>
                                        <p:strVal val="visible"/>
                                      </p:to>
                                    </p:set>
                                    <p:anim calcmode="lin" valueType="num">
                                      <p:cBhvr additive="base">
                                        <p:cTn id="19" dur="500" fill="hold"/>
                                        <p:tgtEl>
                                          <p:spTgt spid="11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
          <p:cNvSpPr/>
          <p:nvPr/>
        </p:nvSpPr>
        <p:spPr>
          <a:xfrm>
            <a:off x="794"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4" name="Google Shape;114;p2"/>
          <p:cNvSpPr/>
          <p:nvPr/>
        </p:nvSpPr>
        <p:spPr>
          <a:xfrm>
            <a:off x="4119625" y="1391302"/>
            <a:ext cx="7757309" cy="6858000"/>
          </a:xfrm>
          <a:prstGeom prst="rect">
            <a:avLst/>
          </a:prstGeom>
          <a:solidFill>
            <a:schemeClr val="lt1"/>
          </a:solidFill>
          <a:ln>
            <a:noFill/>
          </a:ln>
        </p:spPr>
        <p:txBody>
          <a:bodyPr spcFirstLastPara="1" wrap="square" lIns="91425" tIns="45700" rIns="91425" bIns="45700" anchor="t" anchorCtr="0">
            <a:noAutofit/>
          </a:bodyPr>
          <a:lstStyle/>
          <a:p>
            <a:pPr marL="495325" indent="-495325" algn="just" defTabSz="609630">
              <a:buClr>
                <a:srgbClr val="000000"/>
              </a:buClr>
              <a:buSzPct val="100000"/>
              <a:buFont typeface="+mj-lt"/>
              <a:buAutoNum type="arabicPeriod" startAt="3"/>
            </a:pPr>
            <a:r>
              <a:rPr lang="en-US" sz="2500" kern="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Calibri"/>
              </a:rPr>
              <a:t>Failure to make a required report of any alleged or proven violation of state or federal law as soon as possible but no later than ninety (90) days from the date the educator became aware of an alleged breach unless the law or local procedures require reporting sooner. These reports include but are not limited to: murder, voluntary manslaughter, aggravated assault, aggravated battery, kidnapping, any sexual offense, any sexual exploitation of a minor, any offense involving a controlled substance and any abuse of a child if an educator has reasonable cause to believe that a child has been abused.</a:t>
            </a:r>
            <a:endParaRPr lang="en-US" sz="2500" b="1" kern="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Calibri"/>
            </a:endParaRPr>
          </a:p>
        </p:txBody>
      </p:sp>
      <p:sp>
        <p:nvSpPr>
          <p:cNvPr id="115" name="Google Shape;115;p2"/>
          <p:cNvSpPr/>
          <p:nvPr/>
        </p:nvSpPr>
        <p:spPr>
          <a:xfrm rot="5400000" flipH="1">
            <a:off x="-1619394" y="1620186"/>
            <a:ext cx="6858000" cy="3617629"/>
          </a:xfrm>
          <a:prstGeom prst="rect">
            <a:avLst/>
          </a:prstGeom>
          <a:solidFill>
            <a:schemeClr val="bg2">
              <a:lumMod val="75000"/>
            </a:schemeClr>
          </a:soli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6" name="Google Shape;116;p2"/>
          <p:cNvSpPr/>
          <p:nvPr/>
        </p:nvSpPr>
        <p:spPr>
          <a:xfrm rot="5400000" flipH="1">
            <a:off x="-2050333" y="2110530"/>
            <a:ext cx="6857999" cy="2700674"/>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7" name="Google Shape;117;p2"/>
          <p:cNvSpPr/>
          <p:nvPr/>
        </p:nvSpPr>
        <p:spPr>
          <a:xfrm rot="5400000" flipH="1">
            <a:off x="523637" y="3833167"/>
            <a:ext cx="2501979" cy="3547679"/>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8" name="Google Shape;118;p2"/>
          <p:cNvSpPr/>
          <p:nvPr/>
        </p:nvSpPr>
        <p:spPr>
          <a:xfrm rot="-964587">
            <a:off x="-500943"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9" name="Google Shape;119;p2"/>
          <p:cNvSpPr/>
          <p:nvPr/>
        </p:nvSpPr>
        <p:spPr>
          <a:xfrm flipH="1">
            <a:off x="154475" y="2038519"/>
            <a:ext cx="3250252"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spcFirstLastPara="1" wrap="square" lIns="91425" tIns="45700" rIns="91425" bIns="45700" anchor="ctr" anchorCtr="0">
            <a:noAutofit/>
          </a:bodyPr>
          <a:lstStyle/>
          <a:p>
            <a:pPr defTabSz="609630">
              <a:spcAft>
                <a:spcPts val="533"/>
              </a:spcAft>
              <a:buClr>
                <a:srgbClr val="000000"/>
              </a:buClr>
              <a:buSzPct val="100000"/>
              <a:defRPr/>
            </a:pPr>
            <a:endParaRPr lang="en-US" sz="2667" kern="0" dirty="0">
              <a:solidFill>
                <a:srgbClr val="FFFFFF"/>
              </a:solidFill>
              <a:latin typeface="Calibri" panose="020F0502020204030204" pitchFamily="34" charset="0"/>
              <a:ea typeface="Roboto"/>
              <a:cs typeface="Calibri" panose="020F0502020204030204" pitchFamily="34" charset="0"/>
              <a:sym typeface="Roboto"/>
            </a:endParaRPr>
          </a:p>
        </p:txBody>
      </p:sp>
      <p:sp>
        <p:nvSpPr>
          <p:cNvPr id="3" name="TextBox 2"/>
          <p:cNvSpPr txBox="1"/>
          <p:nvPr/>
        </p:nvSpPr>
        <p:spPr>
          <a:xfrm>
            <a:off x="4027913" y="389553"/>
            <a:ext cx="7025390" cy="913199"/>
          </a:xfrm>
          <a:prstGeom prst="rect">
            <a:avLst/>
          </a:prstGeom>
          <a:noFill/>
        </p:spPr>
        <p:txBody>
          <a:bodyPr wrap="square" rtlCol="0">
            <a:spAutoFit/>
          </a:bodyPr>
          <a:lstStyle/>
          <a:p>
            <a:pPr algn="just" defTabSz="304815">
              <a:defRPr/>
            </a:pPr>
            <a:r>
              <a:rPr lang="en-US" sz="2667" b="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Unethical conduct includes but is not limited to</a:t>
            </a:r>
          </a:p>
          <a:p>
            <a:pPr algn="just" defTabSz="304815">
              <a:defRPr/>
            </a:pPr>
            <a:r>
              <a:rPr lang="en-US" sz="2667" b="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(continued):</a:t>
            </a:r>
            <a:endParaRPr lang="en-US" sz="2933"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1" name="TextBox 10"/>
          <p:cNvSpPr txBox="1"/>
          <p:nvPr/>
        </p:nvSpPr>
        <p:spPr>
          <a:xfrm>
            <a:off x="299941" y="469662"/>
            <a:ext cx="3019330" cy="995016"/>
          </a:xfrm>
          <a:prstGeom prst="rect">
            <a:avLst/>
          </a:prstGeom>
          <a:solidFill>
            <a:schemeClr val="accent1"/>
          </a:solidFill>
        </p:spPr>
        <p:txBody>
          <a:bodyPr wrap="square" rtlCol="0">
            <a:spAutoFit/>
          </a:bodyPr>
          <a:lstStyle/>
          <a:p>
            <a:pPr defTabSz="304815">
              <a:defRPr/>
            </a:pPr>
            <a:r>
              <a:rPr lang="en-US" sz="2933" b="1" dirty="0">
                <a:solidFill>
                  <a:srgbClr val="FFFFFF"/>
                </a:solidFill>
                <a:latin typeface="Footlight MT Light" panose="0204060206030A020304" pitchFamily="18" charset="0"/>
                <a:ea typeface="Calibri"/>
                <a:cs typeface="Calibri" panose="020F0502020204030204" pitchFamily="34" charset="0"/>
                <a:sym typeface="Calibri"/>
              </a:rPr>
              <a:t>Standard 8</a:t>
            </a:r>
            <a:r>
              <a:rPr lang="en-US" sz="2933" b="1" dirty="0" smtClean="0">
                <a:solidFill>
                  <a:srgbClr val="FFFFFF"/>
                </a:solidFill>
                <a:latin typeface="Footlight MT Light" panose="0204060206030A020304" pitchFamily="18" charset="0"/>
                <a:ea typeface="Calibri"/>
                <a:cs typeface="Calibri" panose="020F0502020204030204" pitchFamily="34" charset="0"/>
                <a:sym typeface="Calibri"/>
              </a:rPr>
              <a:t>:  Required Reports</a:t>
            </a:r>
            <a:endParaRPr lang="en-US" sz="2933" b="1" dirty="0">
              <a:solidFill>
                <a:srgbClr val="FFFFFF"/>
              </a:solidFill>
              <a:latin typeface="Footlight MT Light" panose="0204060206030A020304" pitchFamily="18" charset="0"/>
              <a:ea typeface="Calibri"/>
              <a:cs typeface="Calibri" panose="020F0502020204030204" pitchFamily="34" charset="0"/>
              <a:sym typeface="Calibri"/>
            </a:endParaRPr>
          </a:p>
        </p:txBody>
      </p:sp>
    </p:spTree>
    <p:extLst>
      <p:ext uri="{BB962C8B-B14F-4D97-AF65-F5344CB8AC3E}">
        <p14:creationId xmlns:p14="http://schemas.microsoft.com/office/powerpoint/2010/main" val="29024999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4">
                                            <p:txEl>
                                              <p:pRg st="0" end="0"/>
                                            </p:txEl>
                                          </p:spTgt>
                                        </p:tgtEl>
                                        <p:attrNameLst>
                                          <p:attrName>style.visibility</p:attrName>
                                        </p:attrNameLst>
                                      </p:cBhvr>
                                      <p:to>
                                        <p:strVal val="visible"/>
                                      </p:to>
                                    </p:set>
                                    <p:anim calcmode="lin" valueType="num">
                                      <p:cBhvr additive="base">
                                        <p:cTn id="7" dur="500" fill="hold"/>
                                        <p:tgtEl>
                                          <p:spTgt spid="1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003335" y="334036"/>
            <a:ext cx="10501192" cy="1539101"/>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smtClean="0">
                <a:solidFill>
                  <a:srgbClr val="002060"/>
                </a:solidFill>
                <a:latin typeface="Footlight MT Light" panose="0204060206030A020304" pitchFamily="18" charset="0"/>
                <a:cs typeface="Arial" panose="020B0604020202020204" pitchFamily="34" charset="0"/>
                <a:sym typeface="Georgia"/>
              </a:rPr>
              <a:t>Reporting Timelines</a:t>
            </a:r>
            <a:endParaRPr lang="en-US" sz="4734" b="1" dirty="0">
              <a:solidFill>
                <a:srgbClr val="002060"/>
              </a:solidFill>
              <a:latin typeface="Footlight MT Light" panose="0204060206030A020304" pitchFamily="18" charset="0"/>
              <a:cs typeface="Arial" panose="020B0604020202020204" pitchFamily="34" charset="0"/>
              <a:sym typeface="Georgia"/>
            </a:endParaRPr>
          </a:p>
          <a:p>
            <a:pPr marL="0" indent="0">
              <a:lnSpc>
                <a:spcPct val="100000"/>
              </a:lnSpc>
              <a:spcBef>
                <a:spcPts val="0"/>
              </a:spcBef>
              <a:buClr>
                <a:srgbClr val="000000"/>
              </a:buClr>
              <a:buSzPts val="2000"/>
              <a:buNone/>
            </a:pPr>
            <a:endParaRPr lang="en-US" sz="4734" b="1" i="1" dirty="0">
              <a:solidFill>
                <a:schemeClr val="bg1"/>
              </a:solidFill>
              <a:latin typeface="High Tower Text" panose="02040502050506030303" pitchFamily="18" charset="0"/>
              <a:cs typeface="Arial" panose="020B0604020202020204" pitchFamily="34" charset="0"/>
              <a:sym typeface="Georgia"/>
            </a:endParaRPr>
          </a:p>
          <a:p>
            <a:pPr marL="0" indent="0">
              <a:lnSpc>
                <a:spcPct val="100000"/>
              </a:lnSpc>
              <a:spcBef>
                <a:spcPts val="0"/>
              </a:spcBef>
              <a:buClr>
                <a:srgbClr val="000000"/>
              </a:buClr>
              <a:buSzPts val="2000"/>
              <a:buNone/>
            </a:pPr>
            <a:endParaRPr lang="en-US" sz="4734" b="1" i="1" dirty="0">
              <a:solidFill>
                <a:schemeClr val="bg1"/>
              </a:solidFill>
              <a:latin typeface="High Tower Text" panose="02040502050506030303" pitchFamily="18" charset="0"/>
              <a:cs typeface="Arial" panose="020B0604020202020204" pitchFamily="34" charset="0"/>
              <a:sym typeface="Georgia"/>
            </a:endParaRPr>
          </a:p>
        </p:txBody>
      </p:sp>
      <p:sp>
        <p:nvSpPr>
          <p:cNvPr id="4" name="Rectangle 3"/>
          <p:cNvSpPr/>
          <p:nvPr/>
        </p:nvSpPr>
        <p:spPr>
          <a:xfrm>
            <a:off x="1466031" y="1500086"/>
            <a:ext cx="7780363" cy="523220"/>
          </a:xfrm>
          <a:prstGeom prst="rect">
            <a:avLst/>
          </a:prstGeom>
        </p:spPr>
        <p:txBody>
          <a:bodyPr wrap="square">
            <a:spAutoFit/>
          </a:bodyPr>
          <a:lstStyle/>
          <a:p>
            <a:pPr marL="0" marR="0" lvl="0" indent="0" algn="l" defTabSz="304815" rtl="0" eaLnBrk="1" fontAlgn="auto" latinLnBrk="0" hangingPunct="1">
              <a:lnSpc>
                <a:spcPct val="100000"/>
              </a:lnSpc>
              <a:spcBef>
                <a:spcPts val="0"/>
              </a:spcBef>
              <a:spcAft>
                <a:spcPts val="0"/>
              </a:spcAft>
              <a:buClr>
                <a:srgbClr val="000000"/>
              </a:buClr>
              <a:buSzPts val="2000"/>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Georgia"/>
                <a:cs typeface="Calibri" panose="020F0502020204030204" pitchFamily="34" charset="0"/>
              </a:rPr>
              <a:t> </a:t>
            </a:r>
          </a:p>
        </p:txBody>
      </p:sp>
      <p:pic>
        <p:nvPicPr>
          <p:cNvPr id="8" name="Picture 7" descr="Three young women working at cafe">
            <a:extLst>
              <a:ext uri="{FF2B5EF4-FFF2-40B4-BE49-F238E27FC236}">
                <a16:creationId xmlns:a16="http://schemas.microsoft.com/office/drawing/2014/main" id="{892F18CC-45B8-4D93-44A1-6D43D512FA21}"/>
              </a:ext>
            </a:extLst>
          </p:cNvPr>
          <p:cNvPicPr>
            <a:picLocks noChangeAspect="1"/>
          </p:cNvPicPr>
          <p:nvPr/>
        </p:nvPicPr>
        <p:blipFill>
          <a:blip r:embed="rId3" cstate="print">
            <a:extLst>
              <a:ext uri="{28A0092B-C50C-407E-A947-70E740481C1C}">
                <a14:useLocalDpi xmlns:a14="http://schemas.microsoft.com/office/drawing/2010/main" val="0"/>
              </a:ext>
            </a:extLst>
          </a:blip>
          <a:srcRect l="16435" r="16435"/>
          <a:stretch/>
        </p:blipFill>
        <p:spPr>
          <a:xfrm>
            <a:off x="10461964" y="88933"/>
            <a:ext cx="1421327" cy="1411153"/>
          </a:xfrm>
          <a:prstGeom prst="flowChartConnector">
            <a:avLst/>
          </a:prstGeom>
          <a:ln w="28575">
            <a:solidFill>
              <a:srgbClr val="9B2D1F"/>
            </a:solidFill>
          </a:ln>
        </p:spPr>
      </p:pic>
      <p:sp>
        <p:nvSpPr>
          <p:cNvPr id="5" name="Rectangle 4"/>
          <p:cNvSpPr/>
          <p:nvPr/>
        </p:nvSpPr>
        <p:spPr>
          <a:xfrm>
            <a:off x="2553586" y="4543313"/>
            <a:ext cx="6096000" cy="276999"/>
          </a:xfrm>
          <a:prstGeom prst="rect">
            <a:avLst/>
          </a:prstGeom>
        </p:spPr>
        <p:txBody>
          <a:bodyPr>
            <a:spAutoFit/>
          </a:bodyPr>
          <a:lstStyle/>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Rectangle 2"/>
          <p:cNvSpPr/>
          <p:nvPr/>
        </p:nvSpPr>
        <p:spPr>
          <a:xfrm>
            <a:off x="986592" y="1355976"/>
            <a:ext cx="10762385" cy="6247864"/>
          </a:xfrm>
          <a:prstGeom prst="rect">
            <a:avLst/>
          </a:prstGeom>
        </p:spPr>
        <p:txBody>
          <a:bodyPr wrap="square">
            <a:spAutoFit/>
          </a:bodyPr>
          <a:lstStyle/>
          <a:p>
            <a:pPr marL="381019" marR="0" lvl="0" indent="-381019" algn="just"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600" b="0" i="0" u="none" strike="noStrike" kern="1200" cap="none" spc="0" normalizeH="0" baseline="0" noProof="0" dirty="0" smtClean="0">
                <a:ln>
                  <a:noFill/>
                </a:ln>
                <a:solidFill>
                  <a:srgbClr val="000000"/>
                </a:solidFill>
                <a:effectLst/>
                <a:uLnTx/>
                <a:uFillTx/>
                <a:latin typeface="Nirmala UI Semilight" panose="020B0402040204020203" pitchFamily="34" charset="0"/>
                <a:ea typeface="Nirmala UI Semilight" panose="020B0402040204020203" pitchFamily="34" charset="0"/>
                <a:cs typeface="Nirmala UI Semilight" panose="020B0402040204020203" pitchFamily="34" charset="0"/>
              </a:rPr>
              <a:t>School Districts have their own reporting policies, guidelines,</a:t>
            </a:r>
          </a:p>
          <a:p>
            <a:pPr marR="0" lvl="0" algn="just" defTabSz="457200" rtl="0" eaLnBrk="1" fontAlgn="auto" latinLnBrk="0" hangingPunct="1">
              <a:lnSpc>
                <a:spcPct val="100000"/>
              </a:lnSpc>
              <a:spcBef>
                <a:spcPts val="0"/>
              </a:spcBef>
              <a:spcAft>
                <a:spcPts val="0"/>
              </a:spcAft>
              <a:buClrTx/>
              <a:buSzTx/>
              <a:tabLst/>
              <a:defRPr/>
            </a:pPr>
            <a:r>
              <a:rPr kumimoji="0" lang="en-US" sz="2600" b="0" i="0" u="none" strike="noStrike" kern="1200" cap="none" spc="0" normalizeH="0" noProof="0" dirty="0" smtClean="0">
                <a:ln>
                  <a:noFill/>
                </a:ln>
                <a:solidFill>
                  <a:srgbClr val="000000"/>
                </a:solidFill>
                <a:effectLst/>
                <a:uLnTx/>
                <a:uFillTx/>
                <a:latin typeface="Nirmala UI Semilight" panose="020B0402040204020203" pitchFamily="34" charset="0"/>
                <a:ea typeface="Nirmala UI Semilight" panose="020B0402040204020203" pitchFamily="34" charset="0"/>
                <a:cs typeface="Nirmala UI Semilight" panose="020B0402040204020203" pitchFamily="34" charset="0"/>
              </a:rPr>
              <a:t>    and timelines, which are important to know and follow. </a:t>
            </a:r>
          </a:p>
          <a:p>
            <a:pPr marL="381019" marR="0" lvl="0" indent="-381019" algn="just"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State policy requires the following reporting timelines:</a:t>
            </a:r>
            <a:r>
              <a:rPr kumimoji="0" lang="en-US" sz="2600" b="0" i="0" u="none" strike="noStrike" kern="1200" cap="none" spc="0" normalizeH="0" baseline="0" noProof="0" dirty="0" smtClean="0">
                <a:ln>
                  <a:noFill/>
                </a:ln>
                <a:solidFill>
                  <a:srgbClr val="000000"/>
                </a:solidFill>
                <a:effectLst/>
                <a:uLnTx/>
                <a:uFillTx/>
                <a:latin typeface="Nirmala UI Semilight" panose="020B0402040204020203" pitchFamily="34" charset="0"/>
                <a:ea typeface="Nirmala UI Semilight" panose="020B0402040204020203" pitchFamily="34" charset="0"/>
                <a:cs typeface="Nirmala UI Semilight" panose="020B0402040204020203" pitchFamily="34" charset="0"/>
              </a:rPr>
              <a:t> </a:t>
            </a:r>
          </a:p>
          <a:p>
            <a:pPr marL="914400" lvl="1" indent="-457200">
              <a:buFont typeface="Arial" panose="020B0604020202020204" pitchFamily="34" charset="0"/>
              <a:buChar char="•"/>
              <a:defRPr/>
            </a:pPr>
            <a:r>
              <a:rPr kumimoji="0" lang="en-US" sz="2400" b="0" i="0" u="none" strike="noStrike" kern="1200" cap="none" spc="0" normalizeH="0" baseline="0" noProof="0" dirty="0" smtClean="0">
                <a:ln>
                  <a:noFill/>
                </a:ln>
                <a:solidFill>
                  <a:srgbClr val="000000"/>
                </a:solidFill>
                <a:effectLst/>
                <a:uLnTx/>
                <a:uFillTx/>
                <a:latin typeface="Nirmala UI Semilight" panose="020B0402040204020203" pitchFamily="34" charset="0"/>
                <a:ea typeface="Nirmala UI Semilight" panose="020B0402040204020203" pitchFamily="34" charset="0"/>
                <a:cs typeface="Nirmala UI Semilight" panose="020B0402040204020203" pitchFamily="34" charset="0"/>
              </a:rPr>
              <a:t>The </a:t>
            </a:r>
            <a:r>
              <a:rPr kumimoji="0" lang="en-US" sz="2400" b="0" i="0" u="none" strike="noStrike" kern="1200" cap="none" spc="0" normalizeH="0" baseline="0" noProof="0" dirty="0">
                <a:ln>
                  <a:noFill/>
                </a:ln>
                <a:solidFill>
                  <a:srgbClr val="000000"/>
                </a:solidFill>
                <a:effectLst/>
                <a:uLnTx/>
                <a:uFillTx/>
                <a:latin typeface="Nirmala UI Semilight" panose="020B0402040204020203" pitchFamily="34" charset="0"/>
                <a:ea typeface="Nirmala UI Semilight" panose="020B0402040204020203" pitchFamily="34" charset="0"/>
                <a:cs typeface="Nirmala UI Semilight" panose="020B0402040204020203" pitchFamily="34" charset="0"/>
              </a:rPr>
              <a:t>Mandated Reporter Law (O.C.G.A. § 19-7-5) requires reporting of actual or suspected student abuse within 24 hours to the Local Education Agency (LEA), Department of Family and Children Services (DFCS), and/or the District Attorney’s Office</a:t>
            </a:r>
            <a:r>
              <a:rPr kumimoji="0" lang="en-US" sz="2400" b="0" i="0" u="none" strike="noStrike" kern="1200" cap="none" spc="0" normalizeH="0" baseline="0" noProof="0" dirty="0" smtClean="0">
                <a:ln>
                  <a:noFill/>
                </a:ln>
                <a:solidFill>
                  <a:srgbClr val="000000"/>
                </a:solidFill>
                <a:effectLst/>
                <a:uLnTx/>
                <a:uFillTx/>
                <a:latin typeface="Nirmala UI Semilight" panose="020B0402040204020203" pitchFamily="34" charset="0"/>
                <a:ea typeface="Nirmala UI Semilight" panose="020B0402040204020203" pitchFamily="34" charset="0"/>
                <a:cs typeface="Nirmala UI Semilight" panose="020B0402040204020203" pitchFamily="34" charset="0"/>
              </a:rPr>
              <a:t>.</a:t>
            </a:r>
          </a:p>
          <a:p>
            <a:pPr marL="914400" lvl="1" indent="-457200">
              <a:buFont typeface="Arial" panose="020B0604020202020204" pitchFamily="34" charset="0"/>
              <a:buChar char="•"/>
              <a:defRPr/>
            </a:pPr>
            <a:r>
              <a:rPr lang="en-US" sz="24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O.C.G.A. § 20-2-984.2 requires the district to make a report to the </a:t>
            </a:r>
            <a:r>
              <a:rPr lang="en-US" sz="24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GaPSC </a:t>
            </a:r>
            <a:r>
              <a:rPr lang="en-US" sz="24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within 30 days if an educator is accused of sexual abuse of a student.</a:t>
            </a:r>
          </a:p>
          <a:p>
            <a:pPr marL="914400" lvl="1" indent="-457200">
              <a:buFont typeface="Arial" panose="020B0604020202020204" pitchFamily="34" charset="0"/>
              <a:buChar char="•"/>
              <a:defRPr/>
            </a:pPr>
            <a:r>
              <a:rPr lang="en-US" sz="24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O.C.G.A. § </a:t>
            </a:r>
            <a:r>
              <a:rPr lang="en-US" sz="24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16-13-111, requires reporting </a:t>
            </a:r>
            <a:r>
              <a:rPr lang="en-US" sz="24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of controlled substance convictions within </a:t>
            </a:r>
            <a:r>
              <a:rPr lang="en-US" sz="24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10 days. </a:t>
            </a:r>
          </a:p>
          <a:p>
            <a:pPr marL="457200" lvl="0" indent="-457200" algn="just">
              <a:buFont typeface="Courier New" panose="02070309020205020404" pitchFamily="49" charset="0"/>
              <a:buChar char="o"/>
              <a:defRPr/>
            </a:pP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State policy requires reporting violations of the Georgia Code of Ethics for Educators to the </a:t>
            </a: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GaPSC </a:t>
            </a: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within 90 days.</a:t>
            </a:r>
          </a:p>
          <a:p>
            <a:pPr marL="914400" lvl="1" indent="-457200" algn="just">
              <a:buFont typeface="Arial" panose="020B0604020202020204" pitchFamily="34" charset="0"/>
              <a:buChar char="•"/>
              <a:defRPr/>
            </a:pPr>
            <a:endPar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914400" lvl="1" indent="-457200" algn="just">
              <a:buFont typeface="Arial" panose="020B0604020202020204" pitchFamily="34" charset="0"/>
              <a:buChar char="•"/>
              <a:defRPr/>
            </a:pPr>
            <a:endParaRPr kumimoji="0" lang="en-US" sz="2600" i="0" u="none" strike="noStrike" kern="1200" cap="none" spc="0" normalizeH="0" baseline="0" noProof="0" dirty="0">
              <a:ln>
                <a:noFill/>
              </a:ln>
              <a:solidFill>
                <a:srgbClr val="000000"/>
              </a:solidFill>
              <a:effectLst/>
              <a:uLnTx/>
              <a:uFillTx/>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81019" marR="0" lvl="0" indent="-381019" algn="just" defTabSz="304815"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600" b="0" i="0" u="none" strike="noStrike" kern="1200" cap="none" spc="0" normalizeH="0" baseline="0" noProof="0" dirty="0">
              <a:ln>
                <a:noFill/>
              </a:ln>
              <a:solidFill>
                <a:srgbClr val="000000"/>
              </a:solidFill>
              <a:effectLst/>
              <a:uLnTx/>
              <a:uFillTx/>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9" name="Rectangle 8">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510A32"/>
              </a:solidFill>
              <a:effectLst/>
              <a:uLnTx/>
              <a:uFillTx/>
              <a:latin typeface="Roboto"/>
              <a:ea typeface="+mn-ea"/>
              <a:cs typeface="+mn-cs"/>
            </a:endParaRPr>
          </a:p>
        </p:txBody>
      </p:sp>
    </p:spTree>
    <p:extLst>
      <p:ext uri="{BB962C8B-B14F-4D97-AF65-F5344CB8AC3E}">
        <p14:creationId xmlns:p14="http://schemas.microsoft.com/office/powerpoint/2010/main" val="9720765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4306881" y="424254"/>
            <a:ext cx="10501192" cy="1539101"/>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400" b="1" dirty="0">
                <a:solidFill>
                  <a:srgbClr val="002060"/>
                </a:solidFill>
                <a:latin typeface="Footlight MT Light" panose="0204060206030A020304" pitchFamily="18" charset="0"/>
                <a:cs typeface="Arial" panose="020B0604020202020204" pitchFamily="34" charset="0"/>
                <a:sym typeface="Georgia"/>
              </a:rPr>
              <a:t>Standard 8: Common Violations</a:t>
            </a:r>
          </a:p>
          <a:p>
            <a:pPr marL="0" indent="0">
              <a:lnSpc>
                <a:spcPct val="100000"/>
              </a:lnSpc>
              <a:spcBef>
                <a:spcPts val="0"/>
              </a:spcBef>
              <a:buClr>
                <a:srgbClr val="000000"/>
              </a:buClr>
              <a:buSzPts val="2000"/>
              <a:buNone/>
            </a:pPr>
            <a:endParaRPr lang="en-US" sz="4734" b="1" i="1" dirty="0">
              <a:solidFill>
                <a:schemeClr val="bg1"/>
              </a:solidFill>
              <a:latin typeface="High Tower Text" panose="02040502050506030303" pitchFamily="18" charset="0"/>
              <a:cs typeface="Arial" panose="020B0604020202020204" pitchFamily="34" charset="0"/>
              <a:sym typeface="Georgia"/>
            </a:endParaRPr>
          </a:p>
          <a:p>
            <a:pPr marL="0" indent="0">
              <a:lnSpc>
                <a:spcPct val="100000"/>
              </a:lnSpc>
              <a:spcBef>
                <a:spcPts val="0"/>
              </a:spcBef>
              <a:buClr>
                <a:srgbClr val="000000"/>
              </a:buClr>
              <a:buSzPts val="2000"/>
              <a:buNone/>
            </a:pPr>
            <a:endParaRPr lang="en-US" sz="4734" b="1" i="1" dirty="0">
              <a:solidFill>
                <a:schemeClr val="bg1"/>
              </a:solidFill>
              <a:latin typeface="High Tower Text" panose="02040502050506030303" pitchFamily="18" charset="0"/>
              <a:cs typeface="Arial" panose="020B0604020202020204" pitchFamily="34" charset="0"/>
              <a:sym typeface="Georgia"/>
            </a:endParaRP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5" name="Rectangle 4"/>
          <p:cNvSpPr/>
          <p:nvPr/>
        </p:nvSpPr>
        <p:spPr>
          <a:xfrm>
            <a:off x="2553586" y="4543313"/>
            <a:ext cx="6096000" cy="276999"/>
          </a:xfrm>
          <a:prstGeom prst="rect">
            <a:avLst/>
          </a:prstGeom>
        </p:spPr>
        <p:txBody>
          <a:bodyPr>
            <a:spAutoFit/>
          </a:bodyPr>
          <a:lstStyle/>
          <a:p>
            <a:endParaRPr lang="en-US" sz="1200" dirty="0">
              <a:solidFill>
                <a:srgbClr val="000000"/>
              </a:solidFill>
            </a:endParaRPr>
          </a:p>
        </p:txBody>
      </p:sp>
      <p:sp>
        <p:nvSpPr>
          <p:cNvPr id="3" name="Rectangle 2"/>
          <p:cNvSpPr/>
          <p:nvPr/>
        </p:nvSpPr>
        <p:spPr>
          <a:xfrm>
            <a:off x="1466031" y="2183128"/>
            <a:ext cx="9926663" cy="3539430"/>
          </a:xfrm>
          <a:prstGeom prst="rect">
            <a:avLst/>
          </a:prstGeom>
        </p:spPr>
        <p:txBody>
          <a:bodyPr wrap="square">
            <a:spAutoFit/>
          </a:bodyPr>
          <a:lstStyle/>
          <a:p>
            <a:pPr marL="457200" indent="-457200" algn="just">
              <a:buFont typeface="Courier New" panose="02070309020205020404" pitchFamily="49" charset="0"/>
              <a:buChar char="o"/>
              <a:defRPr/>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Not reporting abuse or suspected abuse to appropriate personnel and within specified timelines.</a:t>
            </a:r>
          </a:p>
          <a:p>
            <a:pPr marL="457200" indent="-457200" algn="just">
              <a:buFont typeface="Courier New" panose="02070309020205020404" pitchFamily="49" charset="0"/>
              <a:buChar char="o"/>
              <a:defRPr/>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defRPr/>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Not reporting suspected violations of the Georgia Code of Ethics and within specified timelines. </a:t>
            </a:r>
          </a:p>
          <a:p>
            <a:pPr marL="457200" indent="-457200" algn="just">
              <a:buFont typeface="Courier New" panose="02070309020205020404" pitchFamily="49" charset="0"/>
              <a:buChar char="o"/>
              <a:defRPr/>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defRPr/>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Not disclosing past and current convictions and within specified timelines.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649" y="353268"/>
            <a:ext cx="3198215" cy="1400818"/>
          </a:xfrm>
          <a:prstGeom prst="rect">
            <a:avLst/>
          </a:prstGeom>
        </p:spPr>
      </p:pic>
      <p:sp>
        <p:nvSpPr>
          <p:cNvPr id="8" name="Rectangle 7">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7607543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003335" y="823100"/>
            <a:ext cx="10501192" cy="823847"/>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002060"/>
                </a:solidFill>
                <a:latin typeface="Footlight MT Light" panose="0204060206030A020304" pitchFamily="18" charset="0"/>
                <a:cs typeface="Arial" panose="020B0604020202020204" pitchFamily="34" charset="0"/>
                <a:sym typeface="Georgia"/>
              </a:rPr>
              <a:t>Standard 8: Scenario</a:t>
            </a: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5" name="Rectangle 4"/>
          <p:cNvSpPr/>
          <p:nvPr/>
        </p:nvSpPr>
        <p:spPr>
          <a:xfrm>
            <a:off x="2553586" y="4543313"/>
            <a:ext cx="6096000" cy="276999"/>
          </a:xfrm>
          <a:prstGeom prst="rect">
            <a:avLst/>
          </a:prstGeom>
        </p:spPr>
        <p:txBody>
          <a:bodyPr>
            <a:spAutoFit/>
          </a:bodyPr>
          <a:lstStyle/>
          <a:p>
            <a:pPr defTabSz="304815">
              <a:defRPr/>
            </a:pPr>
            <a:endParaRPr lang="en-US" sz="1200" dirty="0">
              <a:solidFill>
                <a:srgbClr val="000000"/>
              </a:solidFill>
              <a:latin typeface="Arial"/>
            </a:endParaRPr>
          </a:p>
        </p:txBody>
      </p:sp>
      <p:sp>
        <p:nvSpPr>
          <p:cNvPr id="3" name="Rectangle 2"/>
          <p:cNvSpPr/>
          <p:nvPr/>
        </p:nvSpPr>
        <p:spPr>
          <a:xfrm>
            <a:off x="924340" y="2276301"/>
            <a:ext cx="10376366" cy="2677656"/>
          </a:xfrm>
          <a:prstGeom prst="rect">
            <a:avLst/>
          </a:prstGeom>
        </p:spPr>
        <p:txBody>
          <a:bodyPr wrap="square">
            <a:spAutoFit/>
          </a:bodyPr>
          <a:lstStyle/>
          <a:p>
            <a:pPr algn="just"/>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Immediately before a holiday break, a teacher made a mandated report after an 8th grade student disclosed abuse by her father. During the break, the student contacted the teacher again and disclosed additional allegations along with a new instance of sexual abuse. The educator did not report the new disclosures for one year. </a:t>
            </a:r>
          </a:p>
        </p:txBody>
      </p:sp>
      <p:sp>
        <p:nvSpPr>
          <p:cNvPr id="2" name="TextBox 1"/>
          <p:cNvSpPr txBox="1"/>
          <p:nvPr/>
        </p:nvSpPr>
        <p:spPr>
          <a:xfrm>
            <a:off x="2034622" y="5206952"/>
            <a:ext cx="9097492" cy="1200329"/>
          </a:xfrm>
          <a:prstGeom prst="rect">
            <a:avLst/>
          </a:prstGeom>
          <a:noFill/>
          <a:ln w="12700">
            <a:solidFill>
              <a:srgbClr val="C00000"/>
            </a:solidFill>
          </a:ln>
        </p:spPr>
        <p:txBody>
          <a:bodyPr wrap="square" rtlCol="0">
            <a:spAutoFit/>
          </a:bodyPr>
          <a:lstStyle/>
          <a:p>
            <a:pPr algn="just" defTabSz="304815">
              <a:defRPr/>
            </a:pPr>
            <a:r>
              <a:rPr lang="en-US" sz="2400" i="1" dirty="0" smtClean="0">
                <a:latin typeface="Nirmala UI Semilight" panose="020B0402040204020203" pitchFamily="34" charset="0"/>
                <a:ea typeface="Nirmala UI Semilight" panose="020B0402040204020203" pitchFamily="34" charset="0"/>
                <a:cs typeface="Nirmala UI Semilight" panose="020B0402040204020203" pitchFamily="34" charset="0"/>
              </a:rPr>
              <a:t>Non-disclosure of actual or suspected abuse is a serious violation and is treated as such. It must be reported within 24 hours to the appropriate person. </a:t>
            </a:r>
            <a:endParaRPr lang="en-US" sz="2400" i="1"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8" name="Rectangle 7">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6" name="Picture 5"/>
          <p:cNvPicPr>
            <a:picLocks noChangeAspect="1"/>
          </p:cNvPicPr>
          <p:nvPr/>
        </p:nvPicPr>
        <p:blipFill>
          <a:blip r:embed="rId3"/>
          <a:stretch>
            <a:fillRect/>
          </a:stretch>
        </p:blipFill>
        <p:spPr>
          <a:xfrm>
            <a:off x="8265494" y="279289"/>
            <a:ext cx="3355006" cy="1954925"/>
          </a:xfrm>
          <a:prstGeom prst="rect">
            <a:avLst/>
          </a:prstGeom>
        </p:spPr>
      </p:pic>
    </p:spTree>
    <p:extLst>
      <p:ext uri="{BB962C8B-B14F-4D97-AF65-F5344CB8AC3E}">
        <p14:creationId xmlns:p14="http://schemas.microsoft.com/office/powerpoint/2010/main" val="7754194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949547" y="457035"/>
            <a:ext cx="10501192" cy="823847"/>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smtClean="0">
                <a:solidFill>
                  <a:srgbClr val="002060"/>
                </a:solidFill>
                <a:latin typeface="Footlight MT Light" panose="0204060206030A020304" pitchFamily="18" charset="0"/>
                <a:cs typeface="Arial" panose="020B0604020202020204" pitchFamily="34" charset="0"/>
                <a:sym typeface="Georgia"/>
              </a:rPr>
              <a:t>Mandated Reporting Takeaways </a:t>
            </a:r>
            <a:endParaRPr lang="en-US" sz="4734" b="1" dirty="0">
              <a:solidFill>
                <a:srgbClr val="002060"/>
              </a:solidFill>
              <a:latin typeface="Footlight MT Light" panose="0204060206030A020304" pitchFamily="18" charset="0"/>
              <a:cs typeface="Arial" panose="020B0604020202020204" pitchFamily="34" charset="0"/>
              <a:sym typeface="Georgia"/>
            </a:endParaRPr>
          </a:p>
        </p:txBody>
      </p:sp>
      <p:sp>
        <p:nvSpPr>
          <p:cNvPr id="5" name="Rectangle 4"/>
          <p:cNvSpPr/>
          <p:nvPr/>
        </p:nvSpPr>
        <p:spPr>
          <a:xfrm>
            <a:off x="2553586" y="4543313"/>
            <a:ext cx="6096000" cy="276999"/>
          </a:xfrm>
          <a:prstGeom prst="rect">
            <a:avLst/>
          </a:prstGeom>
        </p:spPr>
        <p:txBody>
          <a:bodyPr>
            <a:spAutoFit/>
          </a:bodyPr>
          <a:lstStyle/>
          <a:p>
            <a:pPr defTabSz="304815">
              <a:defRPr/>
            </a:pPr>
            <a:endParaRPr lang="en-US" sz="1200" dirty="0">
              <a:solidFill>
                <a:srgbClr val="000000"/>
              </a:solidFill>
              <a:latin typeface="Arial"/>
            </a:endParaRPr>
          </a:p>
        </p:txBody>
      </p:sp>
      <p:sp>
        <p:nvSpPr>
          <p:cNvPr id="3" name="Rectangle 2"/>
          <p:cNvSpPr/>
          <p:nvPr/>
        </p:nvSpPr>
        <p:spPr>
          <a:xfrm>
            <a:off x="1074206" y="1428327"/>
            <a:ext cx="9849981" cy="2554545"/>
          </a:xfrm>
          <a:prstGeom prst="rect">
            <a:avLst/>
          </a:prstGeom>
        </p:spPr>
        <p:txBody>
          <a:bodyPr wrap="square">
            <a:spAutoFit/>
          </a:bodyPr>
          <a:lstStyle/>
          <a:p>
            <a:pPr marL="457200" indent="-457200" algn="just">
              <a:buFont typeface="Courier New" panose="02070309020205020404" pitchFamily="49" charset="0"/>
              <a:buChar char="o"/>
            </a:pPr>
            <a:r>
              <a:rPr lang="en-US" sz="32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Teachers, Administrators, School Counselors, Visiting Teachers, School Social Workers, or School Psychologists must report actual or suspected abuse (physical or sexual) to the appropriate person at the school within 24 hours.  </a:t>
            </a:r>
            <a:endParaRPr lang="en-US" sz="32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8" name="Rectangle 7">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6" name="Picture 5"/>
          <p:cNvPicPr>
            <a:picLocks noChangeAspect="1"/>
          </p:cNvPicPr>
          <p:nvPr/>
        </p:nvPicPr>
        <p:blipFill>
          <a:blip r:embed="rId3"/>
          <a:stretch>
            <a:fillRect/>
          </a:stretch>
        </p:blipFill>
        <p:spPr>
          <a:xfrm>
            <a:off x="7877142" y="4130317"/>
            <a:ext cx="3355006" cy="1954925"/>
          </a:xfrm>
          <a:prstGeom prst="rect">
            <a:avLst/>
          </a:prstGeom>
        </p:spPr>
      </p:pic>
    </p:spTree>
    <p:extLst>
      <p:ext uri="{BB962C8B-B14F-4D97-AF65-F5344CB8AC3E}">
        <p14:creationId xmlns:p14="http://schemas.microsoft.com/office/powerpoint/2010/main" val="4107548955"/>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28159" y="222677"/>
            <a:ext cx="5878532" cy="830997"/>
          </a:xfrm>
          <a:prstGeom prst="rect">
            <a:avLst/>
          </a:prstGeom>
        </p:spPr>
        <p:txBody>
          <a:bodyPr wrap="none">
            <a:spAutoFit/>
          </a:bodyPr>
          <a:lstStyle/>
          <a:p>
            <a:r>
              <a:rPr lang="en-US" sz="4800" b="1" dirty="0">
                <a:solidFill>
                  <a:srgbClr val="002060"/>
                </a:solidFill>
                <a:effectLst>
                  <a:outerShdw blurRad="38100" dist="38100" dir="2700000" algn="tl">
                    <a:srgbClr val="000000">
                      <a:alpha val="43137"/>
                    </a:srgbClr>
                  </a:outerShdw>
                </a:effectLst>
                <a:latin typeface="Footlight MT Light" panose="0204060206030A020304" pitchFamily="18" charset="0"/>
                <a:ea typeface="MS Gothic" panose="020B0609070205080204" pitchFamily="49" charset="-128"/>
                <a:cs typeface="+mj-cs"/>
              </a:rPr>
              <a:t>About the Commission</a:t>
            </a:r>
            <a:endParaRPr lang="en-US" dirty="0"/>
          </a:p>
        </p:txBody>
      </p:sp>
      <p:sp>
        <p:nvSpPr>
          <p:cNvPr id="5" name="TextBox 4"/>
          <p:cNvSpPr txBox="1"/>
          <p:nvPr/>
        </p:nvSpPr>
        <p:spPr>
          <a:xfrm>
            <a:off x="589280" y="3044130"/>
            <a:ext cx="3891280" cy="2893100"/>
          </a:xfrm>
          <a:prstGeom prst="rect">
            <a:avLst/>
          </a:prstGeom>
          <a:noFill/>
          <a:ln w="12700">
            <a:solidFill>
              <a:schemeClr val="accent1"/>
            </a:solidFill>
          </a:ln>
        </p:spPr>
        <p:txBody>
          <a:bodyPr wrap="square" rtlCol="0">
            <a:spAutoFit/>
          </a:bodyPr>
          <a:lstStyle/>
          <a:p>
            <a:pPr marL="457200" indent="-457200">
              <a:buFont typeface="Arial" panose="020B0604020202020204" pitchFamily="34" charset="0"/>
              <a:buChar char="•"/>
            </a:pP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9 members </a:t>
            </a:r>
          </a:p>
          <a:p>
            <a:pPr marL="457200" indent="-457200">
              <a:buFont typeface="Arial" panose="020B0604020202020204" pitchFamily="34" charset="0"/>
              <a:buChar char="•"/>
            </a:pP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Review new complaints monthly </a:t>
            </a:r>
          </a:p>
          <a:p>
            <a:pPr marL="457200" indent="-457200">
              <a:buFont typeface="Arial" panose="020B0604020202020204" pitchFamily="34" charset="0"/>
              <a:buChar char="•"/>
            </a:pP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Determine sanction recommendations based on investigative findings</a:t>
            </a:r>
          </a:p>
        </p:txBody>
      </p:sp>
      <p:sp>
        <p:nvSpPr>
          <p:cNvPr id="7" name="TextBox 6"/>
          <p:cNvSpPr txBox="1"/>
          <p:nvPr/>
        </p:nvSpPr>
        <p:spPr>
          <a:xfrm>
            <a:off x="6629251" y="3044130"/>
            <a:ext cx="4754880" cy="2893100"/>
          </a:xfrm>
          <a:prstGeom prst="rect">
            <a:avLst/>
          </a:prstGeom>
          <a:noFill/>
          <a:ln w="12700">
            <a:solidFill>
              <a:schemeClr val="accent1"/>
            </a:solidFill>
          </a:ln>
        </p:spPr>
        <p:txBody>
          <a:bodyPr wrap="square" rtlCol="0">
            <a:spAutoFit/>
          </a:bodyPr>
          <a:lstStyle/>
          <a:p>
            <a:pPr marL="457200" indent="-457200">
              <a:buFont typeface="Arial" panose="020B0604020202020204" pitchFamily="34" charset="0"/>
              <a:buChar char="•"/>
            </a:pP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9 members </a:t>
            </a:r>
          </a:p>
          <a:p>
            <a:pPr marL="457200" indent="-457200">
              <a:buFont typeface="Arial" panose="020B0604020202020204" pitchFamily="34" charset="0"/>
              <a:buChar char="•"/>
            </a:pPr>
            <a:r>
              <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Ensures that Educator Preparation Providers are meeting the designated standards and program approval procedures. </a:t>
            </a:r>
          </a:p>
          <a:p>
            <a:endParaRPr lang="en-US" sz="26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8" name="Rounded Rectangle 7"/>
          <p:cNvSpPr/>
          <p:nvPr/>
        </p:nvSpPr>
        <p:spPr>
          <a:xfrm>
            <a:off x="6629251" y="1391920"/>
            <a:ext cx="4485789" cy="11848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Educator Preparation/Certification Committee</a:t>
            </a:r>
          </a:p>
        </p:txBody>
      </p:sp>
      <p:sp>
        <p:nvSpPr>
          <p:cNvPr id="9" name="Rounded Rectangle 8"/>
          <p:cNvSpPr/>
          <p:nvPr/>
        </p:nvSpPr>
        <p:spPr>
          <a:xfrm>
            <a:off x="914400" y="1534160"/>
            <a:ext cx="3230880" cy="104257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Educator Ethics Review Committee </a:t>
            </a:r>
          </a:p>
        </p:txBody>
      </p:sp>
    </p:spTree>
    <p:extLst>
      <p:ext uri="{BB962C8B-B14F-4D97-AF65-F5344CB8AC3E}">
        <p14:creationId xmlns:p14="http://schemas.microsoft.com/office/powerpoint/2010/main" val="2784837061"/>
      </p:ext>
    </p:extLst>
  </p:cSld>
  <p:clrMapOvr>
    <a:masterClrMapping/>
  </p:clrMapOvr>
  <p:transition spd="slow">
    <p:push dir="u"/>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056906" y="464916"/>
            <a:ext cx="10501192" cy="745319"/>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002060"/>
                </a:solidFill>
                <a:latin typeface="Footlight MT Light" panose="0204060206030A020304" pitchFamily="18" charset="0"/>
                <a:cs typeface="Arial" panose="020B0604020202020204" pitchFamily="34" charset="0"/>
                <a:sym typeface="Georgia"/>
              </a:rPr>
              <a:t>Standard 8: Scenario</a:t>
            </a: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5" name="Rectangle 4"/>
          <p:cNvSpPr/>
          <p:nvPr/>
        </p:nvSpPr>
        <p:spPr>
          <a:xfrm>
            <a:off x="2553586" y="4543313"/>
            <a:ext cx="6096000" cy="276999"/>
          </a:xfrm>
          <a:prstGeom prst="rect">
            <a:avLst/>
          </a:prstGeom>
        </p:spPr>
        <p:txBody>
          <a:bodyPr>
            <a:spAutoFit/>
          </a:bodyPr>
          <a:lstStyle/>
          <a:p>
            <a:pPr defTabSz="304815">
              <a:defRPr/>
            </a:pPr>
            <a:endParaRPr lang="en-US" sz="1200" dirty="0">
              <a:solidFill>
                <a:srgbClr val="000000"/>
              </a:solidFill>
              <a:latin typeface="Arial"/>
            </a:endParaRPr>
          </a:p>
        </p:txBody>
      </p:sp>
      <p:sp>
        <p:nvSpPr>
          <p:cNvPr id="3" name="Rectangle 2"/>
          <p:cNvSpPr/>
          <p:nvPr/>
        </p:nvSpPr>
        <p:spPr>
          <a:xfrm>
            <a:off x="1003335" y="1841124"/>
            <a:ext cx="10732259" cy="707886"/>
          </a:xfrm>
          <a:prstGeom prst="rect">
            <a:avLst/>
          </a:prstGeom>
        </p:spPr>
        <p:txBody>
          <a:bodyPr wrap="square">
            <a:spAutoFit/>
          </a:bodyPr>
          <a:lstStyle/>
          <a:p>
            <a:pPr defTabSz="304815">
              <a:defRPr/>
            </a:pPr>
            <a:endParaRPr lang="en-US" sz="1200" dirty="0">
              <a:solidFill>
                <a:srgbClr val="000000"/>
              </a:solidFill>
              <a:latin typeface="Arial"/>
            </a:endParaRPr>
          </a:p>
          <a:p>
            <a:pPr defTabSz="304815">
              <a:defRPr/>
            </a:pPr>
            <a:r>
              <a:rPr lang="en-US" sz="2800" dirty="0">
                <a:solidFill>
                  <a:srgbClr val="000000"/>
                </a:solidFill>
                <a:latin typeface="Calibri" panose="020F0502020204030204" pitchFamily="34" charset="0"/>
                <a:cs typeface="Calibri" panose="020F0502020204030204" pitchFamily="34" charset="0"/>
              </a:rPr>
              <a:t> </a:t>
            </a:r>
          </a:p>
        </p:txBody>
      </p:sp>
      <p:sp>
        <p:nvSpPr>
          <p:cNvPr id="2" name="TextBox 1"/>
          <p:cNvSpPr txBox="1"/>
          <p:nvPr/>
        </p:nvSpPr>
        <p:spPr>
          <a:xfrm>
            <a:off x="1687800" y="5382111"/>
            <a:ext cx="9477759" cy="969496"/>
          </a:xfrm>
          <a:prstGeom prst="rect">
            <a:avLst/>
          </a:prstGeom>
          <a:noFill/>
          <a:ln w="12700">
            <a:solidFill>
              <a:schemeClr val="accent1"/>
            </a:solidFill>
          </a:ln>
        </p:spPr>
        <p:txBody>
          <a:bodyPr wrap="square" rtlCol="0">
            <a:spAutoFit/>
          </a:bodyPr>
          <a:lstStyle/>
          <a:p>
            <a:pPr algn="just" defTabSz="304815">
              <a:defRPr/>
            </a:pPr>
            <a:r>
              <a:rPr lang="en-US" sz="1900" i="1" dirty="0" smtClean="0">
                <a:latin typeface="Nirmala UI Semilight" panose="020B0402040204020203" pitchFamily="34" charset="0"/>
                <a:ea typeface="Nirmala UI Semilight" panose="020B0402040204020203" pitchFamily="34" charset="0"/>
                <a:cs typeface="Nirmala UI Semilight" panose="020B0402040204020203" pitchFamily="34" charset="0"/>
              </a:rPr>
              <a:t>This </a:t>
            </a:r>
            <a:r>
              <a:rPr lang="en-US" sz="1900" b="1" i="1" u="sng" dirty="0" smtClean="0">
                <a:latin typeface="Nirmala UI Semilight" panose="020B0402040204020203" pitchFamily="34" charset="0"/>
                <a:ea typeface="Nirmala UI Semilight" panose="020B0402040204020203" pitchFamily="34" charset="0"/>
                <a:cs typeface="Nirmala UI Semilight" panose="020B0402040204020203" pitchFamily="34" charset="0"/>
              </a:rPr>
              <a:t>is</a:t>
            </a:r>
            <a:r>
              <a:rPr lang="en-US" sz="1900" i="1" dirty="0" smtClean="0">
                <a:latin typeface="Nirmala UI Semilight" panose="020B0402040204020203" pitchFamily="34" charset="0"/>
                <a:ea typeface="Nirmala UI Semilight" panose="020B0402040204020203" pitchFamily="34" charset="0"/>
                <a:cs typeface="Nirmala UI Semilight" panose="020B0402040204020203" pitchFamily="34" charset="0"/>
              </a:rPr>
              <a:t> a violation of Standard 8. An educator must report VGCSA convictions within 10 days of the conviction. Failure to do so or respond to the </a:t>
            </a:r>
            <a:r>
              <a:rPr lang="en-US" sz="1900" i="1" dirty="0" err="1" smtClean="0">
                <a:latin typeface="Nirmala UI Semilight" panose="020B0402040204020203" pitchFamily="34" charset="0"/>
                <a:ea typeface="Nirmala UI Semilight" panose="020B0402040204020203" pitchFamily="34" charset="0"/>
                <a:cs typeface="Nirmala UI Semilight" panose="020B0402040204020203" pitchFamily="34" charset="0"/>
              </a:rPr>
              <a:t>GaPSC</a:t>
            </a:r>
            <a:r>
              <a:rPr lang="en-US" sz="1900" i="1" dirty="0" smtClean="0">
                <a:latin typeface="Nirmala UI Semilight" panose="020B0402040204020203" pitchFamily="34" charset="0"/>
                <a:ea typeface="Nirmala UI Semilight" panose="020B0402040204020203" pitchFamily="34" charset="0"/>
                <a:cs typeface="Nirmala UI Semilight" panose="020B0402040204020203" pitchFamily="34" charset="0"/>
              </a:rPr>
              <a:t> for more information may result in a revocation. </a:t>
            </a:r>
            <a:endParaRPr lang="en-US" sz="1900" i="1"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8" name="Rectangle 7">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TextBox 5"/>
          <p:cNvSpPr txBox="1"/>
          <p:nvPr/>
        </p:nvSpPr>
        <p:spPr>
          <a:xfrm>
            <a:off x="1802922" y="1655531"/>
            <a:ext cx="9247516" cy="3385542"/>
          </a:xfrm>
          <a:prstGeom prst="rect">
            <a:avLst/>
          </a:prstGeom>
          <a:noFill/>
        </p:spPr>
        <p:txBody>
          <a:bodyPr wrap="square" lIns="0" tIns="0" rIns="0" bIns="0" rtlCol="0">
            <a:spAutoFit/>
          </a:bodyPr>
          <a:lstStyle/>
          <a:p>
            <a:pPr algn="just"/>
            <a:r>
              <a:rPr lang="en-US" sz="2200" dirty="0" smtClean="0">
                <a:latin typeface="Nirmala UI Semilight" panose="020B0402040204020203" pitchFamily="34" charset="0"/>
                <a:ea typeface="Nirmala UI Semilight" panose="020B0402040204020203" pitchFamily="34" charset="0"/>
                <a:cs typeface="Nirmala UI Semilight" panose="020B0402040204020203" pitchFamily="34" charset="0"/>
              </a:rPr>
              <a:t>The educator </a:t>
            </a:r>
            <a:r>
              <a:rPr lang="en-US" sz="2200" dirty="0">
                <a:latin typeface="Nirmala UI Semilight" panose="020B0402040204020203" pitchFamily="34" charset="0"/>
                <a:ea typeface="Nirmala UI Semilight" panose="020B0402040204020203" pitchFamily="34" charset="0"/>
                <a:cs typeface="Nirmala UI Semilight" panose="020B0402040204020203" pitchFamily="34" charset="0"/>
              </a:rPr>
              <a:t>has been certified in Georgia since </a:t>
            </a:r>
            <a:r>
              <a:rPr lang="en-US" sz="2200" dirty="0" smtClean="0">
                <a:latin typeface="Nirmala UI Semilight" panose="020B0402040204020203" pitchFamily="34" charset="0"/>
                <a:ea typeface="Nirmala UI Semilight" panose="020B0402040204020203" pitchFamily="34" charset="0"/>
                <a:cs typeface="Nirmala UI Semilight" panose="020B0402040204020203" pitchFamily="34" charset="0"/>
              </a:rPr>
              <a:t>2013.  </a:t>
            </a:r>
            <a:r>
              <a:rPr lang="en-US" sz="2200" dirty="0">
                <a:latin typeface="Nirmala UI Semilight" panose="020B0402040204020203" pitchFamily="34" charset="0"/>
                <a:ea typeface="Nirmala UI Semilight" panose="020B0402040204020203" pitchFamily="34" charset="0"/>
                <a:cs typeface="Nirmala UI Semilight" panose="020B0402040204020203" pitchFamily="34" charset="0"/>
              </a:rPr>
              <a:t>The educator was arrested on </a:t>
            </a:r>
            <a:r>
              <a:rPr lang="en-US" sz="2200" dirty="0" smtClean="0">
                <a:latin typeface="Nirmala UI Semilight" panose="020B0402040204020203" pitchFamily="34" charset="0"/>
                <a:ea typeface="Nirmala UI Semilight" panose="020B0402040204020203" pitchFamily="34" charset="0"/>
                <a:cs typeface="Nirmala UI Semilight" panose="020B0402040204020203" pitchFamily="34" charset="0"/>
              </a:rPr>
              <a:t>06/14/2014, </a:t>
            </a:r>
            <a:r>
              <a:rPr lang="en-US" sz="2200" dirty="0">
                <a:latin typeface="Nirmala UI Semilight" panose="020B0402040204020203" pitchFamily="34" charset="0"/>
                <a:ea typeface="Nirmala UI Semilight" panose="020B0402040204020203" pitchFamily="34" charset="0"/>
                <a:cs typeface="Nirmala UI Semilight" panose="020B0402040204020203" pitchFamily="34" charset="0"/>
              </a:rPr>
              <a:t>for Violation of Georgia Controlled Substances Act possession of marijuana less than one (1) ounce.  The educator pled </a:t>
            </a:r>
            <a:r>
              <a:rPr lang="en-US" sz="2200" dirty="0" smtClean="0">
                <a:latin typeface="Nirmala UI Semilight" panose="020B0402040204020203" pitchFamily="34" charset="0"/>
                <a:ea typeface="Nirmala UI Semilight" panose="020B0402040204020203" pitchFamily="34" charset="0"/>
                <a:cs typeface="Nirmala UI Semilight" panose="020B0402040204020203" pitchFamily="34" charset="0"/>
              </a:rPr>
              <a:t>guilty, served probation, </a:t>
            </a:r>
            <a:r>
              <a:rPr lang="en-US" sz="2200" dirty="0">
                <a:latin typeface="Nirmala UI Semilight" panose="020B0402040204020203" pitchFamily="34" charset="0"/>
                <a:ea typeface="Nirmala UI Semilight" panose="020B0402040204020203" pitchFamily="34" charset="0"/>
                <a:cs typeface="Nirmala UI Semilight" panose="020B0402040204020203" pitchFamily="34" charset="0"/>
              </a:rPr>
              <a:t>completed a risk reduction program, and paid </a:t>
            </a:r>
            <a:r>
              <a:rPr lang="en-US" sz="2200" dirty="0" smtClean="0">
                <a:latin typeface="Nirmala UI Semilight" panose="020B0402040204020203" pitchFamily="34" charset="0"/>
                <a:ea typeface="Nirmala UI Semilight" panose="020B0402040204020203" pitchFamily="34" charset="0"/>
                <a:cs typeface="Nirmala UI Semilight" panose="020B0402040204020203" pitchFamily="34" charset="0"/>
              </a:rPr>
              <a:t>a fine</a:t>
            </a:r>
            <a:r>
              <a:rPr lang="en-US" sz="2200" dirty="0">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200" dirty="0" smtClean="0">
                <a:latin typeface="Nirmala UI Semilight" panose="020B0402040204020203" pitchFamily="34" charset="0"/>
                <a:ea typeface="Nirmala UI Semilight" panose="020B0402040204020203" pitchFamily="34" charset="0"/>
                <a:cs typeface="Nirmala UI Semilight" panose="020B0402040204020203" pitchFamily="34" charset="0"/>
              </a:rPr>
              <a:t>In 2021, the </a:t>
            </a:r>
            <a:r>
              <a:rPr lang="en-US" sz="2200" dirty="0">
                <a:latin typeface="Nirmala UI Semilight" panose="020B0402040204020203" pitchFamily="34" charset="0"/>
                <a:ea typeface="Nirmala UI Semilight" panose="020B0402040204020203" pitchFamily="34" charset="0"/>
                <a:cs typeface="Nirmala UI Semilight" panose="020B0402040204020203" pitchFamily="34" charset="0"/>
              </a:rPr>
              <a:t>educator answered “Yes” to the personal affirmation question about having been convicted of a drug offense (felony or misdemeanor) on an application for a Certification </a:t>
            </a:r>
            <a:r>
              <a:rPr lang="en-US" sz="2200" dirty="0" smtClean="0">
                <a:latin typeface="Nirmala UI Semilight" panose="020B0402040204020203" pitchFamily="34" charset="0"/>
                <a:ea typeface="Nirmala UI Semilight" panose="020B0402040204020203" pitchFamily="34" charset="0"/>
                <a:cs typeface="Nirmala UI Semilight" panose="020B0402040204020203" pitchFamily="34" charset="0"/>
              </a:rPr>
              <a:t>transaction. This </a:t>
            </a:r>
            <a:r>
              <a:rPr lang="en-US" sz="2200" dirty="0">
                <a:latin typeface="Nirmala UI Semilight" panose="020B0402040204020203" pitchFamily="34" charset="0"/>
                <a:ea typeface="Nirmala UI Semilight" panose="020B0402040204020203" pitchFamily="34" charset="0"/>
                <a:cs typeface="Nirmala UI Semilight" panose="020B0402040204020203" pitchFamily="34" charset="0"/>
              </a:rPr>
              <a:t>was the </a:t>
            </a:r>
            <a:r>
              <a:rPr lang="en-US" sz="2200" b="1" u="sng" dirty="0">
                <a:latin typeface="Nirmala UI Semilight" panose="020B0402040204020203" pitchFamily="34" charset="0"/>
                <a:ea typeface="Nirmala UI Semilight" panose="020B0402040204020203" pitchFamily="34" charset="0"/>
                <a:cs typeface="Nirmala UI Semilight" panose="020B0402040204020203" pitchFamily="34" charset="0"/>
              </a:rPr>
              <a:t>first</a:t>
            </a:r>
            <a:r>
              <a:rPr lang="en-US" sz="2200" dirty="0">
                <a:latin typeface="Nirmala UI Semilight" panose="020B0402040204020203" pitchFamily="34" charset="0"/>
                <a:ea typeface="Nirmala UI Semilight" panose="020B0402040204020203" pitchFamily="34" charset="0"/>
                <a:cs typeface="Nirmala UI Semilight" panose="020B0402040204020203" pitchFamily="34" charset="0"/>
              </a:rPr>
              <a:t> notice to the Commission of his drug offense while certified, </a:t>
            </a:r>
            <a:r>
              <a:rPr lang="en-US" sz="2200" dirty="0" smtClean="0">
                <a:latin typeface="Nirmala UI Semilight" panose="020B0402040204020203" pitchFamily="34" charset="0"/>
                <a:ea typeface="Nirmala UI Semilight" panose="020B0402040204020203" pitchFamily="34" charset="0"/>
                <a:cs typeface="Nirmala UI Semilight" panose="020B0402040204020203" pitchFamily="34" charset="0"/>
              </a:rPr>
              <a:t>7 </a:t>
            </a:r>
            <a:r>
              <a:rPr lang="en-US" sz="2200" dirty="0">
                <a:latin typeface="Nirmala UI Semilight" panose="020B0402040204020203" pitchFamily="34" charset="0"/>
                <a:ea typeface="Nirmala UI Semilight" panose="020B0402040204020203" pitchFamily="34" charset="0"/>
                <a:cs typeface="Nirmala UI Semilight" panose="020B0402040204020203" pitchFamily="34" charset="0"/>
              </a:rPr>
              <a:t>years after the arrest his plea </a:t>
            </a:r>
            <a:r>
              <a:rPr lang="en-US" sz="2200" dirty="0" smtClean="0">
                <a:latin typeface="Nirmala UI Semilight" panose="020B0402040204020203" pitchFamily="34" charset="0"/>
                <a:ea typeface="Nirmala UI Semilight" panose="020B0402040204020203" pitchFamily="34" charset="0"/>
                <a:cs typeface="Nirmala UI Semilight" panose="020B0402040204020203" pitchFamily="34" charset="0"/>
              </a:rPr>
              <a:t>agreement. The </a:t>
            </a:r>
            <a:r>
              <a:rPr lang="en-US" sz="2200" dirty="0">
                <a:latin typeface="Nirmala UI Semilight" panose="020B0402040204020203" pitchFamily="34" charset="0"/>
                <a:ea typeface="Nirmala UI Semilight" panose="020B0402040204020203" pitchFamily="34" charset="0"/>
                <a:cs typeface="Nirmala UI Semilight" panose="020B0402040204020203" pitchFamily="34" charset="0"/>
              </a:rPr>
              <a:t>educator failed to provide the requested certified court documents and fingerprinting for this investigation. </a:t>
            </a:r>
            <a:endParaRPr lang="en-US" sz="2200" dirty="0" smtClean="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39752074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724594" y="440561"/>
            <a:ext cx="11343311" cy="806823"/>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002060"/>
                </a:solidFill>
                <a:latin typeface="Footlight MT Light" panose="0204060206030A020304" pitchFamily="18" charset="0"/>
                <a:cs typeface="Arial" panose="020B0604020202020204" pitchFamily="34" charset="0"/>
                <a:sym typeface="Georgia"/>
              </a:rPr>
              <a:t>Violation of Georgia Controlled Substances Act Takeaways</a:t>
            </a: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5" name="Rectangle 4"/>
          <p:cNvSpPr/>
          <p:nvPr/>
        </p:nvSpPr>
        <p:spPr>
          <a:xfrm>
            <a:off x="2553586" y="4543313"/>
            <a:ext cx="6096000" cy="276999"/>
          </a:xfrm>
          <a:prstGeom prst="rect">
            <a:avLst/>
          </a:prstGeom>
        </p:spPr>
        <p:txBody>
          <a:bodyPr>
            <a:spAutoFit/>
          </a:bodyPr>
          <a:lstStyle/>
          <a:p>
            <a:pPr defTabSz="304815">
              <a:defRPr/>
            </a:pPr>
            <a:endParaRPr lang="en-US" sz="1200" dirty="0">
              <a:solidFill>
                <a:srgbClr val="000000"/>
              </a:solidFill>
              <a:latin typeface="Arial"/>
            </a:endParaRPr>
          </a:p>
        </p:txBody>
      </p:sp>
      <p:sp>
        <p:nvSpPr>
          <p:cNvPr id="3" name="Rectangle 2"/>
          <p:cNvSpPr/>
          <p:nvPr/>
        </p:nvSpPr>
        <p:spPr>
          <a:xfrm>
            <a:off x="1003335" y="1841124"/>
            <a:ext cx="10732259" cy="707886"/>
          </a:xfrm>
          <a:prstGeom prst="rect">
            <a:avLst/>
          </a:prstGeom>
        </p:spPr>
        <p:txBody>
          <a:bodyPr wrap="square">
            <a:spAutoFit/>
          </a:bodyPr>
          <a:lstStyle/>
          <a:p>
            <a:pPr defTabSz="304815">
              <a:defRPr/>
            </a:pPr>
            <a:endParaRPr lang="en-US" sz="1200" dirty="0">
              <a:solidFill>
                <a:srgbClr val="000000"/>
              </a:solidFill>
              <a:latin typeface="Arial"/>
            </a:endParaRPr>
          </a:p>
          <a:p>
            <a:pPr defTabSz="304815">
              <a:defRPr/>
            </a:pPr>
            <a:r>
              <a:rPr lang="en-US" sz="2800" dirty="0">
                <a:solidFill>
                  <a:srgbClr val="000000"/>
                </a:solidFill>
                <a:latin typeface="Calibri" panose="020F0502020204030204" pitchFamily="34" charset="0"/>
                <a:cs typeface="Calibri" panose="020F0502020204030204" pitchFamily="34" charset="0"/>
              </a:rPr>
              <a:t> </a:t>
            </a:r>
          </a:p>
        </p:txBody>
      </p:sp>
      <p:sp>
        <p:nvSpPr>
          <p:cNvPr id="8" name="Rectangle 7">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TextBox 5"/>
          <p:cNvSpPr txBox="1"/>
          <p:nvPr/>
        </p:nvSpPr>
        <p:spPr>
          <a:xfrm>
            <a:off x="1113183" y="2364344"/>
            <a:ext cx="10361035" cy="3877985"/>
          </a:xfrm>
          <a:prstGeom prst="rect">
            <a:avLst/>
          </a:prstGeom>
          <a:noFill/>
        </p:spPr>
        <p:txBody>
          <a:bodyPr wrap="square" lIns="0" tIns="0" rIns="0" bIns="0" rtlCol="0">
            <a:spAutoFit/>
          </a:bodyPr>
          <a:lstStyle/>
          <a:p>
            <a:pPr marL="285750" indent="-285750" algn="just">
              <a:buFont typeface="Courier New" panose="02070309020205020404" pitchFamily="49" charset="0"/>
              <a:buChar char="o"/>
            </a:pPr>
            <a:r>
              <a:rPr lang="en-US" sz="2800" dirty="0" smtClean="0">
                <a:latin typeface="Nirmala UI Semilight" panose="020B0402040204020203" pitchFamily="34" charset="0"/>
                <a:ea typeface="Nirmala UI Semilight" panose="020B0402040204020203" pitchFamily="34" charset="0"/>
                <a:cs typeface="Nirmala UI Semilight" panose="020B0402040204020203" pitchFamily="34" charset="0"/>
              </a:rPr>
              <a:t>Certified individuals must report any conviction of any criminal offense involving the manufacture, distribution, trafficking, sale, or possession of a controlled substance or marijuana. </a:t>
            </a:r>
          </a:p>
          <a:p>
            <a:pPr marL="285750" indent="-285750" algn="just">
              <a:buFont typeface="Courier New" panose="02070309020205020404" pitchFamily="49" charset="0"/>
              <a:buChar char="o"/>
            </a:pPr>
            <a:endParaRPr lang="en-US" sz="2800" dirty="0" smtClean="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285750" indent="-285750" algn="just">
              <a:buFont typeface="Courier New" panose="02070309020205020404" pitchFamily="49" charset="0"/>
              <a:buChar char="o"/>
            </a:pPr>
            <a:r>
              <a:rPr lang="en-US" sz="2800" dirty="0" smtClean="0">
                <a:latin typeface="Nirmala UI Semilight" panose="020B0402040204020203" pitchFamily="34" charset="0"/>
                <a:ea typeface="Nirmala UI Semilight" panose="020B0402040204020203" pitchFamily="34" charset="0"/>
                <a:cs typeface="Nirmala UI Semilight" panose="020B0402040204020203" pitchFamily="34" charset="0"/>
              </a:rPr>
              <a:t>Must report to the Georgia Professional Standards within 10 days following the conviction. </a:t>
            </a:r>
          </a:p>
          <a:p>
            <a:pPr marL="285750" indent="-285750" algn="just">
              <a:buFont typeface="Courier New" panose="02070309020205020404" pitchFamily="49" charset="0"/>
              <a:buChar char="o"/>
            </a:pPr>
            <a:endParaRPr lang="en-US" sz="28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285750" indent="-285750" algn="just">
              <a:buFont typeface="Courier New" panose="02070309020205020404" pitchFamily="49" charset="0"/>
              <a:buChar char="o"/>
            </a:pPr>
            <a:r>
              <a:rPr lang="en-US" sz="2800" dirty="0" smtClean="0">
                <a:latin typeface="Nirmala UI Semilight" panose="020B0402040204020203" pitchFamily="34" charset="0"/>
                <a:ea typeface="Nirmala UI Semilight" panose="020B0402040204020203" pitchFamily="34" charset="0"/>
                <a:cs typeface="Nirmala UI Semilight" panose="020B0402040204020203" pitchFamily="34" charset="0"/>
              </a:rPr>
              <a:t>Certification is subject to revocation if the individual fails to report the conviction.</a:t>
            </a:r>
          </a:p>
        </p:txBody>
      </p:sp>
    </p:spTree>
    <p:extLst>
      <p:ext uri="{BB962C8B-B14F-4D97-AF65-F5344CB8AC3E}">
        <p14:creationId xmlns:p14="http://schemas.microsoft.com/office/powerpoint/2010/main" val="2707447878"/>
      </p:ext>
    </p:extLst>
  </p:cSld>
  <p:clrMapOvr>
    <a:masterClrMapping/>
  </p:clrMapOvr>
  <p:transition spd="slow">
    <p:push dir="u"/>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003335" y="823101"/>
            <a:ext cx="10501192" cy="782180"/>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smtClean="0">
                <a:solidFill>
                  <a:srgbClr val="002060"/>
                </a:solidFill>
                <a:latin typeface="Footlight MT Light" panose="0204060206030A020304" pitchFamily="18" charset="0"/>
                <a:cs typeface="Arial" panose="020B0604020202020204" pitchFamily="34" charset="0"/>
                <a:sym typeface="Georgia"/>
              </a:rPr>
              <a:t>Standard 8: Scenario</a:t>
            </a:r>
            <a:endParaRPr lang="en-US" sz="4734" b="1" dirty="0">
              <a:solidFill>
                <a:srgbClr val="002060"/>
              </a:solidFill>
              <a:latin typeface="Footlight MT Light" panose="0204060206030A020304" pitchFamily="18" charset="0"/>
              <a:cs typeface="Arial" panose="020B0604020202020204" pitchFamily="34" charset="0"/>
              <a:sym typeface="Georgia"/>
            </a:endParaRP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5" name="Rectangle 4"/>
          <p:cNvSpPr/>
          <p:nvPr/>
        </p:nvSpPr>
        <p:spPr>
          <a:xfrm>
            <a:off x="2553586" y="4543313"/>
            <a:ext cx="6096000" cy="276999"/>
          </a:xfrm>
          <a:prstGeom prst="rect">
            <a:avLst/>
          </a:prstGeom>
        </p:spPr>
        <p:txBody>
          <a:bodyPr>
            <a:spAutoFit/>
          </a:bodyPr>
          <a:lstStyle/>
          <a:p>
            <a:pPr defTabSz="304815">
              <a:defRPr/>
            </a:pPr>
            <a:endParaRPr lang="en-US" sz="1200" dirty="0">
              <a:solidFill>
                <a:srgbClr val="000000"/>
              </a:solidFill>
              <a:latin typeface="Arial"/>
            </a:endParaRPr>
          </a:p>
        </p:txBody>
      </p:sp>
      <p:sp>
        <p:nvSpPr>
          <p:cNvPr id="3" name="Rectangle 2"/>
          <p:cNvSpPr/>
          <p:nvPr/>
        </p:nvSpPr>
        <p:spPr>
          <a:xfrm>
            <a:off x="1049637" y="1527103"/>
            <a:ext cx="7026683" cy="461665"/>
          </a:xfrm>
          <a:prstGeom prst="rect">
            <a:avLst/>
          </a:prstGeom>
        </p:spPr>
        <p:txBody>
          <a:bodyPr wrap="square">
            <a:spAutoFit/>
          </a:bodyPr>
          <a:lstStyle/>
          <a:p>
            <a:pPr defTabSz="304815">
              <a:defRPr/>
            </a:pPr>
            <a:endParaRPr lang="en-US" sz="1200" dirty="0">
              <a:solidFill>
                <a:srgbClr val="000000"/>
              </a:solidFill>
              <a:latin typeface="Arial"/>
            </a:endParaRPr>
          </a:p>
          <a:p>
            <a:pPr defTabSz="304815">
              <a:defRPr/>
            </a:pPr>
            <a:r>
              <a:rPr lang="en-US" sz="1200" dirty="0">
                <a:solidFill>
                  <a:srgbClr val="000000"/>
                </a:solidFill>
                <a:latin typeface="Arial"/>
              </a:rPr>
              <a:t> </a:t>
            </a:r>
          </a:p>
        </p:txBody>
      </p:sp>
      <p:sp>
        <p:nvSpPr>
          <p:cNvPr id="2" name="TextBox 1"/>
          <p:cNvSpPr txBox="1"/>
          <p:nvPr/>
        </p:nvSpPr>
        <p:spPr>
          <a:xfrm>
            <a:off x="1529864" y="5006012"/>
            <a:ext cx="9550400" cy="830997"/>
          </a:xfrm>
          <a:prstGeom prst="rect">
            <a:avLst/>
          </a:prstGeom>
          <a:noFill/>
          <a:ln w="12700">
            <a:solidFill>
              <a:schemeClr val="accent1"/>
            </a:solidFill>
          </a:ln>
        </p:spPr>
        <p:txBody>
          <a:bodyPr wrap="square" rtlCol="0">
            <a:spAutoFit/>
          </a:bodyPr>
          <a:lstStyle/>
          <a:p>
            <a:pPr defTabSz="304815">
              <a:defRPr/>
            </a:pPr>
            <a:r>
              <a:rPr lang="en-US" sz="2400" i="1" dirty="0" smtClean="0">
                <a:latin typeface="Nirmala UI Semilight" panose="020B0402040204020203" pitchFamily="34" charset="0"/>
                <a:ea typeface="Nirmala UI Semilight" panose="020B0402040204020203" pitchFamily="34" charset="0"/>
                <a:cs typeface="Nirmala UI Semilight" panose="020B0402040204020203" pitchFamily="34" charset="0"/>
              </a:rPr>
              <a:t>This </a:t>
            </a:r>
            <a:r>
              <a:rPr lang="en-US" sz="2400" b="1" i="1" u="sng" dirty="0" smtClean="0">
                <a:latin typeface="Nirmala UI Semilight" panose="020B0402040204020203" pitchFamily="34" charset="0"/>
                <a:ea typeface="Nirmala UI Semilight" panose="020B0402040204020203" pitchFamily="34" charset="0"/>
                <a:cs typeface="Nirmala UI Semilight" panose="020B0402040204020203" pitchFamily="34" charset="0"/>
              </a:rPr>
              <a:t>is</a:t>
            </a:r>
            <a:r>
              <a:rPr lang="en-US" sz="2400" i="1" dirty="0" smtClean="0">
                <a:latin typeface="Nirmala UI Semilight" panose="020B0402040204020203" pitchFamily="34" charset="0"/>
                <a:ea typeface="Nirmala UI Semilight" panose="020B0402040204020203" pitchFamily="34" charset="0"/>
                <a:cs typeface="Nirmala UI Semilight" panose="020B0402040204020203" pitchFamily="34" charset="0"/>
              </a:rPr>
              <a:t> a violation of Standard 8. The educator must report alleged or proven violations of the Code of Ethics.  </a:t>
            </a:r>
            <a:endParaRPr lang="en-US" sz="2400" i="1"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Rectangle 5"/>
          <p:cNvSpPr/>
          <p:nvPr/>
        </p:nvSpPr>
        <p:spPr>
          <a:xfrm>
            <a:off x="1529864" y="2445408"/>
            <a:ext cx="9831889" cy="461665"/>
          </a:xfrm>
          <a:prstGeom prst="rect">
            <a:avLst/>
          </a:prstGeom>
        </p:spPr>
        <p:txBody>
          <a:bodyPr wrap="square">
            <a:spAutoFit/>
          </a:bodyPr>
          <a:lstStyle/>
          <a:p>
            <a:pPr algn="just"/>
            <a:endPar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8" name="Rectangle 7"/>
          <p:cNvSpPr/>
          <p:nvPr/>
        </p:nvSpPr>
        <p:spPr>
          <a:xfrm>
            <a:off x="1049637" y="2119998"/>
            <a:ext cx="9882523" cy="2629566"/>
          </a:xfrm>
          <a:prstGeom prst="rect">
            <a:avLst/>
          </a:prstGeom>
        </p:spPr>
        <p:txBody>
          <a:bodyPr wrap="square">
            <a:spAutoFit/>
          </a:bodyPr>
          <a:lstStyle/>
          <a:p>
            <a:pPr marL="228600" marR="0" algn="just">
              <a:lnSpc>
                <a:spcPct val="107000"/>
              </a:lnSpc>
              <a:spcBef>
                <a:spcPts val="0"/>
              </a:spcBef>
              <a:spcAft>
                <a:spcPts val="800"/>
              </a:spcAft>
            </a:pPr>
            <a:r>
              <a:rPr lang="en-US" sz="2600" dirty="0">
                <a:latin typeface="Nirmala UI Semilight" panose="020B0402040204020203" pitchFamily="34" charset="0"/>
                <a:ea typeface="Nirmala UI Semilight" panose="020B0402040204020203" pitchFamily="34" charset="0"/>
                <a:cs typeface="Nirmala UI Semilight" panose="020B0402040204020203" pitchFamily="34" charset="0"/>
              </a:rPr>
              <a:t>A high school assistant principal, admitted to hearing about a fight between a staff member and a student, but failed to report it. The AP also admitted to being told about the fight from another student the next day, but only texted the Athletic Director. The fight was on video surveillance. The AP stated that she did not file a report because she had limited and vague information. </a:t>
            </a:r>
          </a:p>
        </p:txBody>
      </p:sp>
    </p:spTree>
    <p:extLst>
      <p:ext uri="{BB962C8B-B14F-4D97-AF65-F5344CB8AC3E}">
        <p14:creationId xmlns:p14="http://schemas.microsoft.com/office/powerpoint/2010/main" val="2992866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724594" y="440561"/>
            <a:ext cx="11343311" cy="806823"/>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002060"/>
                </a:solidFill>
                <a:latin typeface="Footlight MT Light" panose="0204060206030A020304" pitchFamily="18" charset="0"/>
                <a:cs typeface="Arial" panose="020B0604020202020204" pitchFamily="34" charset="0"/>
                <a:sym typeface="Georgia"/>
              </a:rPr>
              <a:t>Code of Ethics Violation Takeaways </a:t>
            </a:r>
          </a:p>
        </p:txBody>
      </p:sp>
      <p:sp>
        <p:nvSpPr>
          <p:cNvPr id="5" name="Rectangle 4"/>
          <p:cNvSpPr/>
          <p:nvPr/>
        </p:nvSpPr>
        <p:spPr>
          <a:xfrm>
            <a:off x="2553586" y="4543313"/>
            <a:ext cx="6096000" cy="276999"/>
          </a:xfrm>
          <a:prstGeom prst="rect">
            <a:avLst/>
          </a:prstGeom>
        </p:spPr>
        <p:txBody>
          <a:bodyPr>
            <a:spAutoFit/>
          </a:bodyPr>
          <a:lstStyle/>
          <a:p>
            <a:pPr defTabSz="304815">
              <a:defRPr/>
            </a:pPr>
            <a:endParaRPr lang="en-US" sz="1200" dirty="0">
              <a:solidFill>
                <a:srgbClr val="000000"/>
              </a:solidFill>
              <a:latin typeface="Arial"/>
            </a:endParaRPr>
          </a:p>
        </p:txBody>
      </p:sp>
      <p:sp>
        <p:nvSpPr>
          <p:cNvPr id="8" name="Rectangle 7">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extBox 1"/>
          <p:cNvSpPr txBox="1"/>
          <p:nvPr/>
        </p:nvSpPr>
        <p:spPr>
          <a:xfrm>
            <a:off x="1431233" y="1620079"/>
            <a:ext cx="10217427" cy="3123932"/>
          </a:xfrm>
          <a:prstGeom prst="rect">
            <a:avLst/>
          </a:prstGeom>
          <a:noFill/>
        </p:spPr>
        <p:txBody>
          <a:bodyPr wrap="square" lIns="0" tIns="0" rIns="0" bIns="0" rtlCol="0">
            <a:spAutoFit/>
          </a:bodyPr>
          <a:lstStyle/>
          <a:p>
            <a:pPr marL="285750" indent="-285750" algn="just">
              <a:buFont typeface="Courier New" panose="02070309020205020404" pitchFamily="49" charset="0"/>
              <a:buChar char="o"/>
            </a:pPr>
            <a:r>
              <a:rPr lang="en-US" sz="2600" dirty="0" smtClean="0">
                <a:latin typeface="Nirmala UI Semilight" panose="020B0402040204020203" pitchFamily="34" charset="0"/>
                <a:ea typeface="Nirmala UI Semilight" panose="020B0402040204020203" pitchFamily="34" charset="0"/>
                <a:cs typeface="Nirmala UI Semilight" panose="020B0402040204020203" pitchFamily="34" charset="0"/>
              </a:rPr>
              <a:t>An educator must report to the GaPSC any alleged or </a:t>
            </a:r>
            <a:r>
              <a:rPr lang="en-US" sz="2600" kern="0" dirty="0" smtClean="0">
                <a:latin typeface="Nirmala UI Semilight" panose="020B0402040204020203" pitchFamily="34" charset="0"/>
                <a:ea typeface="Nirmala UI Semilight" panose="020B0402040204020203" pitchFamily="34" charset="0"/>
                <a:cs typeface="Nirmala UI Semilight" panose="020B0402040204020203" pitchFamily="34" charset="0"/>
                <a:sym typeface="Calibri"/>
              </a:rPr>
              <a:t>proven </a:t>
            </a:r>
            <a:r>
              <a:rPr lang="en-US" sz="2600" kern="0" dirty="0">
                <a:latin typeface="Nirmala UI Semilight" panose="020B0402040204020203" pitchFamily="34" charset="0"/>
                <a:ea typeface="Nirmala UI Semilight" panose="020B0402040204020203" pitchFamily="34" charset="0"/>
                <a:cs typeface="Nirmala UI Semilight" panose="020B0402040204020203" pitchFamily="34" charset="0"/>
                <a:sym typeface="Calibri"/>
              </a:rPr>
              <a:t>violation of one or more standards of the Code of Ethics for educators of which they have personal </a:t>
            </a:r>
            <a:r>
              <a:rPr lang="en-US" sz="2600" kern="0" dirty="0" smtClean="0">
                <a:latin typeface="Nirmala UI Semilight" panose="020B0402040204020203" pitchFamily="34" charset="0"/>
                <a:ea typeface="Nirmala UI Semilight" panose="020B0402040204020203" pitchFamily="34" charset="0"/>
                <a:cs typeface="Nirmala UI Semilight" panose="020B0402040204020203" pitchFamily="34" charset="0"/>
                <a:sym typeface="Calibri"/>
              </a:rPr>
              <a:t>knowledge.</a:t>
            </a:r>
          </a:p>
          <a:p>
            <a:pPr marL="285750" indent="-285750" algn="just">
              <a:buFont typeface="Courier New" panose="02070309020205020404" pitchFamily="49" charset="0"/>
              <a:buChar char="o"/>
            </a:pPr>
            <a:endParaRPr lang="en-US" sz="2600" kern="0" dirty="0" smtClean="0">
              <a:latin typeface="Nirmala UI Semilight" panose="020B0402040204020203" pitchFamily="34" charset="0"/>
              <a:ea typeface="Nirmala UI Semilight" panose="020B0402040204020203" pitchFamily="34" charset="0"/>
              <a:cs typeface="Nirmala UI Semilight" panose="020B0402040204020203" pitchFamily="34" charset="0"/>
              <a:sym typeface="Calibri"/>
            </a:endParaRPr>
          </a:p>
          <a:p>
            <a:pPr marL="285750" indent="-285750" algn="just">
              <a:buFont typeface="Courier New" panose="02070309020205020404" pitchFamily="49" charset="0"/>
              <a:buChar char="o"/>
            </a:pPr>
            <a:r>
              <a:rPr lang="en-US" sz="2600" kern="0" dirty="0" smtClean="0">
                <a:latin typeface="Nirmala UI Semilight" panose="020B0402040204020203" pitchFamily="34" charset="0"/>
                <a:ea typeface="Nirmala UI Semilight" panose="020B0402040204020203" pitchFamily="34" charset="0"/>
                <a:cs typeface="Nirmala UI Semilight" panose="020B0402040204020203" pitchFamily="34" charset="0"/>
                <a:sym typeface="Calibri"/>
              </a:rPr>
              <a:t>The report must be made as </a:t>
            </a:r>
            <a:r>
              <a:rPr lang="en-US" sz="2600" kern="0" dirty="0">
                <a:latin typeface="Nirmala UI Semilight" panose="020B0402040204020203" pitchFamily="34" charset="0"/>
                <a:ea typeface="Nirmala UI Semilight" panose="020B0402040204020203" pitchFamily="34" charset="0"/>
                <a:cs typeface="Nirmala UI Semilight" panose="020B0402040204020203" pitchFamily="34" charset="0"/>
                <a:sym typeface="Calibri"/>
              </a:rPr>
              <a:t>soon as possible but no later than ninety (90) days from the date the educator became aware of an alleged breach unless the law or local procedures require reporting </a:t>
            </a:r>
            <a:r>
              <a:rPr lang="en-US" sz="2600" kern="0" dirty="0" smtClean="0">
                <a:latin typeface="Nirmala UI Semilight" panose="020B0402040204020203" pitchFamily="34" charset="0"/>
                <a:ea typeface="Nirmala UI Semilight" panose="020B0402040204020203" pitchFamily="34" charset="0"/>
                <a:cs typeface="Nirmala UI Semilight" panose="020B0402040204020203" pitchFamily="34" charset="0"/>
                <a:sym typeface="Calibri"/>
              </a:rPr>
              <a:t>sooner.</a:t>
            </a:r>
            <a:endParaRPr lang="en-US" sz="2600" kern="0" dirty="0">
              <a:latin typeface="Nirmala UI Semilight" panose="020B0402040204020203" pitchFamily="34" charset="0"/>
              <a:ea typeface="Nirmala UI Semilight" panose="020B0402040204020203" pitchFamily="34" charset="0"/>
              <a:cs typeface="Nirmala UI Semilight" panose="020B0402040204020203" pitchFamily="34" charset="0"/>
              <a:sym typeface="Calibri"/>
            </a:endParaRPr>
          </a:p>
          <a:p>
            <a:pPr marL="285750" indent="-285750" algn="just">
              <a:lnSpc>
                <a:spcPct val="150000"/>
              </a:lnSpc>
              <a:buFont typeface="Courier New" panose="02070309020205020404" pitchFamily="49" charset="0"/>
              <a:buChar char="o"/>
            </a:pPr>
            <a:endParaRPr lang="en-US" sz="1400" dirty="0" smtClean="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328773401"/>
      </p:ext>
    </p:extLst>
  </p:cSld>
  <p:clrMapOvr>
    <a:masterClrMapping/>
  </p:clrMapOvr>
  <p:transition spd="slow">
    <p:push dir="u"/>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003335" y="334036"/>
            <a:ext cx="10501192" cy="1539101"/>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002060"/>
                </a:solidFill>
                <a:latin typeface="Footlight MT Light" panose="0204060206030A020304" pitchFamily="18" charset="0"/>
                <a:cs typeface="Arial" panose="020B0604020202020204" pitchFamily="34" charset="0"/>
                <a:sym typeface="Georgia"/>
              </a:rPr>
              <a:t>Standard 8: Takeaways</a:t>
            </a:r>
          </a:p>
          <a:p>
            <a:pPr marL="0" indent="0">
              <a:lnSpc>
                <a:spcPct val="100000"/>
              </a:lnSpc>
              <a:spcBef>
                <a:spcPts val="0"/>
              </a:spcBef>
              <a:buClr>
                <a:srgbClr val="000000"/>
              </a:buClr>
              <a:buSzPts val="2000"/>
              <a:buNone/>
            </a:pPr>
            <a:endParaRPr lang="en-US" sz="4734" b="1" i="1" dirty="0">
              <a:solidFill>
                <a:schemeClr val="bg1"/>
              </a:solidFill>
              <a:latin typeface="High Tower Text" panose="02040502050506030303" pitchFamily="18" charset="0"/>
              <a:cs typeface="Arial" panose="020B0604020202020204" pitchFamily="34" charset="0"/>
              <a:sym typeface="Georgia"/>
            </a:endParaRPr>
          </a:p>
          <a:p>
            <a:pPr marL="0" indent="0">
              <a:lnSpc>
                <a:spcPct val="100000"/>
              </a:lnSpc>
              <a:spcBef>
                <a:spcPts val="0"/>
              </a:spcBef>
              <a:buClr>
                <a:srgbClr val="000000"/>
              </a:buClr>
              <a:buSzPts val="2000"/>
              <a:buNone/>
            </a:pPr>
            <a:endParaRPr lang="en-US" sz="4734" b="1" i="1" dirty="0">
              <a:solidFill>
                <a:schemeClr val="bg1"/>
              </a:solidFill>
              <a:latin typeface="High Tower Text" panose="02040502050506030303" pitchFamily="18" charset="0"/>
              <a:cs typeface="Arial" panose="020B0604020202020204" pitchFamily="34" charset="0"/>
              <a:sym typeface="Georgia"/>
            </a:endParaRP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pic>
        <p:nvPicPr>
          <p:cNvPr id="8" name="Picture 7" descr="Three young women working at cafe">
            <a:extLst>
              <a:ext uri="{FF2B5EF4-FFF2-40B4-BE49-F238E27FC236}">
                <a16:creationId xmlns:a16="http://schemas.microsoft.com/office/drawing/2014/main" id="{892F18CC-45B8-4D93-44A1-6D43D512FA21}"/>
              </a:ext>
            </a:extLst>
          </p:cNvPr>
          <p:cNvPicPr>
            <a:picLocks noChangeAspect="1"/>
          </p:cNvPicPr>
          <p:nvPr/>
        </p:nvPicPr>
        <p:blipFill>
          <a:blip r:embed="rId3" cstate="print">
            <a:extLst>
              <a:ext uri="{28A0092B-C50C-407E-A947-70E740481C1C}">
                <a14:useLocalDpi xmlns:a14="http://schemas.microsoft.com/office/drawing/2010/main" val="0"/>
              </a:ext>
            </a:extLst>
          </a:blip>
          <a:srcRect l="16435" r="16435"/>
          <a:stretch/>
        </p:blipFill>
        <p:spPr>
          <a:xfrm>
            <a:off x="10498228" y="183867"/>
            <a:ext cx="1421327" cy="1411153"/>
          </a:xfrm>
          <a:prstGeom prst="flowChartConnector">
            <a:avLst/>
          </a:prstGeom>
          <a:ln w="28575">
            <a:solidFill>
              <a:srgbClr val="9B2D1F"/>
            </a:solidFill>
          </a:ln>
        </p:spPr>
      </p:pic>
      <p:sp>
        <p:nvSpPr>
          <p:cNvPr id="5" name="Rectangle 4"/>
          <p:cNvSpPr/>
          <p:nvPr/>
        </p:nvSpPr>
        <p:spPr>
          <a:xfrm>
            <a:off x="2553586" y="4543313"/>
            <a:ext cx="6096000" cy="276999"/>
          </a:xfrm>
          <a:prstGeom prst="rect">
            <a:avLst/>
          </a:prstGeom>
        </p:spPr>
        <p:txBody>
          <a:bodyPr>
            <a:spAutoFit/>
          </a:bodyPr>
          <a:lstStyle/>
          <a:p>
            <a:pPr defTabSz="304815">
              <a:defRPr/>
            </a:pPr>
            <a:endParaRPr lang="en-US" sz="1200" dirty="0">
              <a:solidFill>
                <a:srgbClr val="000000"/>
              </a:solidFill>
              <a:latin typeface="Arial"/>
            </a:endParaRPr>
          </a:p>
        </p:txBody>
      </p:sp>
      <p:sp>
        <p:nvSpPr>
          <p:cNvPr id="3" name="Rectangle 2"/>
          <p:cNvSpPr/>
          <p:nvPr/>
        </p:nvSpPr>
        <p:spPr>
          <a:xfrm>
            <a:off x="986592" y="1355976"/>
            <a:ext cx="9926663" cy="4893647"/>
          </a:xfrm>
          <a:prstGeom prst="rect">
            <a:avLst/>
          </a:prstGeom>
        </p:spPr>
        <p:txBody>
          <a:bodyPr wrap="square">
            <a:spAutoFit/>
          </a:bodyPr>
          <a:lstStyle/>
          <a:p>
            <a:pPr marL="381019" indent="-381019" algn="just">
              <a:buFont typeface="Courier New" panose="02070309020205020404" pitchFamily="49" charset="0"/>
              <a:buChar char="o"/>
              <a:defRPr/>
            </a:pP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It is important to report abuse or suspected abuse to appropriate personnel within specified timelines. The Mandated Reporter Law (O.C.G.A. § 19-7-5) requires reporting of actual or suspected student abuse within 24 hours to the Local Education Agency (LEA), Department of Family and Children Services (DFCS), and/or the District Attorney’s Office.</a:t>
            </a:r>
          </a:p>
          <a:p>
            <a:pPr marL="381019" indent="-381019" algn="just" defTabSz="304815">
              <a:buFont typeface="Courier New" panose="02070309020205020404" pitchFamily="49" charset="0"/>
              <a:buChar char="o"/>
              <a:defRPr/>
            </a:pPr>
            <a:endPar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81019" indent="-381019" algn="just" defTabSz="304815">
              <a:buFont typeface="Courier New" panose="02070309020205020404" pitchFamily="49" charset="0"/>
              <a:buChar char="o"/>
              <a:defRPr/>
            </a:pP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It is important to report suspected violations to the Georgia Code of Ethics within specified timelines. </a:t>
            </a:r>
          </a:p>
          <a:p>
            <a:pPr marL="381019" indent="-381019" algn="just" defTabSz="304815">
              <a:buFont typeface="Courier New" panose="02070309020205020404" pitchFamily="49" charset="0"/>
              <a:buChar char="o"/>
              <a:defRPr/>
            </a:pPr>
            <a:endPar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81019" indent="-381019" algn="just" defTabSz="304815">
              <a:buFont typeface="Courier New" panose="02070309020205020404" pitchFamily="49" charset="0"/>
              <a:buChar char="o"/>
              <a:defRPr/>
            </a:pPr>
            <a:r>
              <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It is important to disclose past and current convictions within specified timelines. </a:t>
            </a:r>
          </a:p>
        </p:txBody>
      </p:sp>
      <p:sp>
        <p:nvSpPr>
          <p:cNvPr id="9" name="Rectangle 8">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510A32"/>
              </a:solidFill>
            </a:endParaRPr>
          </a:p>
        </p:txBody>
      </p:sp>
    </p:spTree>
    <p:extLst>
      <p:ext uri="{BB962C8B-B14F-4D97-AF65-F5344CB8AC3E}">
        <p14:creationId xmlns:p14="http://schemas.microsoft.com/office/powerpoint/2010/main" val="12773331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2650" y="-297"/>
            <a:ext cx="10360938" cy="6858594"/>
          </a:xfrm>
          <a:prstGeom prst="rect">
            <a:avLst/>
          </a:prstGeom>
        </p:spPr>
      </p:pic>
      <p:sp>
        <p:nvSpPr>
          <p:cNvPr id="4" name="Oval 3">
            <a:extLst>
              <a:ext uri="{FF2B5EF4-FFF2-40B4-BE49-F238E27FC236}">
                <a16:creationId xmlns:a16="http://schemas.microsoft.com/office/drawing/2014/main" id="{BBACE386-5135-45D2-9E90-D12A39ACA462}"/>
              </a:ext>
            </a:extLst>
          </p:cNvPr>
          <p:cNvSpPr/>
          <p:nvPr/>
        </p:nvSpPr>
        <p:spPr>
          <a:xfrm>
            <a:off x="2793776" y="2228880"/>
            <a:ext cx="2625192" cy="25338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id-ID" sz="1013">
              <a:solidFill>
                <a:srgbClr val="FFFFFF"/>
              </a:solidFill>
              <a:latin typeface="Roboto"/>
            </a:endParaRPr>
          </a:p>
        </p:txBody>
      </p:sp>
      <p:sp>
        <p:nvSpPr>
          <p:cNvPr id="30" name="Freeform 24">
            <a:extLst>
              <a:ext uri="{FF2B5EF4-FFF2-40B4-BE49-F238E27FC236}">
                <a16:creationId xmlns:a16="http://schemas.microsoft.com/office/drawing/2014/main" id="{79BD663D-7474-4087-8A5B-CC53057993B1}"/>
              </a:ext>
            </a:extLst>
          </p:cNvPr>
          <p:cNvSpPr/>
          <p:nvPr/>
        </p:nvSpPr>
        <p:spPr>
          <a:xfrm>
            <a:off x="3879786" y="0"/>
            <a:ext cx="6910134" cy="6858000"/>
          </a:xfrm>
          <a:custGeom>
            <a:avLst/>
            <a:gdLst>
              <a:gd name="connsiteX0" fmla="*/ 872050 w 7611077"/>
              <a:gd name="connsiteY0" fmla="*/ 4992403 h 6858000"/>
              <a:gd name="connsiteX1" fmla="*/ 914923 w 7611077"/>
              <a:gd name="connsiteY1" fmla="*/ 5291539 h 6858000"/>
              <a:gd name="connsiteX2" fmla="*/ 1068117 w 7611077"/>
              <a:gd name="connsiteY2" fmla="*/ 6360383 h 6858000"/>
              <a:gd name="connsiteX3" fmla="*/ 1139438 w 7611077"/>
              <a:gd name="connsiteY3" fmla="*/ 6858000 h 6858000"/>
              <a:gd name="connsiteX4" fmla="*/ 942770 w 7611077"/>
              <a:gd name="connsiteY4" fmla="*/ 6858000 h 6858000"/>
              <a:gd name="connsiteX5" fmla="*/ 768761 w 7611077"/>
              <a:gd name="connsiteY5" fmla="*/ 5592193 h 6858000"/>
              <a:gd name="connsiteX6" fmla="*/ 739642 w 7611077"/>
              <a:gd name="connsiteY6" fmla="*/ 5380395 h 6858000"/>
              <a:gd name="connsiteX7" fmla="*/ 839556 w 7611077"/>
              <a:gd name="connsiteY7" fmla="*/ 5025850 h 6858000"/>
              <a:gd name="connsiteX8" fmla="*/ 0 w 7611077"/>
              <a:gd name="connsiteY8" fmla="*/ 0 h 6858000"/>
              <a:gd name="connsiteX9" fmla="*/ 7611077 w 7611077"/>
              <a:gd name="connsiteY9" fmla="*/ 0 h 6858000"/>
              <a:gd name="connsiteX10" fmla="*/ 7611077 w 7611077"/>
              <a:gd name="connsiteY10" fmla="*/ 6858000 h 6858000"/>
              <a:gd name="connsiteX11" fmla="*/ 1139439 w 7611077"/>
              <a:gd name="connsiteY11" fmla="*/ 6858000 h 6858000"/>
              <a:gd name="connsiteX12" fmla="*/ 1068119 w 7611077"/>
              <a:gd name="connsiteY12" fmla="*/ 6360385 h 6858000"/>
              <a:gd name="connsiteX13" fmla="*/ 914924 w 7611077"/>
              <a:gd name="connsiteY13" fmla="*/ 5291541 h 6858000"/>
              <a:gd name="connsiteX14" fmla="*/ 872051 w 7611077"/>
              <a:gd name="connsiteY14" fmla="*/ 4992405 h 6858000"/>
              <a:gd name="connsiteX15" fmla="*/ 891923 w 7611077"/>
              <a:gd name="connsiteY15" fmla="*/ 4971950 h 6858000"/>
              <a:gd name="connsiteX16" fmla="*/ 1023075 w 7611077"/>
              <a:gd name="connsiteY16" fmla="*/ 4892451 h 6858000"/>
              <a:gd name="connsiteX17" fmla="*/ 1930905 w 7611077"/>
              <a:gd name="connsiteY17" fmla="*/ 3337248 h 6858000"/>
              <a:gd name="connsiteX18" fmla="*/ 637092 w 7611077"/>
              <a:gd name="connsiteY18" fmla="*/ 2084704 h 6858000"/>
              <a:gd name="connsiteX19" fmla="*/ 489353 w 7611077"/>
              <a:gd name="connsiteY19" fmla="*/ 2043544 h 6858000"/>
              <a:gd name="connsiteX20" fmla="*/ 445769 w 7611077"/>
              <a:gd name="connsiteY20" fmla="*/ 2018203 h 6858000"/>
              <a:gd name="connsiteX21" fmla="*/ 397655 w 7611077"/>
              <a:gd name="connsiteY21" fmla="*/ 1682515 h 6858000"/>
              <a:gd name="connsiteX22" fmla="*/ 191713 w 7611077"/>
              <a:gd name="connsiteY22" fmla="*/ 245644 h 6858000"/>
              <a:gd name="connsiteX23" fmla="*/ 190291 w 7611077"/>
              <a:gd name="connsiteY23" fmla="*/ 235726 h 6858000"/>
              <a:gd name="connsiteX24" fmla="*/ 190290 w 7611077"/>
              <a:gd name="connsiteY24" fmla="*/ 235726 h 6858000"/>
              <a:gd name="connsiteX25" fmla="*/ 191713 w 7611077"/>
              <a:gd name="connsiteY25" fmla="*/ 245644 h 6858000"/>
              <a:gd name="connsiteX26" fmla="*/ 397654 w 7611077"/>
              <a:gd name="connsiteY26" fmla="*/ 1682515 h 6858000"/>
              <a:gd name="connsiteX27" fmla="*/ 445769 w 7611077"/>
              <a:gd name="connsiteY27" fmla="*/ 2018203 h 6858000"/>
              <a:gd name="connsiteX28" fmla="*/ 424387 w 7611077"/>
              <a:gd name="connsiteY28" fmla="*/ 2005771 h 6858000"/>
              <a:gd name="connsiteX29" fmla="*/ 232508 w 7611077"/>
              <a:gd name="connsiteY29" fmla="*/ 1691339 h 6858000"/>
              <a:gd name="connsiteX30" fmla="*/ 203392 w 7611077"/>
              <a:gd name="connsiteY30" fmla="*/ 14795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11077" h="6858000">
                <a:moveTo>
                  <a:pt x="872050" y="4992403"/>
                </a:moveTo>
                <a:lnTo>
                  <a:pt x="914923" y="5291539"/>
                </a:lnTo>
                <a:cubicBezTo>
                  <a:pt x="964324" y="5636204"/>
                  <a:pt x="1015370" y="5992357"/>
                  <a:pt x="1068117" y="6360383"/>
                </a:cubicBezTo>
                <a:lnTo>
                  <a:pt x="1139438" y="6858000"/>
                </a:lnTo>
                <a:lnTo>
                  <a:pt x="942770" y="6858000"/>
                </a:lnTo>
                <a:lnTo>
                  <a:pt x="768761" y="5592193"/>
                </a:lnTo>
                <a:lnTo>
                  <a:pt x="739642" y="5380395"/>
                </a:lnTo>
                <a:cubicBezTo>
                  <a:pt x="721768" y="5250370"/>
                  <a:pt x="760244" y="5122376"/>
                  <a:pt x="839556" y="5025850"/>
                </a:cubicBezTo>
                <a:close/>
                <a:moveTo>
                  <a:pt x="0" y="0"/>
                </a:moveTo>
                <a:lnTo>
                  <a:pt x="7611077" y="0"/>
                </a:lnTo>
                <a:lnTo>
                  <a:pt x="7611077" y="6858000"/>
                </a:lnTo>
                <a:lnTo>
                  <a:pt x="1139439" y="6858000"/>
                </a:lnTo>
                <a:lnTo>
                  <a:pt x="1068119" y="6360385"/>
                </a:lnTo>
                <a:cubicBezTo>
                  <a:pt x="1015371" y="5992360"/>
                  <a:pt x="964325" y="5636206"/>
                  <a:pt x="914924" y="5291541"/>
                </a:cubicBezTo>
                <a:lnTo>
                  <a:pt x="872051" y="4992405"/>
                </a:lnTo>
                <a:lnTo>
                  <a:pt x="891923" y="4971950"/>
                </a:lnTo>
                <a:cubicBezTo>
                  <a:pt x="929933" y="4938846"/>
                  <a:pt x="973982" y="4911718"/>
                  <a:pt x="1023075" y="4892451"/>
                </a:cubicBezTo>
                <a:cubicBezTo>
                  <a:pt x="1634222" y="4651543"/>
                  <a:pt x="2024360" y="4017070"/>
                  <a:pt x="1930905" y="3337248"/>
                </a:cubicBezTo>
                <a:cubicBezTo>
                  <a:pt x="1837450" y="2657426"/>
                  <a:pt x="1290577" y="2151763"/>
                  <a:pt x="637092" y="2084704"/>
                </a:cubicBezTo>
                <a:cubicBezTo>
                  <a:pt x="584622" y="2079399"/>
                  <a:pt x="534888" y="2065164"/>
                  <a:pt x="489353" y="2043544"/>
                </a:cubicBezTo>
                <a:lnTo>
                  <a:pt x="445769" y="2018203"/>
                </a:lnTo>
                <a:lnTo>
                  <a:pt x="397655" y="1682515"/>
                </a:lnTo>
                <a:cubicBezTo>
                  <a:pt x="323446" y="1164751"/>
                  <a:pt x="254945" y="686816"/>
                  <a:pt x="191713" y="245644"/>
                </a:cubicBezTo>
                <a:lnTo>
                  <a:pt x="190291" y="235726"/>
                </a:lnTo>
                <a:lnTo>
                  <a:pt x="190290" y="235726"/>
                </a:lnTo>
                <a:lnTo>
                  <a:pt x="191713" y="245644"/>
                </a:lnTo>
                <a:cubicBezTo>
                  <a:pt x="254945" y="686816"/>
                  <a:pt x="323444" y="1164751"/>
                  <a:pt x="397654" y="1682515"/>
                </a:cubicBezTo>
                <a:lnTo>
                  <a:pt x="445769" y="2018203"/>
                </a:lnTo>
                <a:lnTo>
                  <a:pt x="424387" y="2005771"/>
                </a:lnTo>
                <a:cubicBezTo>
                  <a:pt x="321970" y="1934228"/>
                  <a:pt x="250382" y="1821365"/>
                  <a:pt x="232508" y="1691339"/>
                </a:cubicBezTo>
                <a:lnTo>
                  <a:pt x="203392" y="1479540"/>
                </a:lnTo>
                <a:close/>
              </a:path>
            </a:pathLst>
          </a:custGeom>
          <a:solidFill>
            <a:schemeClr val="tx2">
              <a:lumMod val="60000"/>
              <a:lumOff val="40000"/>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anchor="ctr"/>
          <a:lstStyle/>
          <a:p>
            <a:pPr algn="ctr" defTabSz="342900">
              <a:defRPr/>
            </a:pPr>
            <a:endParaRPr lang="en-US" sz="1050" dirty="0">
              <a:solidFill>
                <a:srgbClr val="FFC000"/>
              </a:solidFill>
              <a:latin typeface="Georgia" panose="02040502050405020303" pitchFamily="18" charset="0"/>
            </a:endParaRPr>
          </a:p>
        </p:txBody>
      </p:sp>
      <p:pic>
        <p:nvPicPr>
          <p:cNvPr id="3" name="Picture 2"/>
          <p:cNvPicPr>
            <a:picLocks noChangeAspect="1"/>
          </p:cNvPicPr>
          <p:nvPr/>
        </p:nvPicPr>
        <p:blipFill>
          <a:blip r:embed="rId3"/>
          <a:stretch>
            <a:fillRect/>
          </a:stretch>
        </p:blipFill>
        <p:spPr>
          <a:xfrm>
            <a:off x="2568873" y="2343166"/>
            <a:ext cx="2627604" cy="2530059"/>
          </a:xfrm>
          <a:prstGeom prst="rect">
            <a:avLst/>
          </a:prstGeom>
        </p:spPr>
      </p:pic>
      <p:pic>
        <p:nvPicPr>
          <p:cNvPr id="13" name="Picture 6"/>
          <p:cNvPicPr>
            <a:picLocks noChangeAspect="1" noChangeArrowheads="1"/>
          </p:cNvPicPr>
          <p:nvPr/>
        </p:nvPicPr>
        <p:blipFill>
          <a:blip r:embed="rId4"/>
          <a:srcRect/>
          <a:stretch>
            <a:fillRect/>
          </a:stretch>
        </p:blipFill>
        <p:spPr bwMode="auto">
          <a:xfrm>
            <a:off x="3247502" y="2666834"/>
            <a:ext cx="1214693" cy="1988336"/>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828761" y="243512"/>
            <a:ext cx="4992041" cy="6370975"/>
          </a:xfrm>
          <a:prstGeom prst="rect">
            <a:avLst/>
          </a:prstGeom>
          <a:noFill/>
        </p:spPr>
        <p:txBody>
          <a:bodyPr wrap="square" lIns="0" tIns="0" rIns="0" bIns="0" rtlCol="0">
            <a:spAutoFit/>
          </a:bodyPr>
          <a:lstStyle/>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3200" b="1" dirty="0">
                <a:solidFill>
                  <a:srgbClr val="002060"/>
                </a:solidFill>
                <a:latin typeface="Footlight MT Light" panose="0204060206030A020304" pitchFamily="18" charset="0"/>
              </a:rPr>
              <a:t>Georgia Code of Ethics </a:t>
            </a:r>
          </a:p>
          <a:p>
            <a:pPr lvl="0" algn="ctr"/>
            <a:r>
              <a:rPr lang="en-US" sz="3200" b="1" dirty="0">
                <a:solidFill>
                  <a:srgbClr val="002060"/>
                </a:solidFill>
                <a:latin typeface="Footlight MT Light" panose="0204060206030A020304" pitchFamily="18" charset="0"/>
              </a:rPr>
              <a:t>for Educators</a:t>
            </a:r>
          </a:p>
          <a:p>
            <a:pPr lvl="0" algn="just">
              <a:lnSpc>
                <a:spcPct val="150000"/>
              </a:lnSpc>
            </a:pPr>
            <a:endParaRPr lang="en-US" sz="32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3200" b="1" dirty="0">
                <a:solidFill>
                  <a:srgbClr val="801336"/>
                </a:solidFill>
                <a:latin typeface="Footlight MT Light" panose="0204060206030A020304" pitchFamily="18" charset="0"/>
              </a:rPr>
              <a:t>Standard </a:t>
            </a:r>
            <a:r>
              <a:rPr lang="en-US" sz="3200" b="1" dirty="0" smtClean="0">
                <a:solidFill>
                  <a:srgbClr val="801336"/>
                </a:solidFill>
                <a:latin typeface="Footlight MT Light" panose="0204060206030A020304" pitchFamily="18" charset="0"/>
              </a:rPr>
              <a:t>9: </a:t>
            </a:r>
            <a:endParaRPr lang="en-US" sz="3200" b="1" dirty="0">
              <a:solidFill>
                <a:srgbClr val="801336"/>
              </a:solidFill>
              <a:latin typeface="Footlight MT Light" panose="0204060206030A020304" pitchFamily="18" charset="0"/>
            </a:endParaRPr>
          </a:p>
          <a:p>
            <a:pPr lvl="0" algn="ctr"/>
            <a:r>
              <a:rPr lang="en-US" sz="3200" b="1" dirty="0" smtClean="0">
                <a:solidFill>
                  <a:srgbClr val="801336"/>
                </a:solidFill>
                <a:latin typeface="Footlight MT Light" panose="0204060206030A020304" pitchFamily="18" charset="0"/>
              </a:rPr>
              <a:t>Professional Conduct</a:t>
            </a:r>
            <a:endParaRPr lang="en-US" sz="3200" b="1" dirty="0">
              <a:solidFill>
                <a:srgbClr val="801336"/>
              </a:solidFill>
              <a:latin typeface="Footlight MT Light" panose="0204060206030A020304" pitchFamily="18" charset="0"/>
            </a:endParaRP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2800" b="1" dirty="0" smtClean="0">
                <a:solidFill>
                  <a:srgbClr val="002060"/>
                </a:solidFill>
                <a:latin typeface="Footlight MT Light" panose="0204060206030A020304" pitchFamily="18" charset="0"/>
              </a:rPr>
              <a:t> </a:t>
            </a: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p:txBody>
      </p:sp>
    </p:spTree>
    <p:extLst>
      <p:ext uri="{BB962C8B-B14F-4D97-AF65-F5344CB8AC3E}">
        <p14:creationId xmlns:p14="http://schemas.microsoft.com/office/powerpoint/2010/main" val="3959015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4" name="Google Shape;114;p2"/>
          <p:cNvSpPr/>
          <p:nvPr/>
        </p:nvSpPr>
        <p:spPr>
          <a:xfrm>
            <a:off x="3956998" y="1251029"/>
            <a:ext cx="7757309" cy="4623991"/>
          </a:xfrm>
          <a:prstGeom prst="rect">
            <a:avLst/>
          </a:prstGeom>
          <a:solidFill>
            <a:schemeClr val="lt1"/>
          </a:solidFill>
          <a:ln>
            <a:noFill/>
          </a:ln>
        </p:spPr>
        <p:txBody>
          <a:bodyPr spcFirstLastPara="1" wrap="square" lIns="91425" tIns="45700" rIns="91425" bIns="45700" anchor="t" anchorCtr="0">
            <a:noAutofit/>
          </a:bodyPr>
          <a:lstStyle/>
          <a:p>
            <a:pPr marL="571506" indent="-457200" algn="just" defTabSz="609630">
              <a:lnSpc>
                <a:spcPct val="107000"/>
              </a:lnSpc>
              <a:spcBef>
                <a:spcPts val="1000"/>
              </a:spcBef>
              <a:spcAft>
                <a:spcPts val="533"/>
              </a:spcAft>
              <a:buClr>
                <a:srgbClr val="000000"/>
              </a:buClr>
              <a:buSzPct val="100000"/>
              <a:buFont typeface="Courier New" panose="02070309020205020404" pitchFamily="49" charset="0"/>
              <a:buChar char="o"/>
            </a:pPr>
            <a:r>
              <a:rPr lang="en-US" sz="2667" kern="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Calibri"/>
              </a:rPr>
              <a:t> a resignation that would equate to a breach of contract;</a:t>
            </a:r>
          </a:p>
          <a:p>
            <a:pPr marL="571506" indent="-457200" algn="just" defTabSz="609630">
              <a:lnSpc>
                <a:spcPct val="107000"/>
              </a:lnSpc>
              <a:spcBef>
                <a:spcPts val="1000"/>
              </a:spcBef>
              <a:spcAft>
                <a:spcPts val="533"/>
              </a:spcAft>
              <a:buClr>
                <a:srgbClr val="000000"/>
              </a:buClr>
              <a:buSzPct val="100000"/>
              <a:buFont typeface="Courier New" panose="02070309020205020404" pitchFamily="49" charset="0"/>
              <a:buChar char="o"/>
            </a:pPr>
            <a:r>
              <a:rPr lang="en-US" sz="2667" kern="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Calibri"/>
              </a:rPr>
              <a:t> any conduct that impairs and/or diminishes the certificate holder’s ability to function professionally in his or her employment position; or</a:t>
            </a:r>
          </a:p>
          <a:p>
            <a:pPr marL="571506" indent="-457200" algn="just" defTabSz="609630">
              <a:lnSpc>
                <a:spcPct val="107000"/>
              </a:lnSpc>
              <a:spcBef>
                <a:spcPts val="1000"/>
              </a:spcBef>
              <a:spcAft>
                <a:spcPts val="533"/>
              </a:spcAft>
              <a:buClr>
                <a:srgbClr val="000000"/>
              </a:buClr>
              <a:buSzPct val="100000"/>
              <a:buFont typeface="Courier New" panose="02070309020205020404" pitchFamily="49" charset="0"/>
              <a:buChar char="o"/>
            </a:pPr>
            <a:r>
              <a:rPr lang="en-US" sz="2667" kern="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Calibri"/>
              </a:rPr>
              <a:t>behavior or conduct that is detrimental to the health, welfare, discipline, or morals of students; or failure to supervise a student(s).</a:t>
            </a:r>
          </a:p>
        </p:txBody>
      </p:sp>
      <p:sp>
        <p:nvSpPr>
          <p:cNvPr id="115" name="Google Shape;115;p2"/>
          <p:cNvSpPr/>
          <p:nvPr/>
        </p:nvSpPr>
        <p:spPr>
          <a:xfrm rot="5400000" flipH="1">
            <a:off x="-1619394" y="1620186"/>
            <a:ext cx="6858000" cy="3617629"/>
          </a:xfrm>
          <a:prstGeom prst="rect">
            <a:avLst/>
          </a:prstGeom>
          <a:solidFill>
            <a:schemeClr val="bg2">
              <a:lumMod val="75000"/>
            </a:schemeClr>
          </a:soli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6" name="Google Shape;116;p2"/>
          <p:cNvSpPr/>
          <p:nvPr/>
        </p:nvSpPr>
        <p:spPr>
          <a:xfrm rot="5400000" flipH="1">
            <a:off x="-2050333" y="2110530"/>
            <a:ext cx="6857999" cy="2700674"/>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7" name="Google Shape;117;p2"/>
          <p:cNvSpPr/>
          <p:nvPr/>
        </p:nvSpPr>
        <p:spPr>
          <a:xfrm rot="5400000" flipH="1">
            <a:off x="523637" y="3833167"/>
            <a:ext cx="2501979" cy="3547679"/>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8" name="Google Shape;118;p2"/>
          <p:cNvSpPr/>
          <p:nvPr/>
        </p:nvSpPr>
        <p:spPr>
          <a:xfrm rot="-964587">
            <a:off x="-500943"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spcFirstLastPara="1" wrap="square" lIns="91425" tIns="45700" rIns="91425" bIns="45700" anchor="ctr" anchorCtr="0">
            <a:noAutofit/>
          </a:bodyPr>
          <a:lstStyle/>
          <a:p>
            <a:pPr algn="ctr" defTabSz="914446">
              <a:buClr>
                <a:srgbClr val="000000"/>
              </a:buClr>
              <a:defRPr/>
            </a:pPr>
            <a:endParaRPr kern="0">
              <a:solidFill>
                <a:srgbClr val="FFFFFF"/>
              </a:solidFill>
              <a:latin typeface="Calibri"/>
              <a:ea typeface="Calibri"/>
              <a:cs typeface="Calibri"/>
              <a:sym typeface="Calibri"/>
            </a:endParaRPr>
          </a:p>
        </p:txBody>
      </p:sp>
      <p:sp>
        <p:nvSpPr>
          <p:cNvPr id="119" name="Google Shape;119;p2"/>
          <p:cNvSpPr/>
          <p:nvPr/>
        </p:nvSpPr>
        <p:spPr>
          <a:xfrm flipH="1">
            <a:off x="154475" y="2038519"/>
            <a:ext cx="3250252"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spcFirstLastPara="1" wrap="square" lIns="91425" tIns="45700" rIns="91425" bIns="45700" anchor="ctr" anchorCtr="0">
            <a:noAutofit/>
          </a:bodyPr>
          <a:lstStyle/>
          <a:p>
            <a:pPr defTabSz="609630">
              <a:spcAft>
                <a:spcPts val="533"/>
              </a:spcAft>
              <a:buClr>
                <a:srgbClr val="000000"/>
              </a:buClr>
              <a:buSzPct val="100000"/>
            </a:pPr>
            <a:r>
              <a:rPr lang="en-US" sz="2667"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An educator shall demonstrate conduct that follows generally recognized professional standards and preserves the dignity and integrity of the education profession. </a:t>
            </a:r>
          </a:p>
          <a:p>
            <a:pPr defTabSz="609630">
              <a:spcAft>
                <a:spcPts val="533"/>
              </a:spcAft>
              <a:buClr>
                <a:srgbClr val="000000"/>
              </a:buClr>
              <a:buSzPct val="100000"/>
              <a:defRPr/>
            </a:pPr>
            <a:r>
              <a:rPr lang="en-US" sz="2667" dirty="0">
                <a:solidFill>
                  <a:srgbClr val="FFFFFF"/>
                </a:solidFill>
                <a:latin typeface="Calibri" panose="020F0502020204030204" pitchFamily="34" charset="0"/>
                <a:cs typeface="Calibri" panose="020F0502020204030204" pitchFamily="34" charset="0"/>
              </a:rPr>
              <a:t> </a:t>
            </a:r>
            <a:endParaRPr lang="en-US" sz="2667" kern="0" dirty="0">
              <a:solidFill>
                <a:srgbClr val="FFFFFF"/>
              </a:solidFill>
              <a:latin typeface="Calibri" panose="020F0502020204030204" pitchFamily="34" charset="0"/>
              <a:ea typeface="Roboto"/>
              <a:cs typeface="Calibri" panose="020F0502020204030204" pitchFamily="34" charset="0"/>
              <a:sym typeface="Roboto"/>
            </a:endParaRPr>
          </a:p>
        </p:txBody>
      </p:sp>
      <p:sp>
        <p:nvSpPr>
          <p:cNvPr id="2" name="TextBox 1"/>
          <p:cNvSpPr txBox="1"/>
          <p:nvPr/>
        </p:nvSpPr>
        <p:spPr>
          <a:xfrm>
            <a:off x="230738" y="382262"/>
            <a:ext cx="3556971" cy="995016"/>
          </a:xfrm>
          <a:prstGeom prst="rect">
            <a:avLst/>
          </a:prstGeom>
          <a:solidFill>
            <a:schemeClr val="accent1"/>
          </a:solidFill>
        </p:spPr>
        <p:txBody>
          <a:bodyPr wrap="square" rtlCol="0">
            <a:spAutoFit/>
          </a:bodyPr>
          <a:lstStyle/>
          <a:p>
            <a:pPr defTabSz="304815">
              <a:defRPr/>
            </a:pPr>
            <a:r>
              <a:rPr lang="en-US" sz="2933" b="1" dirty="0">
                <a:solidFill>
                  <a:srgbClr val="FFFFFF"/>
                </a:solidFill>
                <a:latin typeface="Footlight MT Light" panose="0204060206030A020304" pitchFamily="18" charset="0"/>
                <a:ea typeface="Calibri"/>
                <a:cs typeface="Calibri" panose="020F0502020204030204" pitchFamily="34" charset="0"/>
                <a:sym typeface="Calibri"/>
              </a:rPr>
              <a:t>Standard 9: </a:t>
            </a:r>
          </a:p>
          <a:p>
            <a:pPr defTabSz="304815">
              <a:defRPr/>
            </a:pPr>
            <a:r>
              <a:rPr lang="en-US" sz="2933" b="1" dirty="0">
                <a:solidFill>
                  <a:srgbClr val="FFFFFF"/>
                </a:solidFill>
                <a:latin typeface="Footlight MT Light" panose="0204060206030A020304" pitchFamily="18" charset="0"/>
                <a:ea typeface="Calibri"/>
                <a:cs typeface="Calibri" panose="020F0502020204030204" pitchFamily="34" charset="0"/>
                <a:sym typeface="Calibri"/>
              </a:rPr>
              <a:t>Professional Conduct</a:t>
            </a:r>
          </a:p>
        </p:txBody>
      </p:sp>
      <p:sp>
        <p:nvSpPr>
          <p:cNvPr id="3" name="TextBox 2"/>
          <p:cNvSpPr txBox="1"/>
          <p:nvPr/>
        </p:nvSpPr>
        <p:spPr>
          <a:xfrm>
            <a:off x="4027913" y="389553"/>
            <a:ext cx="7025390" cy="913199"/>
          </a:xfrm>
          <a:prstGeom prst="rect">
            <a:avLst/>
          </a:prstGeom>
          <a:noFill/>
        </p:spPr>
        <p:txBody>
          <a:bodyPr wrap="square" rtlCol="0">
            <a:spAutoFit/>
          </a:bodyPr>
          <a:lstStyle/>
          <a:p>
            <a:pPr algn="just" defTabSz="304815">
              <a:defRPr/>
            </a:pPr>
            <a:r>
              <a:rPr lang="en-US" sz="2667" dirty="0">
                <a:solidFill>
                  <a:srgbClr val="000000"/>
                </a:solidFill>
                <a:latin typeface="Nirmala UI" panose="020B0502040204020203" pitchFamily="34" charset="0"/>
                <a:ea typeface="Nirmala UI" panose="020B0502040204020203" pitchFamily="34" charset="0"/>
                <a:cs typeface="Nirmala UI" panose="020B0502040204020203" pitchFamily="34" charset="0"/>
              </a:rPr>
              <a:t>Unethical conduct includes but is not limited to:</a:t>
            </a:r>
            <a:endParaRPr lang="en-US" sz="2933" dirty="0">
              <a:solidFill>
                <a:srgbClr val="000000"/>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515557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4">
                                            <p:txEl>
                                              <p:pRg st="0" end="0"/>
                                            </p:txEl>
                                          </p:spTgt>
                                        </p:tgtEl>
                                        <p:attrNameLst>
                                          <p:attrName>style.visibility</p:attrName>
                                        </p:attrNameLst>
                                      </p:cBhvr>
                                      <p:to>
                                        <p:strVal val="visible"/>
                                      </p:to>
                                    </p:set>
                                    <p:anim calcmode="lin" valueType="num">
                                      <p:cBhvr additive="base">
                                        <p:cTn id="13" dur="500" fill="hold"/>
                                        <p:tgtEl>
                                          <p:spTgt spid="1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4">
                                            <p:txEl>
                                              <p:pRg st="1" end="1"/>
                                            </p:txEl>
                                          </p:spTgt>
                                        </p:tgtEl>
                                        <p:attrNameLst>
                                          <p:attrName>style.visibility</p:attrName>
                                        </p:attrNameLst>
                                      </p:cBhvr>
                                      <p:to>
                                        <p:strVal val="visible"/>
                                      </p:to>
                                    </p:set>
                                    <p:anim calcmode="lin" valueType="num">
                                      <p:cBhvr additive="base">
                                        <p:cTn id="19" dur="500" fill="hold"/>
                                        <p:tgtEl>
                                          <p:spTgt spid="1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4">
                                            <p:txEl>
                                              <p:pRg st="2" end="2"/>
                                            </p:txEl>
                                          </p:spTgt>
                                        </p:tgtEl>
                                        <p:attrNameLst>
                                          <p:attrName>style.visibility</p:attrName>
                                        </p:attrNameLst>
                                      </p:cBhvr>
                                      <p:to>
                                        <p:strVal val="visible"/>
                                      </p:to>
                                    </p:set>
                                    <p:anim calcmode="lin" valueType="num">
                                      <p:cBhvr additive="base">
                                        <p:cTn id="25" dur="500" fill="hold"/>
                                        <p:tgtEl>
                                          <p:spTgt spid="1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4306881" y="424254"/>
            <a:ext cx="10501192" cy="1539101"/>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002060"/>
                </a:solidFill>
                <a:latin typeface="Footlight MT Light" panose="0204060206030A020304" pitchFamily="18" charset="0"/>
                <a:cs typeface="Arial" panose="020B0604020202020204" pitchFamily="34" charset="0"/>
                <a:sym typeface="Georgia"/>
              </a:rPr>
              <a:t>Standard 9: Common Violations</a:t>
            </a:r>
          </a:p>
          <a:p>
            <a:pPr marL="0" indent="0">
              <a:lnSpc>
                <a:spcPct val="100000"/>
              </a:lnSpc>
              <a:spcBef>
                <a:spcPts val="0"/>
              </a:spcBef>
              <a:buClr>
                <a:srgbClr val="000000"/>
              </a:buClr>
              <a:buSzPts val="2000"/>
              <a:buNone/>
            </a:pPr>
            <a:endParaRPr lang="en-US" sz="4734" b="1" i="1" dirty="0">
              <a:solidFill>
                <a:schemeClr val="bg1"/>
              </a:solidFill>
              <a:latin typeface="High Tower Text" panose="02040502050506030303" pitchFamily="18" charset="0"/>
              <a:cs typeface="Arial" panose="020B0604020202020204" pitchFamily="34" charset="0"/>
              <a:sym typeface="Georgia"/>
            </a:endParaRPr>
          </a:p>
          <a:p>
            <a:pPr marL="0" indent="0">
              <a:lnSpc>
                <a:spcPct val="100000"/>
              </a:lnSpc>
              <a:spcBef>
                <a:spcPts val="0"/>
              </a:spcBef>
              <a:buClr>
                <a:srgbClr val="000000"/>
              </a:buClr>
              <a:buSzPts val="2000"/>
              <a:buNone/>
            </a:pPr>
            <a:endParaRPr lang="en-US" sz="4734" b="1" i="1" dirty="0">
              <a:solidFill>
                <a:schemeClr val="bg1"/>
              </a:solidFill>
              <a:latin typeface="High Tower Text" panose="02040502050506030303" pitchFamily="18" charset="0"/>
              <a:cs typeface="Arial" panose="020B0604020202020204" pitchFamily="34" charset="0"/>
              <a:sym typeface="Georgia"/>
            </a:endParaRP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5" name="Rectangle 4"/>
          <p:cNvSpPr/>
          <p:nvPr/>
        </p:nvSpPr>
        <p:spPr>
          <a:xfrm>
            <a:off x="2553586" y="4543313"/>
            <a:ext cx="6096000" cy="276999"/>
          </a:xfrm>
          <a:prstGeom prst="rect">
            <a:avLst/>
          </a:prstGeom>
        </p:spPr>
        <p:txBody>
          <a:bodyPr>
            <a:spAutoFit/>
          </a:bodyPr>
          <a:lstStyle/>
          <a:p>
            <a:pPr defTabSz="304815">
              <a:defRPr/>
            </a:pPr>
            <a:endParaRPr lang="en-US" sz="1200" dirty="0">
              <a:solidFill>
                <a:srgbClr val="000000"/>
              </a:solidFill>
              <a:latin typeface="Arial"/>
            </a:endParaRPr>
          </a:p>
        </p:txBody>
      </p:sp>
      <p:sp>
        <p:nvSpPr>
          <p:cNvPr id="3" name="Rectangle 2"/>
          <p:cNvSpPr/>
          <p:nvPr/>
        </p:nvSpPr>
        <p:spPr>
          <a:xfrm>
            <a:off x="1068631" y="2030728"/>
            <a:ext cx="9926663" cy="949875"/>
          </a:xfrm>
          <a:prstGeom prst="rect">
            <a:avLst/>
          </a:prstGeom>
        </p:spPr>
        <p:txBody>
          <a:bodyPr wrap="square">
            <a:spAutoFit/>
          </a:bodyPr>
          <a:lstStyle/>
          <a:p>
            <a:endParaRPr lang="en-US" sz="2933" dirty="0">
              <a:solidFill>
                <a:srgbClr val="000000"/>
              </a:solidFill>
              <a:latin typeface="Calibri" panose="020F0502020204030204" pitchFamily="34" charset="0"/>
              <a:cs typeface="Calibri" panose="020F0502020204030204" pitchFamily="34" charset="0"/>
            </a:endParaRPr>
          </a:p>
          <a:p>
            <a:pPr>
              <a:lnSpc>
                <a:spcPct val="90000"/>
              </a:lnSpc>
            </a:pPr>
            <a:r>
              <a:rPr lang="en-US" sz="2933" b="1" dirty="0">
                <a:solidFill>
                  <a:srgbClr val="000000"/>
                </a:solidFill>
                <a:latin typeface="Calibri" panose="020F0502020204030204" pitchFamily="34" charset="0"/>
                <a:ea typeface="Calibri" panose="020F0502020204030204" pitchFamily="34" charset="0"/>
              </a:rPr>
              <a:t> </a:t>
            </a:r>
            <a:endParaRPr lang="en-US" sz="2667" dirty="0">
              <a:solidFill>
                <a:srgbClr val="000000"/>
              </a:solidFill>
              <a:latin typeface="Arial" panose="020B0604020202020204" pitchFamily="34" charset="0"/>
              <a:ea typeface="Arial" panose="020B06040202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649" y="353268"/>
            <a:ext cx="3198215" cy="1400818"/>
          </a:xfrm>
          <a:prstGeom prst="rect">
            <a:avLst/>
          </a:prstGeom>
        </p:spPr>
      </p:pic>
      <p:sp>
        <p:nvSpPr>
          <p:cNvPr id="2" name="Rectangle 1"/>
          <p:cNvSpPr/>
          <p:nvPr/>
        </p:nvSpPr>
        <p:spPr>
          <a:xfrm>
            <a:off x="1466031" y="1874601"/>
            <a:ext cx="9851280" cy="5151410"/>
          </a:xfrm>
          <a:prstGeom prst="rect">
            <a:avLst/>
          </a:prstGeom>
        </p:spPr>
        <p:txBody>
          <a:bodyPr wrap="square">
            <a:spAutoFit/>
          </a:bodyPr>
          <a:lstStyle/>
          <a:p>
            <a:pPr marL="457200" indent="-457200">
              <a:lnSpc>
                <a:spcPct val="107000"/>
              </a:lnSpc>
              <a:spcAft>
                <a:spcPts val="533"/>
              </a:spcAft>
              <a:buFont typeface="Courier New" panose="02070309020205020404" pitchFamily="49" charset="0"/>
              <a:buChar char="o"/>
            </a:pPr>
            <a:r>
              <a:rPr lang="en-US" sz="28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Breaching a contract without a reason that falls into the specified Commission-approved guidelines. </a:t>
            </a: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07000"/>
              </a:lnSpc>
              <a:spcAft>
                <a:spcPts val="533"/>
              </a:spcAft>
              <a:buFont typeface="Courier New" panose="02070309020205020404" pitchFamily="49" charset="0"/>
              <a:buChar char="o"/>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07000"/>
              </a:lnSpc>
              <a:spcAft>
                <a:spcPts val="533"/>
              </a:spcAft>
              <a:buFont typeface="Courier New" panose="02070309020205020404" pitchFamily="49" charset="0"/>
              <a:buChar char="o"/>
            </a:pPr>
            <a:r>
              <a:rPr lang="en-US" sz="2800"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Verbally disrespecting students. </a:t>
            </a: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07000"/>
              </a:lnSpc>
              <a:spcAft>
                <a:spcPts val="533"/>
              </a:spcAft>
              <a:buFont typeface="Courier New" panose="02070309020205020404" pitchFamily="49" charset="0"/>
              <a:buChar char="o"/>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07000"/>
              </a:lnSpc>
              <a:spcAft>
                <a:spcPts val="533"/>
              </a:spcAft>
              <a:buFont typeface="Courier New" panose="02070309020205020404" pitchFamily="49" charset="0"/>
              <a:buChar char="o"/>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Any conduct that is detrimental to the health, welfare, discipline, or morals of the student. </a:t>
            </a:r>
          </a:p>
          <a:p>
            <a:pPr marL="457200" indent="-457200">
              <a:lnSpc>
                <a:spcPct val="107000"/>
              </a:lnSpc>
              <a:spcAft>
                <a:spcPts val="533"/>
              </a:spcAft>
              <a:buFont typeface="Courier New" panose="02070309020205020404" pitchFamily="49" charset="0"/>
              <a:buChar char="o"/>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07000"/>
              </a:lnSpc>
              <a:spcAft>
                <a:spcPts val="533"/>
              </a:spcAft>
              <a:buFont typeface="Courier New" panose="02070309020205020404" pitchFamily="49" charset="0"/>
              <a:buChar char="o"/>
            </a:pPr>
            <a:r>
              <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Failure to supervise students. </a:t>
            </a:r>
          </a:p>
          <a:p>
            <a:pPr>
              <a:lnSpc>
                <a:spcPct val="107000"/>
              </a:lnSpc>
              <a:spcAft>
                <a:spcPts val="533"/>
              </a:spcAft>
            </a:pPr>
            <a:endParaRPr lang="en-US" sz="2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510A32"/>
              </a:solidFill>
            </a:endParaRPr>
          </a:p>
        </p:txBody>
      </p:sp>
    </p:spTree>
    <p:extLst>
      <p:ext uri="{BB962C8B-B14F-4D97-AF65-F5344CB8AC3E}">
        <p14:creationId xmlns:p14="http://schemas.microsoft.com/office/powerpoint/2010/main" val="1766064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879510" y="317698"/>
            <a:ext cx="10809708" cy="2644626"/>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002060"/>
                </a:solidFill>
                <a:latin typeface="Footlight MT Light" panose="0204060206030A020304" pitchFamily="18" charset="0"/>
                <a:cs typeface="Arial" panose="020B0604020202020204" pitchFamily="34" charset="0"/>
                <a:sym typeface="Georgia"/>
              </a:rPr>
              <a:t>Standard 9: </a:t>
            </a:r>
            <a:r>
              <a:rPr lang="en-US" sz="4734" b="1" dirty="0" smtClean="0">
                <a:solidFill>
                  <a:srgbClr val="002060"/>
                </a:solidFill>
                <a:latin typeface="Footlight MT Light" panose="0204060206030A020304" pitchFamily="18" charset="0"/>
                <a:cs typeface="Arial" panose="020B0604020202020204" pitchFamily="34" charset="0"/>
                <a:sym typeface="Georgia"/>
              </a:rPr>
              <a:t>Scenario</a:t>
            </a:r>
            <a:endParaRPr lang="en-US" sz="4734" b="1" dirty="0">
              <a:solidFill>
                <a:srgbClr val="002060"/>
              </a:solidFill>
              <a:latin typeface="Footlight MT Light" panose="0204060206030A020304" pitchFamily="18" charset="0"/>
              <a:cs typeface="Arial" panose="020B0604020202020204" pitchFamily="34" charset="0"/>
              <a:sym typeface="Georgia"/>
            </a:endParaRP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8" name="TextBox 7"/>
          <p:cNvSpPr txBox="1"/>
          <p:nvPr/>
        </p:nvSpPr>
        <p:spPr>
          <a:xfrm>
            <a:off x="1134397" y="5096860"/>
            <a:ext cx="10299934" cy="1200329"/>
          </a:xfrm>
          <a:prstGeom prst="rect">
            <a:avLst/>
          </a:prstGeom>
          <a:noFill/>
          <a:ln w="12700">
            <a:solidFill>
              <a:schemeClr val="accent1"/>
            </a:solidFill>
          </a:ln>
        </p:spPr>
        <p:txBody>
          <a:bodyPr wrap="square" rtlCol="0">
            <a:spAutoFit/>
          </a:bodyPr>
          <a:lstStyle/>
          <a:p>
            <a:pPr algn="just"/>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This </a:t>
            </a:r>
            <a:r>
              <a:rPr lang="en-US" sz="2400" b="1" i="1" u="sng"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is</a:t>
            </a:r>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 a Standard 9: Professional Conduct violation and typically results in a 90-day suspension. </a:t>
            </a:r>
            <a:r>
              <a:rPr lang="en-US" sz="2400" b="1"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Note: </a:t>
            </a:r>
            <a:r>
              <a:rPr lang="en-US" sz="2400"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For disciplinary actions less than 1 year, all suspensions refer to contract days, not calendar days.</a:t>
            </a:r>
            <a:endParaRPr lang="en-US" sz="2400" b="1" i="1"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914" y="2145412"/>
            <a:ext cx="4338025" cy="2169013"/>
          </a:xfrm>
          <a:prstGeom prst="rect">
            <a:avLst/>
          </a:prstGeom>
        </p:spPr>
      </p:pic>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 name="Rectangle 2"/>
          <p:cNvSpPr/>
          <p:nvPr/>
        </p:nvSpPr>
        <p:spPr>
          <a:xfrm>
            <a:off x="5511577" y="1199721"/>
            <a:ext cx="6526093" cy="3693319"/>
          </a:xfrm>
          <a:prstGeom prst="rect">
            <a:avLst/>
          </a:prstGeom>
        </p:spPr>
        <p:txBody>
          <a:bodyPr wrap="square">
            <a:spAutoFit/>
          </a:bodyPr>
          <a:lstStyle/>
          <a:p>
            <a:pPr algn="just"/>
            <a:r>
              <a:rPr lang="en-US" sz="2600" dirty="0">
                <a:latin typeface="Nirmala UI Semilight" panose="020B0402040204020203" pitchFamily="34" charset="0"/>
                <a:ea typeface="Nirmala UI Semilight" panose="020B0402040204020203" pitchFamily="34" charset="0"/>
                <a:cs typeface="Nirmala UI Semilight" panose="020B0402040204020203" pitchFamily="34" charset="0"/>
              </a:rPr>
              <a:t>A high school SPED teacher signed an employment contract for the </a:t>
            </a:r>
            <a:r>
              <a:rPr lang="en-US" sz="2600" dirty="0" smtClean="0">
                <a:latin typeface="Nirmala UI Semilight" panose="020B0402040204020203" pitchFamily="34" charset="0"/>
                <a:ea typeface="Nirmala UI Semilight" panose="020B0402040204020203" pitchFamily="34" charset="0"/>
                <a:cs typeface="Nirmala UI Semilight" panose="020B0402040204020203" pitchFamily="34" charset="0"/>
              </a:rPr>
              <a:t>2022-2023 </a:t>
            </a:r>
            <a:r>
              <a:rPr lang="en-US" sz="2600" dirty="0">
                <a:latin typeface="Nirmala UI Semilight" panose="020B0402040204020203" pitchFamily="34" charset="0"/>
                <a:ea typeface="Nirmala UI Semilight" panose="020B0402040204020203" pitchFamily="34" charset="0"/>
                <a:cs typeface="Nirmala UI Semilight" panose="020B0402040204020203" pitchFamily="34" charset="0"/>
              </a:rPr>
              <a:t>school-year. The educator announced her intent to resign on November 30th. Her resignation was effective on December 18th. The school system did not release her from her contract. The educator did not provide the </a:t>
            </a:r>
            <a:r>
              <a:rPr lang="en-US" sz="2600" dirty="0" smtClean="0">
                <a:latin typeface="Nirmala UI Semilight" panose="020B0402040204020203" pitchFamily="34" charset="0"/>
                <a:ea typeface="Nirmala UI Semilight" panose="020B0402040204020203" pitchFamily="34" charset="0"/>
                <a:cs typeface="Nirmala UI Semilight" panose="020B0402040204020203" pitchFamily="34" charset="0"/>
              </a:rPr>
              <a:t>GaPSC </a:t>
            </a:r>
            <a:r>
              <a:rPr lang="en-US" sz="2600" dirty="0">
                <a:latin typeface="Nirmala UI Semilight" panose="020B0402040204020203" pitchFamily="34" charset="0"/>
                <a:ea typeface="Nirmala UI Semilight" panose="020B0402040204020203" pitchFamily="34" charset="0"/>
                <a:cs typeface="Nirmala UI Semilight" panose="020B0402040204020203" pitchFamily="34" charset="0"/>
              </a:rPr>
              <a:t>with a statement explaining why she chose to breach her contract</a:t>
            </a:r>
            <a:r>
              <a:rPr lang="en-US" sz="2600" dirty="0" smtClean="0">
                <a:latin typeface="Nirmala UI Semilight" panose="020B0402040204020203" pitchFamily="34" charset="0"/>
                <a:ea typeface="Nirmala UI Semilight" panose="020B0402040204020203" pitchFamily="34" charset="0"/>
                <a:cs typeface="Nirmala UI Semilight" panose="020B0402040204020203" pitchFamily="34" charset="0"/>
              </a:rPr>
              <a:t>.</a:t>
            </a:r>
            <a:endParaRPr lang="en-US" sz="26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1302612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781366" y="222596"/>
            <a:ext cx="9064383" cy="738104"/>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smtClean="0">
                <a:solidFill>
                  <a:srgbClr val="002060"/>
                </a:solidFill>
                <a:latin typeface="Footlight MT Light" panose="0204060206030A020304" pitchFamily="18" charset="0"/>
                <a:cs typeface="Arial" panose="020B0604020202020204" pitchFamily="34" charset="0"/>
                <a:sym typeface="Georgia"/>
              </a:rPr>
              <a:t>Breach of Contract Takeaways</a:t>
            </a:r>
            <a:endParaRPr lang="en-US" sz="4734" b="1" dirty="0">
              <a:solidFill>
                <a:srgbClr val="002060"/>
              </a:solidFill>
              <a:latin typeface="Footlight MT Light" panose="0204060206030A020304" pitchFamily="18" charset="0"/>
              <a:cs typeface="Arial" panose="020B0604020202020204" pitchFamily="34" charset="0"/>
              <a:sym typeface="Georgia"/>
            </a:endParaRPr>
          </a:p>
          <a:p>
            <a:pPr marL="0" indent="0">
              <a:lnSpc>
                <a:spcPct val="100000"/>
              </a:lnSpc>
              <a:spcBef>
                <a:spcPts val="0"/>
              </a:spcBef>
              <a:buClr>
                <a:srgbClr val="000000"/>
              </a:buClr>
              <a:buSzPts val="2000"/>
              <a:buNone/>
            </a:pPr>
            <a:endParaRPr lang="en-US" sz="4734" i="1"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endParaRP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5" name="Rectangle 4"/>
          <p:cNvSpPr/>
          <p:nvPr/>
        </p:nvSpPr>
        <p:spPr>
          <a:xfrm>
            <a:off x="2553586" y="4543313"/>
            <a:ext cx="6096000" cy="276999"/>
          </a:xfrm>
          <a:prstGeom prst="rect">
            <a:avLst/>
          </a:prstGeom>
        </p:spPr>
        <p:txBody>
          <a:bodyPr>
            <a:spAutoFit/>
          </a:bodyPr>
          <a:lstStyle/>
          <a:p>
            <a:pPr defTabSz="304815">
              <a:defRPr/>
            </a:pPr>
            <a:endParaRPr lang="en-US" sz="1200" dirty="0">
              <a:solidFill>
                <a:srgbClr val="000000"/>
              </a:solidFill>
              <a:latin typeface="Arial"/>
            </a:endParaRPr>
          </a:p>
        </p:txBody>
      </p:sp>
      <p:sp>
        <p:nvSpPr>
          <p:cNvPr id="3" name="Rectangle 2"/>
          <p:cNvSpPr/>
          <p:nvPr/>
        </p:nvSpPr>
        <p:spPr>
          <a:xfrm>
            <a:off x="1068631" y="2030728"/>
            <a:ext cx="9926663" cy="949875"/>
          </a:xfrm>
          <a:prstGeom prst="rect">
            <a:avLst/>
          </a:prstGeom>
        </p:spPr>
        <p:txBody>
          <a:bodyPr wrap="square">
            <a:spAutoFit/>
          </a:bodyPr>
          <a:lstStyle/>
          <a:p>
            <a:endParaRPr lang="en-US" sz="2933" dirty="0">
              <a:solidFill>
                <a:srgbClr val="000000"/>
              </a:solidFill>
              <a:latin typeface="Calibri" panose="020F0502020204030204" pitchFamily="34" charset="0"/>
              <a:cs typeface="Calibri" panose="020F0502020204030204" pitchFamily="34" charset="0"/>
            </a:endParaRPr>
          </a:p>
          <a:p>
            <a:pPr>
              <a:lnSpc>
                <a:spcPct val="90000"/>
              </a:lnSpc>
            </a:pPr>
            <a:r>
              <a:rPr lang="en-US" sz="2933" b="1" dirty="0">
                <a:solidFill>
                  <a:srgbClr val="000000"/>
                </a:solidFill>
                <a:latin typeface="Calibri" panose="020F0502020204030204" pitchFamily="34" charset="0"/>
                <a:ea typeface="Calibri" panose="020F0502020204030204" pitchFamily="34" charset="0"/>
              </a:rPr>
              <a:t> </a:t>
            </a:r>
            <a:endParaRPr lang="en-US" sz="2667" dirty="0">
              <a:solidFill>
                <a:srgbClr val="000000"/>
              </a:solidFill>
              <a:latin typeface="Arial" panose="020B0604020202020204" pitchFamily="34" charset="0"/>
              <a:ea typeface="Arial" panose="020B0604020202020204" pitchFamily="34" charset="0"/>
            </a:endParaRPr>
          </a:p>
        </p:txBody>
      </p:sp>
      <p:sp>
        <p:nvSpPr>
          <p:cNvPr id="10" name="Rectangle 9">
            <a:extLst>
              <a:ext uri="{FF2B5EF4-FFF2-40B4-BE49-F238E27FC236}">
                <a16:creationId xmlns:a16="http://schemas.microsoft.com/office/drawing/2014/main" id="{CE12B48A-BB61-40E4-BD82-69A7A73673E0}"/>
              </a:ext>
            </a:extLst>
          </p:cNvPr>
          <p:cNvSpPr/>
          <p:nvPr/>
        </p:nvSpPr>
        <p:spPr>
          <a:xfrm>
            <a:off x="794" y="0"/>
            <a:ext cx="520067" cy="6969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510A32"/>
              </a:solidFill>
            </a:endParaRPr>
          </a:p>
        </p:txBody>
      </p:sp>
      <p:sp>
        <p:nvSpPr>
          <p:cNvPr id="6" name="TextBox 5"/>
          <p:cNvSpPr txBox="1"/>
          <p:nvPr/>
        </p:nvSpPr>
        <p:spPr>
          <a:xfrm>
            <a:off x="1068632" y="1126993"/>
            <a:ext cx="10382633" cy="5816977"/>
          </a:xfrm>
          <a:prstGeom prst="rect">
            <a:avLst/>
          </a:prstGeom>
          <a:noFill/>
        </p:spPr>
        <p:txBody>
          <a:bodyPr wrap="square" lIns="0" tIns="0" rIns="0" bIns="0" rtlCol="0">
            <a:spAutoFit/>
          </a:bodyPr>
          <a:lstStyle/>
          <a:p>
            <a:pPr algn="just"/>
            <a:r>
              <a:rPr lang="en-US" sz="2800" dirty="0" smtClean="0">
                <a:latin typeface="Nirmala UI Semilight" panose="020B0402040204020203" pitchFamily="34" charset="0"/>
                <a:ea typeface="Nirmala UI Semilight" panose="020B0402040204020203" pitchFamily="34" charset="0"/>
                <a:cs typeface="Nirmala UI Semilight" panose="020B0402040204020203" pitchFamily="34" charset="0"/>
              </a:rPr>
              <a:t>On or before June 1</a:t>
            </a:r>
            <a:r>
              <a:rPr lang="en-US" sz="2800" baseline="30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st</a:t>
            </a:r>
            <a:r>
              <a:rPr lang="en-US" sz="2800" dirty="0" smtClean="0">
                <a:latin typeface="Nirmala UI Semilight" panose="020B0402040204020203" pitchFamily="34" charset="0"/>
                <a:ea typeface="Nirmala UI Semilight" panose="020B0402040204020203" pitchFamily="34" charset="0"/>
                <a:cs typeface="Nirmala UI Semilight" panose="020B0402040204020203" pitchFamily="34" charset="0"/>
              </a:rPr>
              <a:t>, the GaPSC will not sanction an educator who breaches his/her contract for the upcoming school year. </a:t>
            </a:r>
          </a:p>
          <a:p>
            <a:pPr algn="just"/>
            <a:endParaRPr lang="en-US" sz="2800" dirty="0" smtClean="0">
              <a:latin typeface="Nirmala UI Semilight" panose="020B0402040204020203" pitchFamily="34" charset="0"/>
              <a:ea typeface="Nirmala UI Semilight" panose="020B0402040204020203" pitchFamily="34" charset="0"/>
              <a:cs typeface="Nirmala UI Semilight" panose="020B0402040204020203" pitchFamily="34" charset="0"/>
            </a:endParaRPr>
          </a:p>
          <a:p>
            <a:pPr algn="just"/>
            <a:r>
              <a:rPr lang="en-US" sz="2800" dirty="0" smtClean="0">
                <a:latin typeface="Nirmala UI Semilight" panose="020B0402040204020203" pitchFamily="34" charset="0"/>
                <a:ea typeface="Nirmala UI Semilight" panose="020B0402040204020203" pitchFamily="34" charset="0"/>
                <a:cs typeface="Nirmala UI Semilight" panose="020B0402040204020203" pitchFamily="34" charset="0"/>
              </a:rPr>
              <a:t>After June 1</a:t>
            </a:r>
            <a:r>
              <a:rPr lang="en-US" sz="2800" baseline="30000" dirty="0" smtClean="0">
                <a:latin typeface="Nirmala UI Semilight" panose="020B0402040204020203" pitchFamily="34" charset="0"/>
                <a:ea typeface="Nirmala UI Semilight" panose="020B0402040204020203" pitchFamily="34" charset="0"/>
                <a:cs typeface="Nirmala UI Semilight" panose="020B0402040204020203" pitchFamily="34" charset="0"/>
              </a:rPr>
              <a:t>st</a:t>
            </a:r>
            <a:r>
              <a:rPr lang="en-US" sz="2800" dirty="0" smtClean="0">
                <a:latin typeface="Nirmala UI Semilight" panose="020B0402040204020203" pitchFamily="34" charset="0"/>
                <a:ea typeface="Nirmala UI Semilight" panose="020B0402040204020203" pitchFamily="34" charset="0"/>
                <a:cs typeface="Nirmala UI Semilight" panose="020B0402040204020203" pitchFamily="34" charset="0"/>
              </a:rPr>
              <a:t>, the educator must show an approved GaPSC Guideline(s) has been met:</a:t>
            </a:r>
          </a:p>
          <a:p>
            <a:pPr marL="1257300" lvl="2" indent="-342900" algn="just">
              <a:buFont typeface="Courier New" panose="02070309020205020404" pitchFamily="49" charset="0"/>
              <a:buChar char="o"/>
            </a:pPr>
            <a:r>
              <a:rPr lang="en-US" sz="2800" dirty="0" smtClean="0">
                <a:latin typeface="Nirmala UI Semilight" panose="020B0402040204020203" pitchFamily="34" charset="0"/>
                <a:ea typeface="Nirmala UI Semilight" panose="020B0402040204020203" pitchFamily="34" charset="0"/>
                <a:cs typeface="Nirmala UI Semilight" panose="020B0402040204020203" pitchFamily="34" charset="0"/>
              </a:rPr>
              <a:t>Spousal Transfer – Unreasonable Commute </a:t>
            </a:r>
          </a:p>
          <a:p>
            <a:pPr marL="1257300" lvl="2" indent="-342900" algn="just">
              <a:buFont typeface="Courier New" panose="02070309020205020404" pitchFamily="49" charset="0"/>
              <a:buChar char="o"/>
            </a:pPr>
            <a:r>
              <a:rPr lang="en-US" sz="2800" dirty="0" smtClean="0">
                <a:latin typeface="Nirmala UI Semilight" panose="020B0402040204020203" pitchFamily="34" charset="0"/>
                <a:ea typeface="Nirmala UI Semilight" panose="020B0402040204020203" pitchFamily="34" charset="0"/>
                <a:cs typeface="Nirmala UI Semilight" panose="020B0402040204020203" pitchFamily="34" charset="0"/>
              </a:rPr>
              <a:t>Documented Illness of the Educator or Immediate Family Member </a:t>
            </a:r>
          </a:p>
          <a:p>
            <a:pPr marL="1257300" lvl="2" indent="-342900" algn="just">
              <a:buFont typeface="Courier New" panose="02070309020205020404" pitchFamily="49" charset="0"/>
              <a:buChar char="o"/>
            </a:pPr>
            <a:r>
              <a:rPr lang="en-US" sz="2800" dirty="0" smtClean="0">
                <a:latin typeface="Nirmala UI Semilight" panose="020B0402040204020203" pitchFamily="34" charset="0"/>
                <a:ea typeface="Nirmala UI Semilight" panose="020B0402040204020203" pitchFamily="34" charset="0"/>
                <a:cs typeface="Nirmala UI Semilight" panose="020B0402040204020203" pitchFamily="34" charset="0"/>
              </a:rPr>
              <a:t>Promotion in the Education Field </a:t>
            </a:r>
          </a:p>
          <a:p>
            <a:pPr marL="2171700" lvl="4" indent="-342900" algn="just">
              <a:buFont typeface="Courier New" panose="02070309020205020404" pitchFamily="49" charset="0"/>
              <a:buChar char="o"/>
            </a:pPr>
            <a:r>
              <a:rPr lang="en-US" sz="2800" dirty="0" smtClean="0">
                <a:latin typeface="Nirmala UI Semilight" panose="020B0402040204020203" pitchFamily="34" charset="0"/>
                <a:ea typeface="Nirmala UI Semilight" panose="020B0402040204020203" pitchFamily="34" charset="0"/>
                <a:cs typeface="Nirmala UI Semilight" panose="020B0402040204020203" pitchFamily="34" charset="0"/>
              </a:rPr>
              <a:t>Increased Job Responsibility  </a:t>
            </a:r>
          </a:p>
          <a:p>
            <a:pPr marL="2171700" lvl="4" indent="-342900" algn="just">
              <a:buFont typeface="Courier New" panose="02070309020205020404" pitchFamily="49" charset="0"/>
              <a:buChar char="o"/>
            </a:pPr>
            <a:r>
              <a:rPr lang="en-US" sz="2800" dirty="0" smtClean="0">
                <a:latin typeface="Nirmala UI Semilight" panose="020B0402040204020203" pitchFamily="34" charset="0"/>
                <a:ea typeface="Nirmala UI Semilight" panose="020B0402040204020203" pitchFamily="34" charset="0"/>
                <a:cs typeface="Nirmala UI Semilight" panose="020B0402040204020203" pitchFamily="34" charset="0"/>
              </a:rPr>
              <a:t>Increased Prestige </a:t>
            </a:r>
          </a:p>
          <a:p>
            <a:pPr marL="2171700" lvl="4" indent="-342900" algn="just">
              <a:buFont typeface="Courier New" panose="02070309020205020404" pitchFamily="49" charset="0"/>
              <a:buChar char="o"/>
            </a:pPr>
            <a:r>
              <a:rPr lang="en-US" sz="2800" dirty="0" smtClean="0">
                <a:latin typeface="Nirmala UI Semilight" panose="020B0402040204020203" pitchFamily="34" charset="0"/>
                <a:ea typeface="Nirmala UI Semilight" panose="020B0402040204020203" pitchFamily="34" charset="0"/>
                <a:cs typeface="Nirmala UI Semilight" panose="020B0402040204020203" pitchFamily="34" charset="0"/>
              </a:rPr>
              <a:t>Appropriate and Reasonable Increase in Pay </a:t>
            </a:r>
          </a:p>
          <a:p>
            <a:pPr marL="800100" lvl="1" indent="-342900" algn="just">
              <a:lnSpc>
                <a:spcPct val="150000"/>
              </a:lnSpc>
              <a:buFont typeface="Courier New" panose="02070309020205020404" pitchFamily="49" charset="0"/>
              <a:buChar char="o"/>
            </a:pPr>
            <a:endParaRPr lang="en-US" sz="2800" dirty="0" smtClean="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770316584"/>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Red Maroon">
      <a:dk1>
        <a:srgbClr val="000000"/>
      </a:dk1>
      <a:lt1>
        <a:srgbClr val="FFFFFF"/>
      </a:lt1>
      <a:dk2>
        <a:srgbClr val="394656"/>
      </a:dk2>
      <a:lt2>
        <a:srgbClr val="B4B3B2"/>
      </a:lt2>
      <a:accent1>
        <a:srgbClr val="701524"/>
      </a:accent1>
      <a:accent2>
        <a:srgbClr val="EC5132"/>
      </a:accent2>
      <a:accent3>
        <a:srgbClr val="D3D1AA"/>
      </a:accent3>
      <a:accent4>
        <a:srgbClr val="BFBFBF"/>
      </a:accent4>
      <a:accent5>
        <a:srgbClr val="D8D8D8"/>
      </a:accent5>
      <a:accent6>
        <a:srgbClr val="F2F2F2"/>
      </a:accent6>
      <a:hlink>
        <a:srgbClr val="0563C1"/>
      </a:hlink>
      <a:folHlink>
        <a:srgbClr val="954F72"/>
      </a:folHlink>
    </a:clrScheme>
    <a:fontScheme name="Custom 25">
      <a:majorFont>
        <a:latin typeface="Montserrat Black"/>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w="12700">
          <a:solidFill>
            <a:schemeClr val="accent1"/>
          </a:solidFill>
        </a:ln>
      </a:spPr>
      <a:bodyPr wrap="square" rtlCol="0">
        <a:spAutoFit/>
      </a:bodyPr>
      <a:lstStyle>
        <a:defPPr>
          <a:defRPr sz="26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DE8EA5B-A1DE-4310-B010-E1E9FA1A5BDE}">
  <we:reference id="wa104379997" version="2.0.0.0" store="en-US" storeType="OMEX"/>
  <we:alternateReferences>
    <we:reference id="wa104379997" version="2.0.0.0" store="WA104379997"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16956</TotalTime>
  <Words>8121</Words>
  <Application>Microsoft Office PowerPoint</Application>
  <PresentationFormat>Custom</PresentationFormat>
  <Paragraphs>985</Paragraphs>
  <Slides>115</Slides>
  <Notes>88</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115</vt:i4>
      </vt:variant>
    </vt:vector>
  </HeadingPairs>
  <TitlesOfParts>
    <vt:vector size="132" baseType="lpstr">
      <vt:lpstr>MS Gothic</vt:lpstr>
      <vt:lpstr>Arial</vt:lpstr>
      <vt:lpstr>Calibri</vt:lpstr>
      <vt:lpstr>Courier New</vt:lpstr>
      <vt:lpstr>Footlight MT Light</vt:lpstr>
      <vt:lpstr>Georgia</vt:lpstr>
      <vt:lpstr>High Tower Text</vt:lpstr>
      <vt:lpstr>Montserrat Black</vt:lpstr>
      <vt:lpstr>Nirmala UI</vt:lpstr>
      <vt:lpstr>Nirmala UI Semilight</vt:lpstr>
      <vt:lpstr>Raleway</vt:lpstr>
      <vt:lpstr>Roboto</vt:lpstr>
      <vt:lpstr>Roboto Slab</vt:lpstr>
      <vt:lpstr>Times New Roman</vt:lpstr>
      <vt:lpstr>Trebuchet MS</vt:lpstr>
      <vt:lpstr>Wingdings</vt:lpstr>
      <vt:lpstr>Office Theme</vt:lpstr>
      <vt:lpstr>PowerPoint Presentation</vt:lpstr>
      <vt:lpstr>Learning Intentions</vt:lpstr>
      <vt:lpstr>Success Criteria </vt:lpstr>
      <vt:lpstr>PowerPoint Presentation</vt:lpstr>
      <vt:lpstr>PowerPoint Presentation</vt:lpstr>
      <vt:lpstr>About the GaPSC</vt:lpstr>
      <vt:lpstr>Agency Responsibility</vt:lpstr>
      <vt:lpstr>About the Commission </vt:lpstr>
      <vt:lpstr>PowerPoint Presentation</vt:lpstr>
      <vt:lpstr>PowerPoint Presentation</vt:lpstr>
      <vt:lpstr>PowerPoint Presentation</vt:lpstr>
      <vt:lpstr>PowerPoint Presentation</vt:lpstr>
      <vt:lpstr>Why Focus on Avoiding Missteps?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Percentage of Violations of Cases Closed by Standard (Academic Year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Walkin' Out!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Wowo Hermawan</dc:creator>
  <cp:lastModifiedBy>Laurin Vonada</cp:lastModifiedBy>
  <cp:revision>652</cp:revision>
  <dcterms:created xsi:type="dcterms:W3CDTF">2018-11-06T00:42:49Z</dcterms:created>
  <dcterms:modified xsi:type="dcterms:W3CDTF">2023-07-20T17:32:04Z</dcterms:modified>
</cp:coreProperties>
</file>