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82" r:id="rId6"/>
    <p:sldId id="283" r:id="rId7"/>
    <p:sldId id="276" r:id="rId8"/>
    <p:sldId id="269" r:id="rId9"/>
    <p:sldId id="270" r:id="rId10"/>
    <p:sldId id="284" r:id="rId11"/>
    <p:sldId id="273" r:id="rId12"/>
    <p:sldId id="278" r:id="rId13"/>
    <p:sldId id="268" r:id="rId14"/>
    <p:sldId id="275" r:id="rId15"/>
    <p:sldId id="286" r:id="rId16"/>
    <p:sldId id="285" r:id="rId17"/>
    <p:sldId id="289" r:id="rId18"/>
    <p:sldId id="290" r:id="rId19"/>
    <p:sldId id="277" r:id="rId20"/>
    <p:sldId id="261" r:id="rId21"/>
    <p:sldId id="274" r:id="rId22"/>
    <p:sldId id="271" r:id="rId23"/>
    <p:sldId id="287" r:id="rId24"/>
    <p:sldId id="272" r:id="rId25"/>
    <p:sldId id="280" r:id="rId26"/>
    <p:sldId id="263" r:id="rId27"/>
    <p:sldId id="288"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A94"/>
    <a:srgbClr val="FEE069"/>
    <a:srgbClr val="D3AF55"/>
    <a:srgbClr val="830B0B"/>
    <a:srgbClr val="5C0808"/>
    <a:srgbClr val="5C1113"/>
    <a:srgbClr val="781A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1" d="100"/>
          <a:sy n="81" d="100"/>
        </p:scale>
        <p:origin x="108" y="48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7/8/2021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7/8/2021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7/8/2021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7/8/2021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7/8/2021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7/8/2021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7/8/2021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7/8/2021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7/8/2021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dirty="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A7E9ED-FE85-472A-8A8E-FF998CD5DD33}" type="slidenum">
              <a:rPr lang="en-US"/>
              <a:pPr>
                <a:defRPr/>
              </a:pPr>
              <a:t>‹#›</a:t>
            </a:fld>
            <a:endParaRPr lang="en-US" dirty="0"/>
          </a:p>
        </p:txBody>
      </p:sp>
    </p:spTree>
    <p:extLst>
      <p:ext uri="{BB962C8B-B14F-4D97-AF65-F5344CB8AC3E}">
        <p14:creationId xmlns:p14="http://schemas.microsoft.com/office/powerpoint/2010/main" val="611516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7/8/2021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7/8/2021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7/8/2021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7/8/2021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7/8/2021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7/8/2021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7/8/2021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7/8/2021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47000">
              <a:schemeClr val="tx1"/>
            </a:gs>
            <a:gs pos="100000">
              <a:srgbClr val="D3AF55"/>
            </a:gs>
          </a:gsLst>
          <a:lin ang="2520000" scaled="0"/>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7/8/2021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5.jp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hyperlink" Target="https://www.gapsc.com/EducatorPreparation/ApprovedPrograms/EducationApprovedPrograms.aspx"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hyperlink" Target="https://www.gapsc.com/Commission/Rules/Current/EducatorPreparation/EdPrepRules.aspx"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hyperlink" Target="https://www.gapsc.com/Commission/Policies_guidelines/UpgradeUtility/Upgrade_Initial.aspx"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hyperlink" Target="https://www.gapsc.com/Certification/Downloads/Upgrade_Degree_Approval_Form.pdf?dt=DateTime.Now.Ticks.ToString()" TargetMode="Externa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0.jpg"/><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1088571"/>
            <a:ext cx="6206837" cy="298269"/>
          </a:xfrm>
          <a:prstGeom prst="rect">
            <a:avLst/>
          </a:prstGeom>
          <a:solidFill>
            <a:srgbClr val="00206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 name="Title 1"/>
          <p:cNvSpPr>
            <a:spLocks noGrp="1"/>
          </p:cNvSpPr>
          <p:nvPr>
            <p:ph type="ctrTitle"/>
          </p:nvPr>
        </p:nvSpPr>
        <p:spPr/>
        <p:txBody>
          <a:bodyPr/>
          <a:lstStyle/>
          <a:p>
            <a:r>
              <a:rPr lang="en-US" b="1" dirty="0" smtClean="0"/>
              <a:t>GaPSC Webcast Series</a:t>
            </a:r>
            <a:endParaRPr lang="en-US" b="1" dirty="0"/>
          </a:p>
        </p:txBody>
      </p:sp>
      <p:sp>
        <p:nvSpPr>
          <p:cNvPr id="3" name="Subtitle 2"/>
          <p:cNvSpPr>
            <a:spLocks noGrp="1"/>
          </p:cNvSpPr>
          <p:nvPr>
            <p:ph type="subTitle" idx="1"/>
          </p:nvPr>
        </p:nvSpPr>
        <p:spPr/>
        <p:txBody>
          <a:bodyPr>
            <a:normAutofit/>
          </a:bodyPr>
          <a:lstStyle/>
          <a:p>
            <a:r>
              <a:rPr lang="en-US" sz="3600" b="1" dirty="0" smtClean="0">
                <a:solidFill>
                  <a:srgbClr val="830B0B"/>
                </a:solidFill>
                <a:effectLst>
                  <a:outerShdw dist="38100" dir="2700000" algn="tl" rotWithShape="0">
                    <a:schemeClr val="tx1">
                      <a:alpha val="75000"/>
                    </a:schemeClr>
                  </a:outerShdw>
                </a:effectLst>
              </a:rPr>
              <a:t>Certification Upgrades</a:t>
            </a:r>
            <a:endParaRPr lang="en-US" sz="2400" b="1" dirty="0">
              <a:solidFill>
                <a:srgbClr val="830B0B"/>
              </a:solidFill>
              <a:effectLst>
                <a:outerShdw dist="38100" dir="2700000" algn="tl" rotWithShape="0">
                  <a:schemeClr val="tx1">
                    <a:alpha val="75000"/>
                  </a:schemeClr>
                </a:outerShdw>
              </a:effectLst>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504"/>
            <a:ext cx="5287617" cy="2350052"/>
          </a:xfrm>
          <a:prstGeom prst="rect">
            <a:avLst/>
          </a:prstGeom>
          <a:effectLst>
            <a:outerShdw dist="12700" dir="2700000" algn="tl" rotWithShape="0">
              <a:prstClr val="black"/>
            </a:outerShdw>
          </a:effectLst>
        </p:spPr>
      </p:pic>
      <p:sp>
        <p:nvSpPr>
          <p:cNvPr id="5" name="Rectangle 4"/>
          <p:cNvSpPr/>
          <p:nvPr/>
        </p:nvSpPr>
        <p:spPr>
          <a:xfrm>
            <a:off x="9109876" y="2585996"/>
            <a:ext cx="3082124" cy="1669774"/>
          </a:xfrm>
          <a:prstGeom prst="rect">
            <a:avLst/>
          </a:prstGeom>
          <a:gradFill>
            <a:gsLst>
              <a:gs pos="0">
                <a:srgbClr val="002060"/>
              </a:gs>
              <a:gs pos="47000">
                <a:schemeClr val="accent4"/>
              </a:gs>
              <a:gs pos="96000">
                <a:srgbClr val="002060"/>
              </a:gs>
            </a:gsLst>
            <a:lin ang="25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27738833"/>
      </p:ext>
    </p:extLst>
  </p:cSld>
  <p:clrMapOvr>
    <a:masterClrMapping/>
  </p:clrMapOvr>
  <mc:AlternateContent xmlns:mc="http://schemas.openxmlformats.org/markup-compatibility/2006">
    <mc:Choice xmlns:p14="http://schemas.microsoft.com/office/powerpoint/2010/main" Requires="p14">
      <p:transition spd="slow" p14:dur="2000" advTm="7811"/>
    </mc:Choice>
    <mc:Fallback>
      <p:transition spd="slow" advTm="7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types of upgrades?</a:t>
            </a:r>
            <a:endParaRPr lang="en-US" dirty="0"/>
          </a:p>
        </p:txBody>
      </p:sp>
      <p:sp>
        <p:nvSpPr>
          <p:cNvPr id="3" name="Content Placeholder 2"/>
          <p:cNvSpPr>
            <a:spLocks noGrp="1"/>
          </p:cNvSpPr>
          <p:nvPr>
            <p:ph idx="1"/>
          </p:nvPr>
        </p:nvSpPr>
        <p:spPr/>
        <p:txBody>
          <a:bodyPr/>
          <a:lstStyle/>
          <a:p>
            <a:pPr algn="just"/>
            <a:r>
              <a:rPr lang="en-US" b="1" dirty="0" smtClean="0">
                <a:solidFill>
                  <a:schemeClr val="bg1">
                    <a:lumMod val="95000"/>
                    <a:lumOff val="5000"/>
                  </a:schemeClr>
                </a:solidFill>
              </a:rPr>
              <a:t>Infield</a:t>
            </a:r>
            <a:r>
              <a:rPr lang="en-US" dirty="0" smtClean="0">
                <a:solidFill>
                  <a:schemeClr val="bg1">
                    <a:lumMod val="95000"/>
                    <a:lumOff val="5000"/>
                  </a:schemeClr>
                </a:solidFill>
              </a:rPr>
              <a:t> – this allows an educator’s certificate to progress from one level to another (Level 4  -Baccalaureate, typically to a Level 5-Master’s, typically) in a field in which the educator already holds certification.</a:t>
            </a:r>
          </a:p>
          <a:p>
            <a:pPr algn="just"/>
            <a:endParaRPr lang="en-US" dirty="0">
              <a:solidFill>
                <a:schemeClr val="bg1">
                  <a:lumMod val="95000"/>
                  <a:lumOff val="5000"/>
                </a:schemeClr>
              </a:solidFill>
            </a:endParaRPr>
          </a:p>
        </p:txBody>
      </p:sp>
      <p:pic>
        <p:nvPicPr>
          <p:cNvPr id="5" name="Picture 4" descr="How are you going to “add new value” to your eLearning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4970" y="3485068"/>
            <a:ext cx="6259211" cy="3230560"/>
          </a:xfrm>
          <a:prstGeom prst="rect">
            <a:avLst/>
          </a:prstGeom>
          <a:ln w="38100">
            <a:solidFill>
              <a:schemeClr val="bg1"/>
            </a:solidFill>
          </a:ln>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4723625"/>
      </p:ext>
    </p:extLst>
  </p:cSld>
  <p:clrMapOvr>
    <a:masterClrMapping/>
  </p:clrMapOvr>
  <mc:AlternateContent xmlns:mc="http://schemas.openxmlformats.org/markup-compatibility/2006">
    <mc:Choice xmlns:p14="http://schemas.microsoft.com/office/powerpoint/2010/main" Requires="p14">
      <p:transition spd="slow" p14:dur="2000" advTm="37477"/>
    </mc:Choice>
    <mc:Fallback>
      <p:transition spd="slow" advTm="37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fields allow for infield upgrading?</a:t>
            </a:r>
            <a:endParaRPr lang="en-US" dirty="0"/>
          </a:p>
        </p:txBody>
      </p:sp>
      <p:sp>
        <p:nvSpPr>
          <p:cNvPr id="3" name="Content Placeholder 2"/>
          <p:cNvSpPr>
            <a:spLocks noGrp="1"/>
          </p:cNvSpPr>
          <p:nvPr>
            <p:ph idx="1"/>
          </p:nvPr>
        </p:nvSpPr>
        <p:spPr/>
        <p:txBody>
          <a:bodyPr>
            <a:noAutofit/>
          </a:bodyPr>
          <a:lstStyle/>
          <a:p>
            <a:pPr marL="0" indent="0" algn="just">
              <a:buNone/>
            </a:pPr>
            <a:r>
              <a:rPr lang="en-US" sz="3600" dirty="0" smtClean="0">
                <a:solidFill>
                  <a:schemeClr val="bg1">
                    <a:lumMod val="95000"/>
                    <a:lumOff val="5000"/>
                  </a:schemeClr>
                </a:solidFill>
              </a:rPr>
              <a:t>Educators </a:t>
            </a:r>
            <a:r>
              <a:rPr lang="en-US" sz="3600" dirty="0">
                <a:solidFill>
                  <a:schemeClr val="bg1">
                    <a:lumMod val="95000"/>
                    <a:lumOff val="5000"/>
                  </a:schemeClr>
                </a:solidFill>
              </a:rPr>
              <a:t>may upgrade in any certification field applicable to certification upgrades </a:t>
            </a:r>
            <a:r>
              <a:rPr lang="en-US" sz="3600" dirty="0">
                <a:solidFill>
                  <a:schemeClr val="bg2"/>
                </a:solidFill>
              </a:rPr>
              <a:t>even if they are not currently working in that </a:t>
            </a:r>
            <a:r>
              <a:rPr lang="en-US" sz="3600" dirty="0" smtClean="0">
                <a:solidFill>
                  <a:schemeClr val="bg2"/>
                </a:solidFill>
              </a:rPr>
              <a:t>field.</a:t>
            </a:r>
            <a:r>
              <a:rPr lang="en-US" sz="3600" dirty="0" smtClean="0">
                <a:solidFill>
                  <a:schemeClr val="bg1">
                    <a:lumMod val="95000"/>
                    <a:lumOff val="5000"/>
                  </a:schemeClr>
                </a:solidFill>
              </a:rPr>
              <a:t> These certification areas must be listed on the educator’s certificate and must be  currently offered by the GaPSC. This may result in an increase in salary. </a:t>
            </a:r>
          </a:p>
          <a:p>
            <a:pPr marL="0" indent="0" algn="just">
              <a:buNone/>
            </a:pPr>
            <a:endParaRPr lang="en-US" sz="3600" dirty="0">
              <a:solidFill>
                <a:schemeClr val="bg1">
                  <a:lumMod val="95000"/>
                  <a:lumOff val="5000"/>
                </a:schemeClr>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54767267"/>
      </p:ext>
    </p:extLst>
  </p:cSld>
  <p:clrMapOvr>
    <a:masterClrMapping/>
  </p:clrMapOvr>
  <mc:AlternateContent xmlns:mc="http://schemas.openxmlformats.org/markup-compatibility/2006">
    <mc:Choice xmlns:p14="http://schemas.microsoft.com/office/powerpoint/2010/main" Requires="p14">
      <p:transition spd="slow" p14:dur="2000" advTm="20081"/>
    </mc:Choice>
    <mc:Fallback>
      <p:transition spd="slow" advTm="20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Educational Leadership different?</a:t>
            </a:r>
            <a:endParaRPr lang="en-US" dirty="0"/>
          </a:p>
        </p:txBody>
      </p:sp>
      <p:sp>
        <p:nvSpPr>
          <p:cNvPr id="3" name="Content Placeholder 2"/>
          <p:cNvSpPr>
            <a:spLocks noGrp="1"/>
          </p:cNvSpPr>
          <p:nvPr>
            <p:ph idx="1"/>
          </p:nvPr>
        </p:nvSpPr>
        <p:spPr/>
        <p:txBody>
          <a:bodyPr>
            <a:normAutofit/>
          </a:bodyPr>
          <a:lstStyle/>
          <a:p>
            <a:pPr marL="0" indent="0" algn="just">
              <a:buNone/>
            </a:pPr>
            <a:r>
              <a:rPr lang="en-US" sz="3200" b="1" dirty="0" smtClean="0">
                <a:solidFill>
                  <a:srgbClr val="FF0000"/>
                </a:solidFill>
              </a:rPr>
              <a:t>YES, in order for an educator who holds Educational Leadership certification to receive an upgrade and the potential increase in salary, s/he must be employed in a leadership position. </a:t>
            </a:r>
            <a:endParaRPr lang="en-US" sz="3200" b="1" dirty="0">
              <a:solidFill>
                <a:srgbClr val="FF0000"/>
              </a:solidFill>
            </a:endParaRPr>
          </a:p>
        </p:txBody>
      </p:sp>
      <p:pic>
        <p:nvPicPr>
          <p:cNvPr id="4" name="Picture 3" descr="Inspired by Actual Events: July 20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7786" y="4586748"/>
            <a:ext cx="1728299" cy="1736470"/>
          </a:xfrm>
          <a:prstGeom prst="rect">
            <a:avLst/>
          </a:prstGeom>
        </p:spPr>
      </p:pic>
      <p:pic>
        <p:nvPicPr>
          <p:cNvPr id="6" name="Picture 5" descr="Inspired by Actual Events: July 20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101" y="4586748"/>
            <a:ext cx="1728299" cy="1736470"/>
          </a:xfrm>
          <a:prstGeom prst="rect">
            <a:avLst/>
          </a:prstGeom>
        </p:spPr>
      </p:pic>
      <p:pic>
        <p:nvPicPr>
          <p:cNvPr id="7" name="Picture 6" descr="Inspired by Actual Events: July 20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9971" y="4586748"/>
            <a:ext cx="1728299" cy="173647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81078018"/>
      </p:ext>
    </p:extLst>
  </p:cSld>
  <p:clrMapOvr>
    <a:masterClrMapping/>
  </p:clrMapOvr>
  <mc:AlternateContent xmlns:mc="http://schemas.openxmlformats.org/markup-compatibility/2006">
    <mc:Choice xmlns:p14="http://schemas.microsoft.com/office/powerpoint/2010/main" Requires="p14">
      <p:transition spd="slow" p14:dur="2000" advTm="22306"/>
    </mc:Choice>
    <mc:Fallback>
      <p:transition spd="slow" advTm="22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types of upgrades?</a:t>
            </a:r>
          </a:p>
        </p:txBody>
      </p:sp>
      <p:sp>
        <p:nvSpPr>
          <p:cNvPr id="3" name="Content Placeholder 2"/>
          <p:cNvSpPr>
            <a:spLocks noGrp="1"/>
          </p:cNvSpPr>
          <p:nvPr>
            <p:ph idx="1"/>
          </p:nvPr>
        </p:nvSpPr>
        <p:spPr/>
        <p:txBody>
          <a:bodyPr/>
          <a:lstStyle/>
          <a:p>
            <a:pPr algn="just"/>
            <a:r>
              <a:rPr lang="en-US" b="1" dirty="0">
                <a:solidFill>
                  <a:schemeClr val="bg1">
                    <a:lumMod val="95000"/>
                    <a:lumOff val="5000"/>
                  </a:schemeClr>
                </a:solidFill>
              </a:rPr>
              <a:t>New Field- </a:t>
            </a:r>
            <a:r>
              <a:rPr lang="en-US" dirty="0">
                <a:solidFill>
                  <a:schemeClr val="bg1">
                    <a:lumMod val="95000"/>
                    <a:lumOff val="5000"/>
                  </a:schemeClr>
                </a:solidFill>
              </a:rPr>
              <a:t>This allows an educator to add an additional field to their certificate by completing all requirements for a program that has been approved for initial certification. </a:t>
            </a:r>
          </a:p>
          <a:p>
            <a:endParaRPr lang="en-US" dirty="0"/>
          </a:p>
        </p:txBody>
      </p:sp>
      <p:pic>
        <p:nvPicPr>
          <p:cNvPr id="4" name="Picture 3" descr="School Counselor Blog: How are SCHOOL COUNSELORS like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915" y="3785353"/>
            <a:ext cx="5925458" cy="2266950"/>
          </a:xfrm>
          <a:prstGeom prst="rect">
            <a:avLst/>
          </a:prstGeom>
          <a:ln w="38100">
            <a:solidFill>
              <a:schemeClr val="bg1"/>
            </a:solidFill>
          </a:ln>
        </p:spPr>
      </p:pic>
      <p:pic>
        <p:nvPicPr>
          <p:cNvPr id="5" name="Picture 4" descr="Teacher Experiments Science · Free image on Pixaba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6967" y="3785353"/>
            <a:ext cx="2278743" cy="2278743"/>
          </a:xfrm>
          <a:prstGeom prst="rect">
            <a:avLst/>
          </a:prstGeom>
          <a:ln w="38100">
            <a:solidFill>
              <a:schemeClr val="bg1"/>
            </a:solid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34665782"/>
      </p:ext>
    </p:extLst>
  </p:cSld>
  <p:clrMapOvr>
    <a:masterClrMapping/>
  </p:clrMapOvr>
  <mc:AlternateContent xmlns:mc="http://schemas.openxmlformats.org/markup-compatibility/2006">
    <mc:Choice xmlns:p14="http://schemas.microsoft.com/office/powerpoint/2010/main" Requires="p14">
      <p:transition spd="slow" p14:dur="2000" advTm="26120"/>
    </mc:Choice>
    <mc:Fallback>
      <p:transition spd="slow" advTm="26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I find new field preparation programs that result in certification? </a:t>
            </a:r>
            <a:endParaRPr lang="en-US" dirty="0"/>
          </a:p>
        </p:txBody>
      </p:sp>
      <p:sp>
        <p:nvSpPr>
          <p:cNvPr id="3" name="Content Placeholder 2"/>
          <p:cNvSpPr>
            <a:spLocks noGrp="1"/>
          </p:cNvSpPr>
          <p:nvPr>
            <p:ph idx="1"/>
          </p:nvPr>
        </p:nvSpPr>
        <p:spPr/>
        <p:txBody>
          <a:bodyPr/>
          <a:lstStyle/>
          <a:p>
            <a:r>
              <a:rPr lang="en-US" dirty="0">
                <a:hlinkClick r:id="rId4"/>
              </a:rPr>
              <a:t>https://</a:t>
            </a:r>
            <a:r>
              <a:rPr lang="en-US" dirty="0" smtClean="0">
                <a:hlinkClick r:id="rId4"/>
              </a:rPr>
              <a:t>www.gapsc.com/EducatorPreparation/ApprovedPrograms/EducationApprovedPrograms.aspx</a:t>
            </a:r>
            <a:endParaRPr lang="en-US" dirty="0" smtClean="0"/>
          </a:p>
          <a:p>
            <a:endParaRPr lang="en-US" dirty="0"/>
          </a:p>
        </p:txBody>
      </p:sp>
      <p:pic>
        <p:nvPicPr>
          <p:cNvPr id="4" name="Picture 3"/>
          <p:cNvPicPr>
            <a:picLocks noChangeAspect="1"/>
          </p:cNvPicPr>
          <p:nvPr/>
        </p:nvPicPr>
        <p:blipFill>
          <a:blip r:embed="rId5"/>
          <a:stretch>
            <a:fillRect/>
          </a:stretch>
        </p:blipFill>
        <p:spPr>
          <a:xfrm>
            <a:off x="1061883" y="3186682"/>
            <a:ext cx="9099756" cy="3496625"/>
          </a:xfrm>
          <a:prstGeom prst="rect">
            <a:avLst/>
          </a:prstGeom>
          <a:ln w="38100">
            <a:solidFill>
              <a:schemeClr val="bg1"/>
            </a:solid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7167573"/>
      </p:ext>
    </p:extLst>
  </p:cSld>
  <p:clrMapOvr>
    <a:masterClrMapping/>
  </p:clrMapOvr>
  <mc:AlternateContent xmlns:mc="http://schemas.openxmlformats.org/markup-compatibility/2006">
    <mc:Choice xmlns:p14="http://schemas.microsoft.com/office/powerpoint/2010/main" Requires="p14">
      <p:transition spd="slow" p14:dur="2000" advTm="23246"/>
    </mc:Choice>
    <mc:Fallback>
      <p:transition spd="slow" advTm="23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I know which provider offers my certification area at the appropriate level? </a:t>
            </a:r>
            <a:endParaRPr lang="en-US" dirty="0"/>
          </a:p>
        </p:txBody>
      </p:sp>
      <p:pic>
        <p:nvPicPr>
          <p:cNvPr id="4" name="Content Placeholder 3"/>
          <p:cNvPicPr>
            <a:picLocks noGrp="1" noChangeAspect="1"/>
          </p:cNvPicPr>
          <p:nvPr>
            <p:ph idx="1"/>
          </p:nvPr>
        </p:nvPicPr>
        <p:blipFill>
          <a:blip r:embed="rId4"/>
          <a:stretch>
            <a:fillRect/>
          </a:stretch>
        </p:blipFill>
        <p:spPr>
          <a:xfrm>
            <a:off x="2256504" y="2218813"/>
            <a:ext cx="7450204" cy="4307066"/>
          </a:xfrm>
          <a:prstGeom prst="rect">
            <a:avLst/>
          </a:prstGeom>
          <a:ln w="38100">
            <a:solidFill>
              <a:schemeClr val="bg1"/>
            </a:solid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65688477"/>
      </p:ext>
    </p:extLst>
  </p:cSld>
  <p:clrMapOvr>
    <a:masterClrMapping/>
  </p:clrMapOvr>
  <mc:AlternateContent xmlns:mc="http://schemas.openxmlformats.org/markup-compatibility/2006">
    <mc:Choice xmlns:p14="http://schemas.microsoft.com/office/powerpoint/2010/main" Requires="p14">
      <p:transition spd="slow" p14:dur="2000" advTm="32728"/>
    </mc:Choice>
    <mc:Fallback>
      <p:transition spd="slow" advTm="32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endorsements be upgraded?</a:t>
            </a:r>
            <a:endParaRPr lang="en-US" dirty="0"/>
          </a:p>
        </p:txBody>
      </p:sp>
      <p:sp>
        <p:nvSpPr>
          <p:cNvPr id="3" name="Content Placeholder 2"/>
          <p:cNvSpPr>
            <a:spLocks noGrp="1"/>
          </p:cNvSpPr>
          <p:nvPr>
            <p:ph idx="1"/>
          </p:nvPr>
        </p:nvSpPr>
        <p:spPr/>
        <p:txBody>
          <a:bodyPr>
            <a:normAutofit/>
          </a:bodyPr>
          <a:lstStyle/>
          <a:p>
            <a:pPr marL="0" indent="0">
              <a:buNone/>
            </a:pPr>
            <a:r>
              <a:rPr lang="en-US" sz="4000" dirty="0" smtClean="0">
                <a:solidFill>
                  <a:schemeClr val="bg1">
                    <a:lumMod val="95000"/>
                    <a:lumOff val="5000"/>
                  </a:schemeClr>
                </a:solidFill>
              </a:rPr>
              <a:t>Yes, as long as they are currently offered by the GaPSC. You may find the endorsements offered at </a:t>
            </a:r>
          </a:p>
          <a:p>
            <a:pPr marL="0" indent="0">
              <a:buNone/>
            </a:pPr>
            <a:r>
              <a:rPr lang="en-US" sz="4000" dirty="0">
                <a:solidFill>
                  <a:schemeClr val="bg1">
                    <a:lumMod val="95000"/>
                    <a:lumOff val="5000"/>
                  </a:schemeClr>
                </a:solidFill>
                <a:hlinkClick r:id="rId4"/>
              </a:rPr>
              <a:t>https://</a:t>
            </a:r>
            <a:r>
              <a:rPr lang="en-US" sz="4000" dirty="0" smtClean="0">
                <a:solidFill>
                  <a:schemeClr val="bg1">
                    <a:lumMod val="95000"/>
                    <a:lumOff val="5000"/>
                  </a:schemeClr>
                </a:solidFill>
                <a:hlinkClick r:id="rId4"/>
              </a:rPr>
              <a:t>www.gapsc.com/Commission/Rules/Current/EducatorPreparation/EdPrepRules.aspx</a:t>
            </a:r>
            <a:endParaRPr lang="en-US" sz="4000" dirty="0" smtClean="0">
              <a:solidFill>
                <a:schemeClr val="bg1">
                  <a:lumMod val="95000"/>
                  <a:lumOff val="5000"/>
                </a:schemeClr>
              </a:solidFill>
            </a:endParaRPr>
          </a:p>
          <a:p>
            <a:pPr marL="0" indent="0">
              <a:buNone/>
            </a:pPr>
            <a:endParaRPr lang="en-US" sz="3200" dirty="0">
              <a:solidFill>
                <a:schemeClr val="bg1">
                  <a:lumMod val="95000"/>
                  <a:lumOff val="5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0729869"/>
      </p:ext>
    </p:extLst>
  </p:cSld>
  <p:clrMapOvr>
    <a:masterClrMapping/>
  </p:clrMapOvr>
  <mc:AlternateContent xmlns:mc="http://schemas.openxmlformats.org/markup-compatibility/2006">
    <mc:Choice xmlns:p14="http://schemas.microsoft.com/office/powerpoint/2010/main" Requires="p14">
      <p:transition spd="slow" p14:dur="2000" advTm="13031"/>
    </mc:Choice>
    <mc:Fallback>
      <p:transition spd="slow" advTm="13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7118" y="591127"/>
            <a:ext cx="9694506" cy="646331"/>
          </a:xfrm>
          <a:prstGeom prst="rect">
            <a:avLst/>
          </a:prstGeom>
          <a:solidFill>
            <a:schemeClr val="bg1"/>
          </a:solidFill>
        </p:spPr>
        <p:txBody>
          <a:bodyPr wrap="square" rtlCol="0">
            <a:spAutoFit/>
          </a:bodyPr>
          <a:lstStyle/>
          <a:p>
            <a:r>
              <a:rPr lang="en-US" sz="3600" dirty="0" smtClean="0"/>
              <a:t>What degrees would not result in </a:t>
            </a:r>
            <a:r>
              <a:rPr lang="en-US" sz="3600" dirty="0" smtClean="0"/>
              <a:t>an upgrade?</a:t>
            </a:r>
            <a:endParaRPr lang="en-US" sz="3600" dirty="0"/>
          </a:p>
        </p:txBody>
      </p:sp>
      <p:sp>
        <p:nvSpPr>
          <p:cNvPr id="4" name="Rectangle 3"/>
          <p:cNvSpPr/>
          <p:nvPr/>
        </p:nvSpPr>
        <p:spPr>
          <a:xfrm>
            <a:off x="10575636" y="591127"/>
            <a:ext cx="1616364" cy="1385455"/>
          </a:xfrm>
          <a:prstGeom prst="rect">
            <a:avLst/>
          </a:prstGeom>
          <a:gradFill>
            <a:gsLst>
              <a:gs pos="0">
                <a:srgbClr val="002060"/>
              </a:gs>
              <a:gs pos="47000">
                <a:schemeClr val="accent4"/>
              </a:gs>
              <a:gs pos="96000">
                <a:srgbClr val="002060"/>
              </a:gs>
            </a:gsLst>
            <a:lin ang="25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737118" y="2136339"/>
            <a:ext cx="7985968" cy="3970318"/>
          </a:xfrm>
          <a:prstGeom prst="rect">
            <a:avLst/>
          </a:prstGeom>
        </p:spPr>
        <p:txBody>
          <a:bodyPr wrap="square">
            <a:spAutoFit/>
          </a:bodyPr>
          <a:lstStyle/>
          <a:p>
            <a:pPr algn="just"/>
            <a:r>
              <a:rPr lang="en-US" sz="2800" dirty="0" smtClean="0">
                <a:solidFill>
                  <a:schemeClr val="bg1">
                    <a:lumMod val="95000"/>
                    <a:lumOff val="5000"/>
                  </a:schemeClr>
                </a:solidFill>
              </a:rPr>
              <a:t>An </a:t>
            </a:r>
            <a:r>
              <a:rPr lang="en-US" sz="2800" dirty="0">
                <a:solidFill>
                  <a:schemeClr val="bg1">
                    <a:lumMod val="95000"/>
                    <a:lumOff val="5000"/>
                  </a:schemeClr>
                </a:solidFill>
              </a:rPr>
              <a:t>advanced degree program used for an upgrade </a:t>
            </a:r>
            <a:r>
              <a:rPr lang="en-US" sz="2800" b="1" dirty="0">
                <a:solidFill>
                  <a:schemeClr val="bg1">
                    <a:lumMod val="95000"/>
                    <a:lumOff val="5000"/>
                  </a:schemeClr>
                </a:solidFill>
              </a:rPr>
              <a:t>may not be one that leads to initial </a:t>
            </a:r>
            <a:r>
              <a:rPr lang="en-US" sz="2800" b="1" dirty="0" smtClean="0">
                <a:solidFill>
                  <a:schemeClr val="bg1">
                    <a:lumMod val="95000"/>
                    <a:lumOff val="5000"/>
                  </a:schemeClr>
                </a:solidFill>
              </a:rPr>
              <a:t>certification.</a:t>
            </a:r>
            <a:r>
              <a:rPr lang="en-US" sz="2800" dirty="0" smtClean="0">
                <a:solidFill>
                  <a:schemeClr val="bg1">
                    <a:lumMod val="95000"/>
                    <a:lumOff val="5000"/>
                  </a:schemeClr>
                </a:solidFill>
              </a:rPr>
              <a:t> For </a:t>
            </a:r>
            <a:r>
              <a:rPr lang="en-US" sz="2800" dirty="0">
                <a:solidFill>
                  <a:schemeClr val="bg1">
                    <a:lumMod val="95000"/>
                    <a:lumOff val="5000"/>
                  </a:schemeClr>
                </a:solidFill>
              </a:rPr>
              <a:t>example, an educator who holds a level 4 certificate in Middle Grades Science based on completion of an approved bachelor’s degree program in that field may not upgrade his or her certificate by completing an M.A.T. program that would also lead to initial certification in Middle </a:t>
            </a:r>
            <a:r>
              <a:rPr lang="en-US" sz="2800" dirty="0" smtClean="0">
                <a:solidFill>
                  <a:schemeClr val="bg1">
                    <a:lumMod val="95000"/>
                    <a:lumOff val="5000"/>
                  </a:schemeClr>
                </a:solidFill>
              </a:rPr>
              <a:t>Grades Science.</a:t>
            </a:r>
            <a:endParaRPr lang="en-US" sz="2800" dirty="0">
              <a:solidFill>
                <a:schemeClr val="bg1">
                  <a:lumMod val="95000"/>
                  <a:lumOff val="5000"/>
                </a:schemeClr>
              </a:solidFill>
            </a:endParaRPr>
          </a:p>
        </p:txBody>
      </p:sp>
      <p:pic>
        <p:nvPicPr>
          <p:cNvPr id="5" name="Picture 4" descr="Attention Sign Traffic Road · Free vector graphic on Pixaba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2151" y="2670629"/>
            <a:ext cx="2906969" cy="2656114"/>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33124834"/>
      </p:ext>
    </p:extLst>
  </p:cSld>
  <p:clrMapOvr>
    <a:masterClrMapping/>
  </p:clrMapOvr>
  <mc:AlternateContent xmlns:mc="http://schemas.openxmlformats.org/markup-compatibility/2006">
    <mc:Choice xmlns:p14="http://schemas.microsoft.com/office/powerpoint/2010/main" Requires="p14">
      <p:transition spd="slow" p14:dur="2000" advTm="25174"/>
    </mc:Choice>
    <mc:Fallback>
      <p:transition spd="slow" advTm="25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should I consider when seeking an upgrade?</a:t>
            </a:r>
            <a:endParaRPr lang="en-US" dirty="0"/>
          </a:p>
        </p:txBody>
      </p:sp>
      <p:sp>
        <p:nvSpPr>
          <p:cNvPr id="3" name="Content Placeholder 2"/>
          <p:cNvSpPr>
            <a:spLocks noGrp="1"/>
          </p:cNvSpPr>
          <p:nvPr>
            <p:ph idx="1"/>
          </p:nvPr>
        </p:nvSpPr>
        <p:spPr>
          <a:xfrm>
            <a:off x="4041058" y="2423886"/>
            <a:ext cx="7584885" cy="3686475"/>
          </a:xfrm>
        </p:spPr>
        <p:txBody>
          <a:bodyPr>
            <a:normAutofit lnSpcReduction="10000"/>
          </a:bodyPr>
          <a:lstStyle/>
          <a:p>
            <a:pPr marL="0" indent="0">
              <a:buNone/>
            </a:pPr>
            <a:r>
              <a:rPr lang="en-US" sz="4000" dirty="0" smtClean="0">
                <a:solidFill>
                  <a:schemeClr val="bg1">
                    <a:lumMod val="95000"/>
                    <a:lumOff val="5000"/>
                  </a:schemeClr>
                </a:solidFill>
              </a:rPr>
              <a:t>Be sure the advanced degree that is of interest meets the requirements for certification upgrades: </a:t>
            </a:r>
          </a:p>
          <a:p>
            <a:pPr marL="0" indent="0">
              <a:buNone/>
            </a:pPr>
            <a:r>
              <a:rPr lang="en-US" sz="4000" dirty="0" smtClean="0">
                <a:solidFill>
                  <a:schemeClr val="bg1">
                    <a:lumMod val="95000"/>
                    <a:lumOff val="5000"/>
                  </a:schemeClr>
                </a:solidFill>
              </a:rPr>
              <a:t>Does it reflect my certification areas and is the degree from an approved/accepted provider?</a:t>
            </a:r>
          </a:p>
        </p:txBody>
      </p:sp>
      <p:pic>
        <p:nvPicPr>
          <p:cNvPr id="4" name="Picture 3" descr="Difference Between Diploma and Degre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857" y="2423886"/>
            <a:ext cx="3193143" cy="3265714"/>
          </a:xfrm>
          <a:prstGeom prst="rect">
            <a:avLst/>
          </a:prstGeom>
          <a:ln w="38100">
            <a:solidFill>
              <a:schemeClr val="bg1"/>
            </a:solid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13176075"/>
      </p:ext>
    </p:extLst>
  </p:cSld>
  <p:clrMapOvr>
    <a:masterClrMapping/>
  </p:clrMapOvr>
  <mc:AlternateContent xmlns:mc="http://schemas.openxmlformats.org/markup-compatibility/2006">
    <mc:Choice xmlns:p14="http://schemas.microsoft.com/office/powerpoint/2010/main" Requires="p14">
      <p:transition spd="slow" p14:dur="2000" advTm="14544"/>
    </mc:Choice>
    <mc:Fallback>
      <p:transition spd="slow" advTm="14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981200" y="533400"/>
            <a:ext cx="8229600" cy="884238"/>
          </a:xfrm>
          <a:solidFill>
            <a:schemeClr val="bg1"/>
          </a:solidFill>
        </p:spPr>
        <p:txBody>
          <a:bodyPr>
            <a:noAutofit/>
          </a:bodyPr>
          <a:lstStyle/>
          <a:p>
            <a:pPr lvl="1"/>
            <a:r>
              <a:rPr lang="en-US" sz="3200" dirty="0" smtClean="0">
                <a:solidFill>
                  <a:schemeClr val="tx1"/>
                </a:solidFill>
                <a:latin typeface="+mj-lt"/>
                <a:cs typeface="Times New Roman" pitchFamily="18" charset="0"/>
              </a:rPr>
              <a:t>What are the upgrade requirements?</a:t>
            </a:r>
            <a:endParaRPr lang="en-US" sz="3200" dirty="0">
              <a:solidFill>
                <a:schemeClr val="tx1"/>
              </a:solidFill>
              <a:latin typeface="+mj-lt"/>
              <a:cs typeface="Times New Roman" pitchFamily="18" charset="0"/>
            </a:endParaRPr>
          </a:p>
        </p:txBody>
      </p:sp>
      <p:sp>
        <p:nvSpPr>
          <p:cNvPr id="3075" name="Rectangle 3"/>
          <p:cNvSpPr>
            <a:spLocks noGrp="1" noChangeArrowheads="1"/>
          </p:cNvSpPr>
          <p:nvPr>
            <p:ph type="body" sz="half" idx="1"/>
          </p:nvPr>
        </p:nvSpPr>
        <p:spPr>
          <a:xfrm>
            <a:off x="1752600" y="1752601"/>
            <a:ext cx="8610600" cy="4373563"/>
          </a:xfrm>
        </p:spPr>
        <p:txBody>
          <a:bodyPr>
            <a:normAutofit/>
          </a:bodyPr>
          <a:lstStyle/>
          <a:p>
            <a:pPr fontAlgn="t"/>
            <a:r>
              <a:rPr lang="en-US" sz="4800" b="1" dirty="0" smtClean="0">
                <a:solidFill>
                  <a:schemeClr val="bg1"/>
                </a:solidFill>
                <a:latin typeface="Times New Roman" pitchFamily="18" charset="0"/>
                <a:cs typeface="Times New Roman" pitchFamily="18" charset="0"/>
              </a:rPr>
              <a:t>Op</a:t>
            </a:r>
            <a:endParaRPr lang="en-US" b="1" dirty="0" smtClean="0"/>
          </a:p>
        </p:txBody>
      </p:sp>
      <p:graphicFrame>
        <p:nvGraphicFramePr>
          <p:cNvPr id="8" name="Table 7"/>
          <p:cNvGraphicFramePr>
            <a:graphicFrameLocks noGrp="1"/>
          </p:cNvGraphicFramePr>
          <p:nvPr>
            <p:extLst>
              <p:ext uri="{D42A27DB-BD31-4B8C-83A1-F6EECF244321}">
                <p14:modId xmlns:p14="http://schemas.microsoft.com/office/powerpoint/2010/main" val="2415862078"/>
              </p:ext>
            </p:extLst>
          </p:nvPr>
        </p:nvGraphicFramePr>
        <p:xfrm>
          <a:off x="1860550" y="1613744"/>
          <a:ext cx="8534400" cy="4655323"/>
        </p:xfrm>
        <a:graphic>
          <a:graphicData uri="http://schemas.openxmlformats.org/drawingml/2006/table">
            <a:tbl>
              <a:tblPr/>
              <a:tblGrid>
                <a:gridCol w="497227">
                  <a:extLst>
                    <a:ext uri="{9D8B030D-6E8A-4147-A177-3AD203B41FA5}">
                      <a16:colId xmlns:a16="http://schemas.microsoft.com/office/drawing/2014/main" val="20000"/>
                    </a:ext>
                  </a:extLst>
                </a:gridCol>
                <a:gridCol w="3872361">
                  <a:extLst>
                    <a:ext uri="{9D8B030D-6E8A-4147-A177-3AD203B41FA5}">
                      <a16:colId xmlns:a16="http://schemas.microsoft.com/office/drawing/2014/main" val="20001"/>
                    </a:ext>
                  </a:extLst>
                </a:gridCol>
                <a:gridCol w="4164812">
                  <a:extLst>
                    <a:ext uri="{9D8B030D-6E8A-4147-A177-3AD203B41FA5}">
                      <a16:colId xmlns:a16="http://schemas.microsoft.com/office/drawing/2014/main" val="20002"/>
                    </a:ext>
                  </a:extLst>
                </a:gridCol>
              </a:tblGrid>
              <a:tr h="728071">
                <a:tc>
                  <a:txBody>
                    <a:bodyPr/>
                    <a:lstStyle/>
                    <a:p>
                      <a:pPr algn="l">
                        <a:lnSpc>
                          <a:spcPct val="115000"/>
                        </a:lnSpc>
                      </a:pPr>
                      <a:endParaRPr lang="en-US" sz="800" dirty="0">
                        <a:solidFill>
                          <a:schemeClr val="bg1">
                            <a:lumMod val="95000"/>
                            <a:lumOff val="5000"/>
                          </a:schemeClr>
                        </a:solidFill>
                        <a:latin typeface="Calibri"/>
                        <a:ea typeface="Times New Roman"/>
                      </a:endParaRPr>
                    </a:p>
                  </a:txBody>
                  <a:tcPr marL="63062" marR="63062" marT="31531" marB="31531">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AF55"/>
                    </a:solidFill>
                  </a:tcPr>
                </a:tc>
                <a:tc>
                  <a:txBody>
                    <a:bodyPr/>
                    <a:lstStyle/>
                    <a:p>
                      <a:pPr marL="0" marR="0" algn="l">
                        <a:lnSpc>
                          <a:spcPct val="115000"/>
                        </a:lnSpc>
                        <a:spcBef>
                          <a:spcPts val="0"/>
                        </a:spcBef>
                        <a:spcAft>
                          <a:spcPts val="1000"/>
                        </a:spcAft>
                      </a:pPr>
                      <a:r>
                        <a:rPr lang="en-US" sz="2000" b="1" dirty="0">
                          <a:solidFill>
                            <a:schemeClr val="bg1">
                              <a:lumMod val="95000"/>
                              <a:lumOff val="5000"/>
                            </a:schemeClr>
                          </a:solidFill>
                          <a:latin typeface="Calibri"/>
                          <a:ea typeface="Calibri"/>
                          <a:cs typeface="Times New Roman"/>
                        </a:rPr>
                        <a:t>Infield: Candidate’s field of certification (education or content)</a:t>
                      </a:r>
                      <a:endParaRPr lang="en-US" sz="2000" dirty="0">
                        <a:solidFill>
                          <a:schemeClr val="bg1">
                            <a:lumMod val="95000"/>
                            <a:lumOff val="5000"/>
                          </a:schemeClr>
                        </a:solidFill>
                        <a:latin typeface="Calibri"/>
                        <a:ea typeface="Calibri"/>
                        <a:cs typeface="Times New Roman"/>
                      </a:endParaRPr>
                    </a:p>
                  </a:txBody>
                  <a:tcPr marL="47297" marR="47297" marT="5255"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AF55"/>
                    </a:solidFill>
                  </a:tcPr>
                </a:tc>
                <a:tc>
                  <a:txBody>
                    <a:bodyPr/>
                    <a:lstStyle/>
                    <a:p>
                      <a:pPr marL="0" marR="0" algn="l">
                        <a:lnSpc>
                          <a:spcPct val="115000"/>
                        </a:lnSpc>
                        <a:spcBef>
                          <a:spcPts val="0"/>
                        </a:spcBef>
                        <a:spcAft>
                          <a:spcPts val="1000"/>
                        </a:spcAft>
                      </a:pPr>
                      <a:r>
                        <a:rPr lang="en-US" sz="2000" b="1" dirty="0">
                          <a:solidFill>
                            <a:schemeClr val="bg1">
                              <a:lumMod val="95000"/>
                              <a:lumOff val="5000"/>
                            </a:schemeClr>
                          </a:solidFill>
                          <a:latin typeface="Calibri"/>
                          <a:ea typeface="Calibri"/>
                          <a:cs typeface="Times New Roman"/>
                        </a:rPr>
                        <a:t>New Field: New certification area in a GaPSC approved certification field</a:t>
                      </a:r>
                      <a:endParaRPr lang="en-US" sz="2000" dirty="0">
                        <a:solidFill>
                          <a:schemeClr val="bg1">
                            <a:lumMod val="95000"/>
                            <a:lumOff val="5000"/>
                          </a:schemeClr>
                        </a:solidFill>
                        <a:latin typeface="Calibri"/>
                        <a:ea typeface="Calibri"/>
                        <a:cs typeface="Times New Roman"/>
                      </a:endParaRPr>
                    </a:p>
                  </a:txBody>
                  <a:tcPr marL="63062" marR="63062" marT="31531" marB="31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AF55"/>
                    </a:solidFill>
                  </a:tcPr>
                </a:tc>
                <a:extLst>
                  <a:ext uri="{0D108BD9-81ED-4DB2-BD59-A6C34878D82A}">
                    <a16:rowId xmlns:a16="http://schemas.microsoft.com/office/drawing/2014/main" val="10000"/>
                  </a:ext>
                </a:extLst>
              </a:tr>
              <a:tr h="1583597">
                <a:tc>
                  <a:txBody>
                    <a:bodyPr/>
                    <a:lstStyle/>
                    <a:p>
                      <a:pPr marL="0" marR="0" algn="l">
                        <a:lnSpc>
                          <a:spcPct val="115000"/>
                        </a:lnSpc>
                        <a:spcBef>
                          <a:spcPts val="0"/>
                        </a:spcBef>
                        <a:spcAft>
                          <a:spcPts val="1000"/>
                        </a:spcAft>
                      </a:pPr>
                      <a:r>
                        <a:rPr lang="en-US" sz="2400" b="1" dirty="0">
                          <a:solidFill>
                            <a:schemeClr val="bg1">
                              <a:lumMod val="95000"/>
                              <a:lumOff val="5000"/>
                            </a:schemeClr>
                          </a:solidFill>
                          <a:latin typeface="Calibri"/>
                          <a:ea typeface="Calibri"/>
                          <a:cs typeface="Times New Roman"/>
                        </a:rPr>
                        <a:t>In State </a:t>
                      </a:r>
                    </a:p>
                  </a:txBody>
                  <a:tcPr marL="63062" marR="63062" marT="31531" marB="31531"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EA94"/>
                    </a:solidFill>
                  </a:tcPr>
                </a:tc>
                <a:tc>
                  <a:txBody>
                    <a:bodyPr/>
                    <a:lstStyle/>
                    <a:p>
                      <a:pPr marL="0" marR="0" algn="l">
                        <a:lnSpc>
                          <a:spcPct val="115000"/>
                        </a:lnSpc>
                        <a:spcBef>
                          <a:spcPts val="0"/>
                        </a:spcBef>
                        <a:spcAft>
                          <a:spcPts val="1000"/>
                        </a:spcAft>
                      </a:pPr>
                      <a:r>
                        <a:rPr lang="en-US" sz="1400" dirty="0">
                          <a:solidFill>
                            <a:schemeClr val="bg1">
                              <a:lumMod val="95000"/>
                              <a:lumOff val="5000"/>
                            </a:schemeClr>
                          </a:solidFill>
                          <a:latin typeface="Calibri"/>
                          <a:ea typeface="Calibri"/>
                          <a:cs typeface="Times New Roman"/>
                        </a:rPr>
                        <a:t>Completion of program at a GaPSC approved education unit </a:t>
                      </a:r>
                      <a:r>
                        <a:rPr lang="en-US" sz="1400" b="1" dirty="0">
                          <a:solidFill>
                            <a:schemeClr val="bg1">
                              <a:lumMod val="95000"/>
                              <a:lumOff val="5000"/>
                            </a:schemeClr>
                          </a:solidFill>
                          <a:latin typeface="Calibri"/>
                          <a:ea typeface="Calibri"/>
                          <a:cs typeface="Times New Roman"/>
                        </a:rPr>
                        <a:t>OR </a:t>
                      </a:r>
                      <a:r>
                        <a:rPr lang="en-US" sz="1400" dirty="0">
                          <a:solidFill>
                            <a:schemeClr val="bg1">
                              <a:lumMod val="95000"/>
                              <a:lumOff val="5000"/>
                            </a:schemeClr>
                          </a:solidFill>
                          <a:latin typeface="Calibri"/>
                          <a:ea typeface="Calibri"/>
                          <a:cs typeface="Times New Roman"/>
                        </a:rPr>
                        <a:t>at a university with a </a:t>
                      </a:r>
                      <a:r>
                        <a:rPr lang="en-US" sz="1400" b="1" dirty="0">
                          <a:solidFill>
                            <a:schemeClr val="bg1">
                              <a:lumMod val="95000"/>
                              <a:lumOff val="5000"/>
                            </a:schemeClr>
                          </a:solidFill>
                          <a:latin typeface="Calibri"/>
                          <a:ea typeface="Calibri"/>
                          <a:cs typeface="Times New Roman"/>
                        </a:rPr>
                        <a:t> </a:t>
                      </a:r>
                      <a:r>
                        <a:rPr lang="en-US" sz="1400" dirty="0">
                          <a:solidFill>
                            <a:schemeClr val="bg1">
                              <a:lumMod val="95000"/>
                              <a:lumOff val="5000"/>
                            </a:schemeClr>
                          </a:solidFill>
                          <a:latin typeface="Calibri"/>
                          <a:ea typeface="Calibri"/>
                          <a:cs typeface="Times New Roman"/>
                        </a:rPr>
                        <a:t>Carnegie Classification of RU/VH Activity or RU/H </a:t>
                      </a:r>
                      <a:r>
                        <a:rPr lang="en-US" sz="1400" dirty="0" smtClean="0">
                          <a:solidFill>
                            <a:schemeClr val="bg1">
                              <a:lumMod val="95000"/>
                              <a:lumOff val="5000"/>
                            </a:schemeClr>
                          </a:solidFill>
                          <a:latin typeface="Calibri"/>
                          <a:ea typeface="Calibri"/>
                          <a:cs typeface="Times New Roman"/>
                        </a:rPr>
                        <a:t>Activity and add to certificate. </a:t>
                      </a:r>
                      <a:endParaRPr lang="en-US" sz="1400" dirty="0">
                        <a:solidFill>
                          <a:schemeClr val="bg1">
                            <a:lumMod val="95000"/>
                            <a:lumOff val="5000"/>
                          </a:schemeClr>
                        </a:solidFill>
                        <a:latin typeface="Calibri"/>
                        <a:ea typeface="Calibri"/>
                        <a:cs typeface="Times New Roman"/>
                      </a:endParaRPr>
                    </a:p>
                  </a:txBody>
                  <a:tcPr marL="47297" marR="47297" marT="525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EA94"/>
                    </a:solidFill>
                  </a:tcPr>
                </a:tc>
                <a:tc>
                  <a:txBody>
                    <a:bodyPr/>
                    <a:lstStyle/>
                    <a:p>
                      <a:pPr marL="0" marR="0" algn="l">
                        <a:lnSpc>
                          <a:spcPct val="115000"/>
                        </a:lnSpc>
                        <a:spcBef>
                          <a:spcPts val="0"/>
                        </a:spcBef>
                        <a:spcAft>
                          <a:spcPts val="1000"/>
                        </a:spcAft>
                      </a:pPr>
                      <a:r>
                        <a:rPr lang="en-US" sz="1400" dirty="0">
                          <a:solidFill>
                            <a:schemeClr val="bg1">
                              <a:lumMod val="95000"/>
                              <a:lumOff val="5000"/>
                            </a:schemeClr>
                          </a:solidFill>
                          <a:latin typeface="Calibri"/>
                          <a:ea typeface="Calibri"/>
                          <a:cs typeface="Times New Roman"/>
                        </a:rPr>
                        <a:t>Completion of a GaPSC  approved program that leads to initial certification at a GaPSC approved education unit </a:t>
                      </a:r>
                      <a:r>
                        <a:rPr lang="en-US" sz="1400" b="1" dirty="0">
                          <a:solidFill>
                            <a:schemeClr val="bg1">
                              <a:lumMod val="95000"/>
                              <a:lumOff val="5000"/>
                            </a:schemeClr>
                          </a:solidFill>
                          <a:latin typeface="Calibri"/>
                          <a:ea typeface="Calibri"/>
                          <a:cs typeface="Times New Roman"/>
                        </a:rPr>
                        <a:t>AND </a:t>
                      </a:r>
                      <a:r>
                        <a:rPr lang="en-US" sz="1400" dirty="0">
                          <a:solidFill>
                            <a:schemeClr val="bg1">
                              <a:lumMod val="95000"/>
                              <a:lumOff val="5000"/>
                            </a:schemeClr>
                          </a:solidFill>
                          <a:latin typeface="Calibri"/>
                          <a:ea typeface="Calibri"/>
                          <a:cs typeface="Times New Roman"/>
                        </a:rPr>
                        <a:t>pass the  Georgia  state approved content assessment </a:t>
                      </a:r>
                      <a:r>
                        <a:rPr lang="en-US" sz="1400" b="1" dirty="0">
                          <a:solidFill>
                            <a:schemeClr val="bg1">
                              <a:lumMod val="95000"/>
                              <a:lumOff val="5000"/>
                            </a:schemeClr>
                          </a:solidFill>
                          <a:latin typeface="Calibri"/>
                          <a:ea typeface="Calibri"/>
                          <a:cs typeface="Times New Roman"/>
                        </a:rPr>
                        <a:t>AND </a:t>
                      </a:r>
                      <a:r>
                        <a:rPr lang="en-US" sz="1400" dirty="0">
                          <a:solidFill>
                            <a:schemeClr val="bg1">
                              <a:lumMod val="95000"/>
                              <a:lumOff val="5000"/>
                            </a:schemeClr>
                          </a:solidFill>
                          <a:latin typeface="Calibri"/>
                          <a:ea typeface="Calibri"/>
                          <a:cs typeface="Times New Roman"/>
                        </a:rPr>
                        <a:t>complete Georgia requirements </a:t>
                      </a:r>
                      <a:r>
                        <a:rPr lang="en-US" sz="1400" b="1" dirty="0">
                          <a:solidFill>
                            <a:schemeClr val="bg1">
                              <a:lumMod val="95000"/>
                              <a:lumOff val="5000"/>
                            </a:schemeClr>
                          </a:solidFill>
                          <a:latin typeface="Calibri"/>
                          <a:ea typeface="Calibri"/>
                          <a:cs typeface="Times New Roman"/>
                        </a:rPr>
                        <a:t>AND</a:t>
                      </a:r>
                      <a:endParaRPr lang="en-US" sz="1400" dirty="0">
                        <a:solidFill>
                          <a:schemeClr val="bg1">
                            <a:lumMod val="95000"/>
                            <a:lumOff val="5000"/>
                          </a:schemeClr>
                        </a:solidFill>
                        <a:latin typeface="Calibri"/>
                        <a:ea typeface="Calibri"/>
                        <a:cs typeface="Times New Roman"/>
                      </a:endParaRPr>
                    </a:p>
                    <a:p>
                      <a:pPr marL="0" marR="0" algn="l">
                        <a:lnSpc>
                          <a:spcPct val="115000"/>
                        </a:lnSpc>
                        <a:spcBef>
                          <a:spcPts val="0"/>
                        </a:spcBef>
                        <a:spcAft>
                          <a:spcPts val="1000"/>
                        </a:spcAft>
                      </a:pPr>
                      <a:r>
                        <a:rPr lang="en-US" sz="1400" dirty="0">
                          <a:solidFill>
                            <a:schemeClr val="bg1">
                              <a:lumMod val="95000"/>
                              <a:lumOff val="5000"/>
                            </a:schemeClr>
                          </a:solidFill>
                          <a:latin typeface="Calibri"/>
                          <a:ea typeface="Calibri"/>
                          <a:cs typeface="Times New Roman"/>
                        </a:rPr>
                        <a:t>add the field to certificate. </a:t>
                      </a:r>
                    </a:p>
                  </a:txBody>
                  <a:tcPr marL="63062" marR="63062" marT="31531" marB="315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EA94"/>
                    </a:solidFill>
                  </a:tcPr>
                </a:tc>
                <a:extLst>
                  <a:ext uri="{0D108BD9-81ED-4DB2-BD59-A6C34878D82A}">
                    <a16:rowId xmlns:a16="http://schemas.microsoft.com/office/drawing/2014/main" val="10001"/>
                  </a:ext>
                </a:extLst>
              </a:tr>
              <a:tr h="2307624">
                <a:tc>
                  <a:txBody>
                    <a:bodyPr/>
                    <a:lstStyle/>
                    <a:p>
                      <a:pPr marL="0" marR="0" algn="l">
                        <a:lnSpc>
                          <a:spcPct val="115000"/>
                        </a:lnSpc>
                        <a:spcBef>
                          <a:spcPts val="0"/>
                        </a:spcBef>
                        <a:spcAft>
                          <a:spcPts val="1000"/>
                        </a:spcAft>
                      </a:pPr>
                      <a:r>
                        <a:rPr lang="en-US" sz="2400" b="1" dirty="0">
                          <a:solidFill>
                            <a:schemeClr val="bg1">
                              <a:lumMod val="95000"/>
                              <a:lumOff val="5000"/>
                            </a:schemeClr>
                          </a:solidFill>
                          <a:latin typeface="Calibri"/>
                          <a:ea typeface="Calibri"/>
                          <a:cs typeface="Times New Roman"/>
                        </a:rPr>
                        <a:t>Out of State </a:t>
                      </a:r>
                    </a:p>
                  </a:txBody>
                  <a:tcPr marL="63062" marR="63062" marT="31531" marB="31531"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EA94"/>
                    </a:solidFill>
                  </a:tcPr>
                </a:tc>
                <a:tc>
                  <a:txBody>
                    <a:bodyPr/>
                    <a:lstStyle/>
                    <a:p>
                      <a:pPr marL="0" marR="0" algn="l">
                        <a:lnSpc>
                          <a:spcPct val="115000"/>
                        </a:lnSpc>
                        <a:spcBef>
                          <a:spcPts val="0"/>
                        </a:spcBef>
                        <a:spcAft>
                          <a:spcPts val="1000"/>
                        </a:spcAft>
                      </a:pPr>
                      <a:r>
                        <a:rPr lang="en-US" sz="1400" dirty="0">
                          <a:solidFill>
                            <a:schemeClr val="bg1">
                              <a:lumMod val="95000"/>
                              <a:lumOff val="5000"/>
                            </a:schemeClr>
                          </a:solidFill>
                          <a:latin typeface="Calibri"/>
                          <a:ea typeface="Calibri"/>
                          <a:cs typeface="Times New Roman"/>
                        </a:rPr>
                        <a:t>Completion of a program at an institution accredited by NCATE/TEAC/ CAEP </a:t>
                      </a:r>
                    </a:p>
                    <a:p>
                      <a:pPr marL="0" marR="0" algn="l">
                        <a:lnSpc>
                          <a:spcPct val="115000"/>
                        </a:lnSpc>
                        <a:spcBef>
                          <a:spcPts val="0"/>
                        </a:spcBef>
                        <a:spcAft>
                          <a:spcPts val="1000"/>
                        </a:spcAft>
                      </a:pPr>
                      <a:r>
                        <a:rPr lang="en-US" sz="1400" b="1" dirty="0">
                          <a:solidFill>
                            <a:schemeClr val="bg1">
                              <a:lumMod val="95000"/>
                              <a:lumOff val="5000"/>
                            </a:schemeClr>
                          </a:solidFill>
                          <a:latin typeface="Calibri"/>
                          <a:ea typeface="Calibri"/>
                          <a:cs typeface="Times New Roman"/>
                        </a:rPr>
                        <a:t>OR </a:t>
                      </a:r>
                      <a:r>
                        <a:rPr lang="en-US" sz="1400" dirty="0">
                          <a:solidFill>
                            <a:schemeClr val="bg1">
                              <a:lumMod val="95000"/>
                              <a:lumOff val="5000"/>
                            </a:schemeClr>
                          </a:solidFill>
                          <a:latin typeface="Calibri"/>
                          <a:ea typeface="Calibri"/>
                          <a:cs typeface="Times New Roman"/>
                        </a:rPr>
                        <a:t>at a university with a </a:t>
                      </a:r>
                    </a:p>
                    <a:p>
                      <a:pPr marL="0" marR="0" algn="l">
                        <a:lnSpc>
                          <a:spcPct val="115000"/>
                        </a:lnSpc>
                        <a:spcBef>
                          <a:spcPts val="0"/>
                        </a:spcBef>
                        <a:spcAft>
                          <a:spcPts val="1000"/>
                        </a:spcAft>
                      </a:pPr>
                      <a:r>
                        <a:rPr lang="en-US" sz="1400" dirty="0">
                          <a:solidFill>
                            <a:schemeClr val="bg1">
                              <a:lumMod val="95000"/>
                              <a:lumOff val="5000"/>
                            </a:schemeClr>
                          </a:solidFill>
                          <a:latin typeface="Calibri"/>
                          <a:ea typeface="Calibri"/>
                          <a:cs typeface="Times New Roman"/>
                        </a:rPr>
                        <a:t> Carnegie Classification of RU/VH Activity or RU/H Activity</a:t>
                      </a:r>
                    </a:p>
                  </a:txBody>
                  <a:tcPr marL="47297" marR="47297" marT="525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E069"/>
                    </a:solidFill>
                  </a:tcPr>
                </a:tc>
                <a:tc>
                  <a:txBody>
                    <a:bodyPr/>
                    <a:lstStyle/>
                    <a:p>
                      <a:pPr marL="0" marR="0" algn="l">
                        <a:lnSpc>
                          <a:spcPct val="115000"/>
                        </a:lnSpc>
                        <a:spcBef>
                          <a:spcPts val="0"/>
                        </a:spcBef>
                        <a:spcAft>
                          <a:spcPts val="1000"/>
                        </a:spcAft>
                      </a:pPr>
                      <a:r>
                        <a:rPr lang="en-US" sz="1400" dirty="0">
                          <a:solidFill>
                            <a:schemeClr val="bg1">
                              <a:lumMod val="95000"/>
                              <a:lumOff val="5000"/>
                            </a:schemeClr>
                          </a:solidFill>
                          <a:latin typeface="Calibri"/>
                          <a:ea typeface="Calibri"/>
                          <a:cs typeface="Times New Roman"/>
                        </a:rPr>
                        <a:t>Completion of a </a:t>
                      </a:r>
                      <a:r>
                        <a:rPr lang="en-US" sz="1400" b="1" dirty="0">
                          <a:solidFill>
                            <a:schemeClr val="bg1">
                              <a:lumMod val="95000"/>
                              <a:lumOff val="5000"/>
                            </a:schemeClr>
                          </a:solidFill>
                          <a:latin typeface="Calibri"/>
                          <a:ea typeface="Calibri"/>
                          <a:cs typeface="Times New Roman"/>
                        </a:rPr>
                        <a:t>state approved</a:t>
                      </a:r>
                      <a:r>
                        <a:rPr lang="en-US" sz="1400" dirty="0">
                          <a:solidFill>
                            <a:schemeClr val="bg1">
                              <a:lumMod val="95000"/>
                              <a:lumOff val="5000"/>
                            </a:schemeClr>
                          </a:solidFill>
                          <a:latin typeface="Calibri"/>
                          <a:ea typeface="Calibri"/>
                          <a:cs typeface="Times New Roman"/>
                        </a:rPr>
                        <a:t> education program  that leads to initial certification at a university either accredited by NCATE/ TEAC / CAEP </a:t>
                      </a:r>
                      <a:r>
                        <a:rPr lang="en-US" sz="1400" b="1" dirty="0">
                          <a:solidFill>
                            <a:schemeClr val="bg1">
                              <a:lumMod val="95000"/>
                              <a:lumOff val="5000"/>
                            </a:schemeClr>
                          </a:solidFill>
                          <a:latin typeface="Calibri"/>
                          <a:ea typeface="Calibri"/>
                          <a:cs typeface="Times New Roman"/>
                        </a:rPr>
                        <a:t>OR</a:t>
                      </a:r>
                      <a:r>
                        <a:rPr lang="en-US" sz="1400" dirty="0">
                          <a:solidFill>
                            <a:schemeClr val="bg1">
                              <a:lumMod val="95000"/>
                              <a:lumOff val="5000"/>
                            </a:schemeClr>
                          </a:solidFill>
                          <a:latin typeface="Calibri"/>
                          <a:ea typeface="Calibri"/>
                          <a:cs typeface="Times New Roman"/>
                        </a:rPr>
                        <a:t> with a Carnegie Classification of RU/VH Activity or RU/H Activity</a:t>
                      </a:r>
                      <a:r>
                        <a:rPr lang="en-US" sz="1400" b="1" dirty="0">
                          <a:solidFill>
                            <a:schemeClr val="bg1">
                              <a:lumMod val="95000"/>
                              <a:lumOff val="5000"/>
                            </a:schemeClr>
                          </a:solidFill>
                          <a:latin typeface="Calibri"/>
                          <a:ea typeface="Calibri"/>
                          <a:cs typeface="Times New Roman"/>
                        </a:rPr>
                        <a:t> </a:t>
                      </a:r>
                      <a:endParaRPr lang="en-US" sz="1400" dirty="0">
                        <a:solidFill>
                          <a:schemeClr val="bg1">
                            <a:lumMod val="95000"/>
                            <a:lumOff val="5000"/>
                          </a:schemeClr>
                        </a:solidFill>
                        <a:latin typeface="Calibri"/>
                        <a:ea typeface="Calibri"/>
                        <a:cs typeface="Times New Roman"/>
                      </a:endParaRPr>
                    </a:p>
                    <a:p>
                      <a:pPr marL="0" marR="0" algn="l">
                        <a:lnSpc>
                          <a:spcPct val="115000"/>
                        </a:lnSpc>
                        <a:spcBef>
                          <a:spcPts val="0"/>
                        </a:spcBef>
                        <a:spcAft>
                          <a:spcPts val="1000"/>
                        </a:spcAft>
                      </a:pPr>
                      <a:r>
                        <a:rPr lang="en-US" sz="1400" b="1" dirty="0">
                          <a:solidFill>
                            <a:schemeClr val="bg1">
                              <a:lumMod val="95000"/>
                              <a:lumOff val="5000"/>
                            </a:schemeClr>
                          </a:solidFill>
                          <a:latin typeface="Calibri"/>
                          <a:ea typeface="Calibri"/>
                          <a:cs typeface="Times New Roman"/>
                        </a:rPr>
                        <a:t>AND </a:t>
                      </a:r>
                      <a:r>
                        <a:rPr lang="en-US" sz="1400" dirty="0">
                          <a:solidFill>
                            <a:schemeClr val="bg1">
                              <a:lumMod val="95000"/>
                              <a:lumOff val="5000"/>
                            </a:schemeClr>
                          </a:solidFill>
                          <a:latin typeface="Calibri"/>
                          <a:ea typeface="Calibri"/>
                          <a:cs typeface="Times New Roman"/>
                        </a:rPr>
                        <a:t>pass the  Georgia  state approved content assessment </a:t>
                      </a:r>
                      <a:r>
                        <a:rPr lang="en-US" sz="1400" b="1" dirty="0">
                          <a:solidFill>
                            <a:schemeClr val="bg1">
                              <a:lumMod val="95000"/>
                              <a:lumOff val="5000"/>
                            </a:schemeClr>
                          </a:solidFill>
                          <a:latin typeface="Calibri"/>
                          <a:ea typeface="Calibri"/>
                          <a:cs typeface="Times New Roman"/>
                        </a:rPr>
                        <a:t>AND </a:t>
                      </a:r>
                      <a:r>
                        <a:rPr lang="en-US" sz="1400" dirty="0">
                          <a:solidFill>
                            <a:schemeClr val="bg1">
                              <a:lumMod val="95000"/>
                              <a:lumOff val="5000"/>
                            </a:schemeClr>
                          </a:solidFill>
                          <a:latin typeface="Calibri"/>
                          <a:ea typeface="Calibri"/>
                          <a:cs typeface="Times New Roman"/>
                        </a:rPr>
                        <a:t>complete Georgia requirements</a:t>
                      </a:r>
                    </a:p>
                    <a:p>
                      <a:pPr marL="0" marR="0" algn="l">
                        <a:lnSpc>
                          <a:spcPct val="115000"/>
                        </a:lnSpc>
                        <a:spcBef>
                          <a:spcPts val="0"/>
                        </a:spcBef>
                        <a:spcAft>
                          <a:spcPts val="1000"/>
                        </a:spcAft>
                      </a:pPr>
                      <a:r>
                        <a:rPr lang="en-US" sz="1400" b="1" dirty="0">
                          <a:solidFill>
                            <a:schemeClr val="bg1">
                              <a:lumMod val="95000"/>
                              <a:lumOff val="5000"/>
                            </a:schemeClr>
                          </a:solidFill>
                          <a:latin typeface="Calibri"/>
                          <a:ea typeface="Calibri"/>
                          <a:cs typeface="Times New Roman"/>
                        </a:rPr>
                        <a:t>AND </a:t>
                      </a:r>
                      <a:r>
                        <a:rPr lang="en-US" sz="1400" dirty="0">
                          <a:solidFill>
                            <a:schemeClr val="bg1">
                              <a:lumMod val="95000"/>
                              <a:lumOff val="5000"/>
                            </a:schemeClr>
                          </a:solidFill>
                          <a:latin typeface="Calibri"/>
                          <a:ea typeface="Calibri"/>
                          <a:cs typeface="Times New Roman"/>
                        </a:rPr>
                        <a:t>add the field to certificate.</a:t>
                      </a:r>
                    </a:p>
                  </a:txBody>
                  <a:tcPr marL="63062" marR="63062" marT="31531" marB="315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E069"/>
                    </a:solidFill>
                  </a:tcPr>
                </a:tc>
                <a:extLst>
                  <a:ext uri="{0D108BD9-81ED-4DB2-BD59-A6C34878D82A}">
                    <a16:rowId xmlns:a16="http://schemas.microsoft.com/office/drawing/2014/main" val="10002"/>
                  </a:ext>
                </a:extLst>
              </a:tr>
            </a:tbl>
          </a:graphicData>
        </a:graphic>
      </p:graphicFrame>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55945261"/>
      </p:ext>
    </p:extLst>
  </p:cSld>
  <p:clrMapOvr>
    <a:masterClrMapping/>
  </p:clrMapOvr>
  <mc:AlternateContent xmlns:mc="http://schemas.openxmlformats.org/markup-compatibility/2006">
    <mc:Choice xmlns:p14="http://schemas.microsoft.com/office/powerpoint/2010/main" Requires="p14">
      <p:transition spd="slow" p14:dur="2000" advTm="81744"/>
    </mc:Choice>
    <mc:Fallback>
      <p:transition spd="slow" advTm="81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t>GaPSC</a:t>
            </a:r>
            <a:r>
              <a:rPr lang="en-US" dirty="0" smtClean="0"/>
              <a:t>: </a:t>
            </a:r>
            <a:r>
              <a:rPr lang="en-US" sz="4800" dirty="0" smtClean="0"/>
              <a:t>A</a:t>
            </a:r>
            <a:r>
              <a:rPr lang="en-US" dirty="0" smtClean="0"/>
              <a:t>gency </a:t>
            </a:r>
            <a:r>
              <a:rPr lang="en-US" sz="4800" dirty="0" smtClean="0"/>
              <a:t>I</a:t>
            </a:r>
            <a:r>
              <a:rPr lang="en-US" dirty="0" smtClean="0"/>
              <a:t>ntroduction</a:t>
            </a:r>
            <a:endParaRPr lang="en-US" dirty="0"/>
          </a:p>
        </p:txBody>
      </p:sp>
      <p:sp>
        <p:nvSpPr>
          <p:cNvPr id="3" name="Rectangle 2"/>
          <p:cNvSpPr/>
          <p:nvPr/>
        </p:nvSpPr>
        <p:spPr>
          <a:xfrm>
            <a:off x="10575636" y="591127"/>
            <a:ext cx="1616364" cy="1385455"/>
          </a:xfrm>
          <a:prstGeom prst="rect">
            <a:avLst/>
          </a:prstGeom>
          <a:gradFill>
            <a:gsLst>
              <a:gs pos="0">
                <a:srgbClr val="D3AF55"/>
              </a:gs>
              <a:gs pos="47000">
                <a:srgbClr val="FEEA94"/>
              </a:gs>
              <a:gs pos="96000">
                <a:srgbClr val="D3AF55"/>
              </a:gs>
            </a:gsLst>
            <a:lin ang="25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793100" y="2748646"/>
            <a:ext cx="10356980" cy="830997"/>
          </a:xfrm>
          <a:prstGeom prst="rect">
            <a:avLst/>
          </a:prstGeom>
          <a:noFill/>
        </p:spPr>
        <p:txBody>
          <a:bodyPr wrap="square" rtlCol="0">
            <a:spAutoFit/>
          </a:bodyPr>
          <a:lstStyle/>
          <a:p>
            <a:r>
              <a:rPr lang="en-US" sz="2400" i="1" dirty="0"/>
              <a:t>“To build the best prepared, best qualified and most ethical educator workforce in the nation</a:t>
            </a:r>
            <a:r>
              <a:rPr lang="en-US" sz="2400" i="1" dirty="0" smtClean="0"/>
              <a:t>.”</a:t>
            </a:r>
            <a:endParaRPr lang="en-US" sz="2400" i="1" dirty="0"/>
          </a:p>
        </p:txBody>
      </p:sp>
      <p:sp>
        <p:nvSpPr>
          <p:cNvPr id="4" name="TextBox 3"/>
          <p:cNvSpPr txBox="1"/>
          <p:nvPr/>
        </p:nvSpPr>
        <p:spPr>
          <a:xfrm>
            <a:off x="774442" y="2304648"/>
            <a:ext cx="10123714" cy="1261884"/>
          </a:xfrm>
          <a:prstGeom prst="rect">
            <a:avLst/>
          </a:prstGeom>
          <a:noFill/>
        </p:spPr>
        <p:txBody>
          <a:bodyPr wrap="square" rtlCol="0">
            <a:spAutoFit/>
          </a:bodyPr>
          <a:lstStyle/>
          <a:p>
            <a:r>
              <a:rPr lang="en-US" sz="2800" b="1" dirty="0" smtClean="0">
                <a:solidFill>
                  <a:srgbClr val="830B0B"/>
                </a:solidFill>
              </a:rPr>
              <a:t>MISSION STATEMENT:</a:t>
            </a:r>
          </a:p>
          <a:p>
            <a:r>
              <a:rPr lang="en-US" sz="2400" i="1" dirty="0" smtClean="0">
                <a:solidFill>
                  <a:srgbClr val="C00000"/>
                </a:solidFill>
              </a:rPr>
              <a:t>“To </a:t>
            </a:r>
            <a:r>
              <a:rPr lang="en-US" sz="2400" i="1" dirty="0">
                <a:solidFill>
                  <a:srgbClr val="C00000"/>
                </a:solidFill>
              </a:rPr>
              <a:t>build the best prepared, best qualified and most ethical educator workforce in the nation</a:t>
            </a:r>
            <a:r>
              <a:rPr lang="en-US" sz="2400" i="1" dirty="0" smtClean="0">
                <a:solidFill>
                  <a:srgbClr val="C00000"/>
                </a:solidFill>
              </a:rPr>
              <a:t>.”</a:t>
            </a:r>
            <a:endParaRPr lang="en-US" sz="2400" i="1" dirty="0">
              <a:solidFill>
                <a:srgbClr val="C00000"/>
              </a:solidFill>
            </a:endParaRPr>
          </a:p>
        </p:txBody>
      </p:sp>
      <p:sp>
        <p:nvSpPr>
          <p:cNvPr id="7" name="TextBox 6"/>
          <p:cNvSpPr txBox="1"/>
          <p:nvPr/>
        </p:nvSpPr>
        <p:spPr>
          <a:xfrm>
            <a:off x="1614196" y="3816211"/>
            <a:ext cx="9787812" cy="523220"/>
          </a:xfrm>
          <a:prstGeom prst="rect">
            <a:avLst/>
          </a:prstGeom>
          <a:noFill/>
        </p:spPr>
        <p:txBody>
          <a:bodyPr wrap="square" rtlCol="0">
            <a:spAutoFit/>
          </a:bodyPr>
          <a:lstStyle/>
          <a:p>
            <a:r>
              <a:rPr lang="en-US" sz="2800" dirty="0" smtClean="0">
                <a:solidFill>
                  <a:schemeClr val="bg1">
                    <a:lumMod val="95000"/>
                    <a:lumOff val="5000"/>
                  </a:schemeClr>
                </a:solidFill>
              </a:rPr>
              <a:t>CERTIFICATION</a:t>
            </a:r>
          </a:p>
        </p:txBody>
      </p:sp>
      <p:sp>
        <p:nvSpPr>
          <p:cNvPr id="8" name="TextBox 7"/>
          <p:cNvSpPr txBox="1"/>
          <p:nvPr/>
        </p:nvSpPr>
        <p:spPr>
          <a:xfrm>
            <a:off x="1607979" y="4500462"/>
            <a:ext cx="9787812" cy="523220"/>
          </a:xfrm>
          <a:prstGeom prst="rect">
            <a:avLst/>
          </a:prstGeom>
          <a:noFill/>
        </p:spPr>
        <p:txBody>
          <a:bodyPr wrap="square" rtlCol="0">
            <a:spAutoFit/>
          </a:bodyPr>
          <a:lstStyle/>
          <a:p>
            <a:r>
              <a:rPr lang="en-US" sz="2800" dirty="0" smtClean="0">
                <a:solidFill>
                  <a:schemeClr val="bg1">
                    <a:lumMod val="95000"/>
                    <a:lumOff val="5000"/>
                  </a:schemeClr>
                </a:solidFill>
              </a:rPr>
              <a:t>EDUCATOR PREPARATION</a:t>
            </a:r>
          </a:p>
        </p:txBody>
      </p:sp>
      <p:sp>
        <p:nvSpPr>
          <p:cNvPr id="9" name="Flowchart: Off-page Connector 8"/>
          <p:cNvSpPr/>
          <p:nvPr/>
        </p:nvSpPr>
        <p:spPr>
          <a:xfrm>
            <a:off x="1175657" y="3928176"/>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Off-page Connector 9"/>
          <p:cNvSpPr/>
          <p:nvPr/>
        </p:nvSpPr>
        <p:spPr>
          <a:xfrm>
            <a:off x="1178761" y="4603088"/>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607970" y="5125610"/>
            <a:ext cx="9787812" cy="523220"/>
          </a:xfrm>
          <a:prstGeom prst="rect">
            <a:avLst/>
          </a:prstGeom>
          <a:noFill/>
        </p:spPr>
        <p:txBody>
          <a:bodyPr wrap="square" rtlCol="0">
            <a:spAutoFit/>
          </a:bodyPr>
          <a:lstStyle/>
          <a:p>
            <a:r>
              <a:rPr lang="en-US" sz="2800" dirty="0" smtClean="0">
                <a:solidFill>
                  <a:schemeClr val="bg1">
                    <a:lumMod val="95000"/>
                    <a:lumOff val="5000"/>
                  </a:schemeClr>
                </a:solidFill>
              </a:rPr>
              <a:t>ETHICS</a:t>
            </a:r>
          </a:p>
        </p:txBody>
      </p:sp>
      <p:sp>
        <p:nvSpPr>
          <p:cNvPr id="12" name="TextBox 11"/>
          <p:cNvSpPr txBox="1"/>
          <p:nvPr/>
        </p:nvSpPr>
        <p:spPr>
          <a:xfrm>
            <a:off x="1601753" y="5809861"/>
            <a:ext cx="9787812" cy="523220"/>
          </a:xfrm>
          <a:prstGeom prst="rect">
            <a:avLst/>
          </a:prstGeom>
          <a:noFill/>
        </p:spPr>
        <p:txBody>
          <a:bodyPr wrap="square" rtlCol="0">
            <a:spAutoFit/>
          </a:bodyPr>
          <a:lstStyle/>
          <a:p>
            <a:r>
              <a:rPr lang="en-US" sz="2800" dirty="0" smtClean="0">
                <a:solidFill>
                  <a:schemeClr val="bg1">
                    <a:lumMod val="95000"/>
                    <a:lumOff val="5000"/>
                  </a:schemeClr>
                </a:solidFill>
              </a:rPr>
              <a:t>ASSESSMENT</a:t>
            </a:r>
          </a:p>
        </p:txBody>
      </p:sp>
      <p:sp>
        <p:nvSpPr>
          <p:cNvPr id="13" name="Flowchart: Off-page Connector 12"/>
          <p:cNvSpPr/>
          <p:nvPr/>
        </p:nvSpPr>
        <p:spPr>
          <a:xfrm>
            <a:off x="1169431" y="5237575"/>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Off-page Connector 13"/>
          <p:cNvSpPr/>
          <p:nvPr/>
        </p:nvSpPr>
        <p:spPr>
          <a:xfrm>
            <a:off x="1172535" y="5912487"/>
            <a:ext cx="326572" cy="411255"/>
          </a:xfrm>
          <a:prstGeom prst="flowChartOffpageConnector">
            <a:avLst/>
          </a:prstGeom>
          <a:gradFill>
            <a:gsLst>
              <a:gs pos="0">
                <a:srgbClr val="D3AF55"/>
              </a:gs>
              <a:gs pos="47000">
                <a:srgbClr val="FEEA94"/>
              </a:gs>
              <a:gs pos="96000">
                <a:srgbClr val="D3AF55"/>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79467007"/>
      </p:ext>
    </p:extLst>
  </p:cSld>
  <p:clrMapOvr>
    <a:masterClrMapping/>
  </p:clrMapOvr>
  <mc:AlternateContent xmlns:mc="http://schemas.openxmlformats.org/markup-compatibility/2006">
    <mc:Choice xmlns:p14="http://schemas.microsoft.com/office/powerpoint/2010/main" Requires="p14">
      <p:transition spd="slow" p14:dur="2000" advTm="20776"/>
    </mc:Choice>
    <mc:Fallback>
      <p:transition spd="slow" advTm="20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I make sure that the degree that interests me will meet the requirements?</a:t>
            </a:r>
            <a:endParaRPr lang="en-US" dirty="0"/>
          </a:p>
        </p:txBody>
      </p:sp>
      <p:sp>
        <p:nvSpPr>
          <p:cNvPr id="3" name="Content Placeholder 2"/>
          <p:cNvSpPr>
            <a:spLocks noGrp="1"/>
          </p:cNvSpPr>
          <p:nvPr>
            <p:ph idx="1"/>
          </p:nvPr>
        </p:nvSpPr>
        <p:spPr/>
        <p:txBody>
          <a:bodyPr/>
          <a:lstStyle/>
          <a:p>
            <a:r>
              <a:rPr lang="en-US" u="sng" dirty="0">
                <a:hlinkClick r:id="rId4"/>
              </a:rPr>
              <a:t>https://www.gapsc.com/Commission/Policies_guidelines/UpgradeUtility/Upgrade_Initial.aspx</a:t>
            </a:r>
            <a:r>
              <a:rPr lang="en-US" dirty="0"/>
              <a:t> </a:t>
            </a:r>
            <a:endParaRPr lang="en-US" dirty="0" smtClean="0"/>
          </a:p>
          <a:p>
            <a:endParaRPr lang="en-US" dirty="0"/>
          </a:p>
        </p:txBody>
      </p:sp>
      <p:pic>
        <p:nvPicPr>
          <p:cNvPr id="5" name="Picture 4"/>
          <p:cNvPicPr>
            <a:picLocks noChangeAspect="1"/>
          </p:cNvPicPr>
          <p:nvPr/>
        </p:nvPicPr>
        <p:blipFill>
          <a:blip r:embed="rId5"/>
          <a:stretch>
            <a:fillRect/>
          </a:stretch>
        </p:blipFill>
        <p:spPr>
          <a:xfrm>
            <a:off x="823340" y="3091542"/>
            <a:ext cx="9470842" cy="3628297"/>
          </a:xfrm>
          <a:prstGeom prst="rect">
            <a:avLst/>
          </a:prstGeom>
          <a:ln w="38100">
            <a:solidFill>
              <a:schemeClr val="bg1"/>
            </a:solidFill>
          </a:ln>
        </p:spPr>
      </p:pic>
      <p:sp>
        <p:nvSpPr>
          <p:cNvPr id="7" name="Right Arrow 6"/>
          <p:cNvSpPr/>
          <p:nvPr/>
        </p:nvSpPr>
        <p:spPr>
          <a:xfrm rot="8473873">
            <a:off x="7276202" y="4626402"/>
            <a:ext cx="2013150" cy="1328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78946535"/>
      </p:ext>
    </p:extLst>
  </p:cSld>
  <p:clrMapOvr>
    <a:masterClrMapping/>
  </p:clrMapOvr>
  <mc:AlternateContent xmlns:mc="http://schemas.openxmlformats.org/markup-compatibility/2006">
    <mc:Choice xmlns:p14="http://schemas.microsoft.com/office/powerpoint/2010/main" Requires="p14">
      <p:transition spd="slow" p14:dur="2000" advTm="16343"/>
    </mc:Choice>
    <mc:Fallback>
      <p:transition spd="slow" advTm="16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I find out if a degree will result in an upgrade?</a:t>
            </a:r>
            <a:endParaRPr lang="en-US" dirty="0"/>
          </a:p>
        </p:txBody>
      </p:sp>
      <p:pic>
        <p:nvPicPr>
          <p:cNvPr id="4" name="Picture 4"/>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601051" y="1992492"/>
            <a:ext cx="7772400" cy="4865508"/>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own Arrow 2"/>
          <p:cNvSpPr/>
          <p:nvPr/>
        </p:nvSpPr>
        <p:spPr>
          <a:xfrm rot="2339424">
            <a:off x="4478279" y="4616787"/>
            <a:ext cx="1255933" cy="18278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60350774"/>
      </p:ext>
    </p:extLst>
  </p:cSld>
  <p:clrMapOvr>
    <a:masterClrMapping/>
  </p:clrMapOvr>
  <mc:AlternateContent xmlns:mc="http://schemas.openxmlformats.org/markup-compatibility/2006">
    <mc:Choice xmlns:p14="http://schemas.microsoft.com/office/powerpoint/2010/main" Requires="p14">
      <p:transition spd="slow" p14:dur="2000" advTm="32308"/>
    </mc:Choice>
    <mc:Fallback>
      <p:transition spd="slow" advTm="32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I don’t find a degree that interests me in the Upgrade Advisor?</a:t>
            </a:r>
            <a:endParaRPr lang="en-US" dirty="0"/>
          </a:p>
        </p:txBody>
      </p:sp>
      <p:pic>
        <p:nvPicPr>
          <p:cNvPr id="5" name="Content Placeholder 4"/>
          <p:cNvPicPr>
            <a:picLocks noGrp="1" noChangeAspect="1"/>
          </p:cNvPicPr>
          <p:nvPr>
            <p:ph idx="1"/>
          </p:nvPr>
        </p:nvPicPr>
        <p:blipFill>
          <a:blip r:embed="rId4"/>
          <a:stretch>
            <a:fillRect/>
          </a:stretch>
        </p:blipFill>
        <p:spPr>
          <a:xfrm>
            <a:off x="2683446" y="2786743"/>
            <a:ext cx="5260740" cy="3598863"/>
          </a:xfrm>
          <a:prstGeom prst="rect">
            <a:avLst/>
          </a:prstGeom>
          <a:ln w="38100">
            <a:solidFill>
              <a:schemeClr val="bg1"/>
            </a:solidFill>
          </a:ln>
        </p:spPr>
      </p:pic>
      <p:sp>
        <p:nvSpPr>
          <p:cNvPr id="6" name="Rectangle 5"/>
          <p:cNvSpPr/>
          <p:nvPr/>
        </p:nvSpPr>
        <p:spPr>
          <a:xfrm>
            <a:off x="522513" y="1863413"/>
            <a:ext cx="9874587" cy="923330"/>
          </a:xfrm>
          <a:prstGeom prst="rect">
            <a:avLst/>
          </a:prstGeom>
        </p:spPr>
        <p:txBody>
          <a:bodyPr wrap="square">
            <a:spAutoFit/>
          </a:bodyPr>
          <a:lstStyle/>
          <a:p>
            <a:r>
              <a:rPr lang="en-US" dirty="0">
                <a:solidFill>
                  <a:srgbClr val="000000"/>
                </a:solidFill>
                <a:latin typeface="Centaur" panose="02030504050205020304" pitchFamily="18" charset="0"/>
                <a:ea typeface="Calibri" panose="020F0502020204030204" pitchFamily="34" charset="0"/>
                <a:cs typeface="Calibri" panose="020F0502020204030204" pitchFamily="34" charset="0"/>
              </a:rPr>
              <a:t>: </a:t>
            </a:r>
            <a:r>
              <a:rPr lang="en-US" u="sng" dirty="0">
                <a:solidFill>
                  <a:srgbClr val="000000"/>
                </a:solidFill>
                <a:latin typeface="Centaur" panose="02030504050205020304" pitchFamily="18" charset="0"/>
                <a:ea typeface="Calibri" panose="020F0502020204030204" pitchFamily="34" charset="0"/>
                <a:cs typeface="Calibri" panose="020F0502020204030204" pitchFamily="34" charset="0"/>
                <a:hlinkClick r:id="rId5"/>
              </a:rPr>
              <a:t>https://www.gapsc.com/Certification/Downloads/Upgrade_Degree_Approval_Form.pdf?dt=DateTime.Now.Ticks.ToString()</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2370823"/>
      </p:ext>
    </p:extLst>
  </p:cSld>
  <p:clrMapOvr>
    <a:masterClrMapping/>
  </p:clrMapOvr>
  <mc:AlternateContent xmlns:mc="http://schemas.openxmlformats.org/markup-compatibility/2006">
    <mc:Choice xmlns:p14="http://schemas.microsoft.com/office/powerpoint/2010/main" Requires="p14">
      <p:transition spd="slow" p14:dur="2000" advTm="19191"/>
    </mc:Choice>
    <mc:Fallback>
      <p:transition spd="slow" advTm="19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7118" y="591127"/>
            <a:ext cx="9694506" cy="646331"/>
          </a:xfrm>
          <a:prstGeom prst="rect">
            <a:avLst/>
          </a:prstGeom>
          <a:solidFill>
            <a:schemeClr val="bg1"/>
          </a:solidFill>
        </p:spPr>
        <p:txBody>
          <a:bodyPr wrap="square" rtlCol="0">
            <a:spAutoFit/>
          </a:bodyPr>
          <a:lstStyle/>
          <a:p>
            <a:r>
              <a:rPr lang="en-US" sz="3600" dirty="0" smtClean="0"/>
              <a:t>How do I apply for an upgrade?</a:t>
            </a:r>
            <a:endParaRPr lang="en-US" sz="3600" dirty="0"/>
          </a:p>
        </p:txBody>
      </p:sp>
      <p:sp>
        <p:nvSpPr>
          <p:cNvPr id="4" name="Rectangle 3"/>
          <p:cNvSpPr/>
          <p:nvPr/>
        </p:nvSpPr>
        <p:spPr>
          <a:xfrm>
            <a:off x="10575636" y="591127"/>
            <a:ext cx="1616364" cy="1385455"/>
          </a:xfrm>
          <a:prstGeom prst="rect">
            <a:avLst/>
          </a:prstGeom>
          <a:gradFill>
            <a:gsLst>
              <a:gs pos="0">
                <a:srgbClr val="002060"/>
              </a:gs>
              <a:gs pos="47000">
                <a:schemeClr val="accent4"/>
              </a:gs>
              <a:gs pos="96000">
                <a:srgbClr val="002060"/>
              </a:gs>
            </a:gsLst>
            <a:lin ang="25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737118" y="1976582"/>
            <a:ext cx="8406882" cy="4801314"/>
          </a:xfrm>
          <a:prstGeom prst="rect">
            <a:avLst/>
          </a:prstGeom>
        </p:spPr>
        <p:txBody>
          <a:bodyPr wrap="square">
            <a:spAutoFit/>
          </a:bodyPr>
          <a:lstStyle/>
          <a:p>
            <a:pPr algn="just"/>
            <a:r>
              <a:rPr lang="en-US" sz="3600" dirty="0" smtClean="0">
                <a:solidFill>
                  <a:srgbClr val="000000"/>
                </a:solidFill>
                <a:ea typeface="Calibri" panose="020F0502020204030204" pitchFamily="34" charset="0"/>
              </a:rPr>
              <a:t>An educator  applies </a:t>
            </a:r>
            <a:r>
              <a:rPr lang="en-US" sz="3600" dirty="0">
                <a:solidFill>
                  <a:srgbClr val="000000"/>
                </a:solidFill>
                <a:ea typeface="Calibri" panose="020F0502020204030204" pitchFamily="34" charset="0"/>
              </a:rPr>
              <a:t>for </a:t>
            </a:r>
            <a:r>
              <a:rPr lang="en-US" sz="3600" dirty="0" smtClean="0">
                <a:solidFill>
                  <a:srgbClr val="000000"/>
                </a:solidFill>
                <a:ea typeface="Calibri" panose="020F0502020204030204" pitchFamily="34" charset="0"/>
              </a:rPr>
              <a:t>an upgrade </a:t>
            </a:r>
            <a:r>
              <a:rPr lang="en-US" sz="3600" dirty="0">
                <a:solidFill>
                  <a:srgbClr val="000000"/>
                </a:solidFill>
                <a:ea typeface="Calibri" panose="020F0502020204030204" pitchFamily="34" charset="0"/>
              </a:rPr>
              <a:t>through the “submit application/check status” tab </a:t>
            </a:r>
            <a:r>
              <a:rPr lang="en-US" sz="3600" dirty="0" smtClean="0">
                <a:solidFill>
                  <a:srgbClr val="000000"/>
                </a:solidFill>
                <a:ea typeface="Calibri" panose="020F0502020204030204" pitchFamily="34" charset="0"/>
              </a:rPr>
              <a:t>of his/her </a:t>
            </a:r>
            <a:r>
              <a:rPr lang="en-US" sz="3600" dirty="0" err="1" smtClean="0">
                <a:solidFill>
                  <a:srgbClr val="000000"/>
                </a:solidFill>
                <a:ea typeface="Calibri" panose="020F0502020204030204" pitchFamily="34" charset="0"/>
              </a:rPr>
              <a:t>MyPSC</a:t>
            </a:r>
            <a:r>
              <a:rPr lang="en-US" sz="3600" dirty="0" smtClean="0">
                <a:solidFill>
                  <a:srgbClr val="000000"/>
                </a:solidFill>
                <a:ea typeface="Calibri" panose="020F0502020204030204" pitchFamily="34" charset="0"/>
              </a:rPr>
              <a:t> </a:t>
            </a:r>
            <a:r>
              <a:rPr lang="en-US" sz="3600" dirty="0">
                <a:solidFill>
                  <a:srgbClr val="000000"/>
                </a:solidFill>
                <a:ea typeface="Calibri" panose="020F0502020204030204" pitchFamily="34" charset="0"/>
              </a:rPr>
              <a:t>account. </a:t>
            </a:r>
            <a:r>
              <a:rPr lang="en-US" sz="3600" dirty="0" smtClean="0">
                <a:solidFill>
                  <a:srgbClr val="000000"/>
                </a:solidFill>
                <a:ea typeface="Calibri" panose="020F0502020204030204" pitchFamily="34" charset="0"/>
              </a:rPr>
              <a:t>Transcripts cannot be uploaded through the account. The GaPSC requires official </a:t>
            </a:r>
            <a:r>
              <a:rPr lang="en-US" sz="3600" dirty="0">
                <a:solidFill>
                  <a:srgbClr val="000000"/>
                </a:solidFill>
                <a:ea typeface="Calibri" panose="020F0502020204030204" pitchFamily="34" charset="0"/>
              </a:rPr>
              <a:t>transcripts </a:t>
            </a:r>
            <a:r>
              <a:rPr lang="en-US" sz="3600" dirty="0" smtClean="0">
                <a:solidFill>
                  <a:srgbClr val="000000"/>
                </a:solidFill>
                <a:ea typeface="Calibri" panose="020F0502020204030204" pitchFamily="34" charset="0"/>
              </a:rPr>
              <a:t>that are submitted </a:t>
            </a:r>
            <a:r>
              <a:rPr lang="en-US" sz="3600" dirty="0">
                <a:solidFill>
                  <a:srgbClr val="000000"/>
                </a:solidFill>
                <a:ea typeface="Calibri" panose="020F0502020204030204" pitchFamily="34" charset="0"/>
              </a:rPr>
              <a:t>directly by the provider or the employer. </a:t>
            </a:r>
            <a:endParaRPr lang="en-US" sz="3600" dirty="0">
              <a:ea typeface="Calibri" panose="020F0502020204030204" pitchFamily="34" charset="0"/>
            </a:endParaRPr>
          </a:p>
          <a:p>
            <a:r>
              <a:rPr lang="en-US" dirty="0">
                <a:solidFill>
                  <a:srgbClr val="000000"/>
                </a:solidFill>
                <a:latin typeface="Centaur" panose="02030504050205020304" pitchFamily="18" charset="0"/>
                <a:ea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08677681"/>
      </p:ext>
    </p:extLst>
  </p:cSld>
  <p:clrMapOvr>
    <a:masterClrMapping/>
  </p:clrMapOvr>
  <mc:AlternateContent xmlns:mc="http://schemas.openxmlformats.org/markup-compatibility/2006">
    <mc:Choice xmlns:p14="http://schemas.microsoft.com/office/powerpoint/2010/main" Requires="p14">
      <p:transition spd="slow" p14:dur="2000" advTm="25136"/>
    </mc:Choice>
    <mc:Fallback>
      <p:transition spd="slow" advTm="25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your plan for upgrades?</a:t>
            </a:r>
            <a:endParaRPr lang="en-US" dirty="0"/>
          </a:p>
        </p:txBody>
      </p:sp>
      <p:pic>
        <p:nvPicPr>
          <p:cNvPr id="6" name="Content Placeholder 5" descr="Upcycled Education: January 201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28684" y="2336800"/>
            <a:ext cx="4918608" cy="3598863"/>
          </a:xfrm>
          <a:ln w="38100">
            <a:solidFill>
              <a:schemeClr val="bg1"/>
            </a:solid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1941134"/>
      </p:ext>
    </p:extLst>
  </p:cSld>
  <p:clrMapOvr>
    <a:masterClrMapping/>
  </p:clrMapOvr>
  <mc:AlternateContent xmlns:mc="http://schemas.openxmlformats.org/markup-compatibility/2006">
    <mc:Choice xmlns:p14="http://schemas.microsoft.com/office/powerpoint/2010/main" Requires="p14">
      <p:transition spd="slow" p14:dur="2000" advTm="12048"/>
    </mc:Choice>
    <mc:Fallback>
      <p:transition spd="slow" advTm="12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dirty="0" smtClean="0"/>
              <a:t>What should you expect in this session?</a:t>
            </a:r>
            <a:endParaRPr lang="en-US" dirty="0"/>
          </a:p>
        </p:txBody>
      </p:sp>
      <p:sp>
        <p:nvSpPr>
          <p:cNvPr id="3" name="Rectangle 2"/>
          <p:cNvSpPr/>
          <p:nvPr/>
        </p:nvSpPr>
        <p:spPr>
          <a:xfrm>
            <a:off x="10575636" y="591127"/>
            <a:ext cx="1616364" cy="1385455"/>
          </a:xfrm>
          <a:prstGeom prst="rect">
            <a:avLst/>
          </a:prstGeom>
          <a:gradFill>
            <a:gsLst>
              <a:gs pos="0">
                <a:srgbClr val="D3AF55"/>
              </a:gs>
              <a:gs pos="47000">
                <a:srgbClr val="FEEA94"/>
              </a:gs>
              <a:gs pos="96000">
                <a:srgbClr val="D3AF55"/>
              </a:gs>
            </a:gsLst>
            <a:lin ang="25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88687" y="2293257"/>
            <a:ext cx="10595428"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solidFill>
                  <a:schemeClr val="bg1"/>
                </a:solidFill>
              </a:rPr>
              <a:t>Degrees/certification areas which will result in certification upgrades</a:t>
            </a:r>
          </a:p>
          <a:p>
            <a:pPr marL="457200" indent="-457200">
              <a:buFont typeface="Arial" panose="020B0604020202020204" pitchFamily="34" charset="0"/>
              <a:buChar char="•"/>
            </a:pPr>
            <a:r>
              <a:rPr lang="en-US" sz="3200" dirty="0" smtClean="0">
                <a:solidFill>
                  <a:schemeClr val="bg1"/>
                </a:solidFill>
              </a:rPr>
              <a:t>Types of upgrades</a:t>
            </a:r>
          </a:p>
          <a:p>
            <a:pPr marL="457200" indent="-457200">
              <a:buFont typeface="Arial" panose="020B0604020202020204" pitchFamily="34" charset="0"/>
              <a:buChar char="•"/>
            </a:pPr>
            <a:r>
              <a:rPr lang="en-US" sz="3200" dirty="0" smtClean="0">
                <a:solidFill>
                  <a:schemeClr val="bg1"/>
                </a:solidFill>
              </a:rPr>
              <a:t>Programs that lead to certification</a:t>
            </a:r>
          </a:p>
          <a:p>
            <a:pPr marL="457200" indent="-457200">
              <a:buFont typeface="Arial" panose="020B0604020202020204" pitchFamily="34" charset="0"/>
              <a:buChar char="•"/>
            </a:pPr>
            <a:r>
              <a:rPr lang="en-US" sz="3200" dirty="0" smtClean="0">
                <a:solidFill>
                  <a:schemeClr val="bg1"/>
                </a:solidFill>
              </a:rPr>
              <a:t>Requirements for certification upgrades</a:t>
            </a:r>
          </a:p>
          <a:p>
            <a:pPr marL="457200" indent="-457200">
              <a:buFont typeface="Arial" panose="020B0604020202020204" pitchFamily="34" charset="0"/>
              <a:buChar char="•"/>
            </a:pPr>
            <a:r>
              <a:rPr lang="en-US" sz="3200" dirty="0" smtClean="0">
                <a:solidFill>
                  <a:schemeClr val="bg1"/>
                </a:solidFill>
              </a:rPr>
              <a:t>Tools for certification </a:t>
            </a:r>
            <a:r>
              <a:rPr lang="en-US" sz="3200" dirty="0" smtClean="0">
                <a:solidFill>
                  <a:schemeClr val="bg1"/>
                </a:solidFill>
              </a:rPr>
              <a:t>upgrades</a:t>
            </a:r>
            <a:endParaRPr lang="en-US" sz="3200" dirty="0" smtClean="0">
              <a:solidFill>
                <a:schemeClr val="bg1"/>
              </a:solidFill>
            </a:endParaRPr>
          </a:p>
          <a:p>
            <a:pPr marL="457200" indent="-457200">
              <a:buFont typeface="Arial" panose="020B0604020202020204" pitchFamily="34" charset="0"/>
              <a:buChar char="•"/>
            </a:pPr>
            <a:r>
              <a:rPr lang="en-US" sz="3200" dirty="0" smtClean="0">
                <a:solidFill>
                  <a:schemeClr val="bg1"/>
                </a:solidFill>
              </a:rPr>
              <a:t>How to apply for certification upgrades</a:t>
            </a:r>
            <a:endParaRPr lang="en-US" sz="3200" dirty="0">
              <a:solidFill>
                <a:schemeClr val="bg1"/>
              </a:solidFill>
            </a:endParaRPr>
          </a:p>
        </p:txBody>
      </p:sp>
      <p:pic>
        <p:nvPicPr>
          <p:cNvPr id="15" name="Picture 14" descr="The corridor of uncertainty: Paths to opennes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858" y="3125773"/>
            <a:ext cx="3931164" cy="2706914"/>
          </a:xfrm>
          <a:prstGeom prst="rect">
            <a:avLst/>
          </a:prstGeom>
          <a:ln w="38100">
            <a:solidFill>
              <a:schemeClr val="bg1"/>
            </a:solidFill>
          </a:ln>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09667"/>
      </p:ext>
    </p:extLst>
  </p:cSld>
  <p:clrMapOvr>
    <a:masterClrMapping/>
  </p:clrMapOvr>
  <mc:AlternateContent xmlns:mc="http://schemas.openxmlformats.org/markup-compatibility/2006">
    <mc:Choice xmlns:p14="http://schemas.microsoft.com/office/powerpoint/2010/main" Requires="p14">
      <p:transition spd="slow" p14:dur="2000" advTm="18827"/>
    </mc:Choice>
    <mc:Fallback>
      <p:transition spd="slow" advTm="18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upgrading?</a:t>
            </a:r>
            <a:endParaRPr lang="en-US" dirty="0"/>
          </a:p>
        </p:txBody>
      </p:sp>
      <p:sp>
        <p:nvSpPr>
          <p:cNvPr id="3" name="Content Placeholder 2"/>
          <p:cNvSpPr>
            <a:spLocks noGrp="1"/>
          </p:cNvSpPr>
          <p:nvPr>
            <p:ph idx="1"/>
          </p:nvPr>
        </p:nvSpPr>
        <p:spPr>
          <a:xfrm>
            <a:off x="5617029" y="2336873"/>
            <a:ext cx="6429828" cy="3599316"/>
          </a:xfrm>
        </p:spPr>
        <p:txBody>
          <a:bodyPr>
            <a:normAutofit/>
          </a:bodyPr>
          <a:lstStyle/>
          <a:p>
            <a:pPr marL="0" indent="0" algn="just">
              <a:buNone/>
            </a:pPr>
            <a:r>
              <a:rPr lang="en-US" sz="3600" dirty="0">
                <a:solidFill>
                  <a:schemeClr val="bg1">
                    <a:lumMod val="95000"/>
                    <a:lumOff val="5000"/>
                  </a:schemeClr>
                </a:solidFill>
              </a:rPr>
              <a:t>The process of earning </a:t>
            </a:r>
            <a:r>
              <a:rPr lang="en-US" sz="3600" dirty="0" smtClean="0">
                <a:solidFill>
                  <a:schemeClr val="bg1">
                    <a:lumMod val="95000"/>
                    <a:lumOff val="5000"/>
                  </a:schemeClr>
                </a:solidFill>
              </a:rPr>
              <a:t>an advanced degree </a:t>
            </a:r>
            <a:r>
              <a:rPr lang="en-US" sz="3600" dirty="0">
                <a:solidFill>
                  <a:schemeClr val="bg1">
                    <a:lumMod val="95000"/>
                    <a:lumOff val="5000"/>
                  </a:schemeClr>
                </a:solidFill>
              </a:rPr>
              <a:t>and raising the certificate level is called </a:t>
            </a:r>
            <a:r>
              <a:rPr lang="en-US" sz="3600" i="1" dirty="0">
                <a:solidFill>
                  <a:schemeClr val="bg1">
                    <a:lumMod val="95000"/>
                    <a:lumOff val="5000"/>
                  </a:schemeClr>
                </a:solidFill>
              </a:rPr>
              <a:t>upgrading</a:t>
            </a:r>
            <a:r>
              <a:rPr lang="en-US" sz="3600" dirty="0">
                <a:solidFill>
                  <a:schemeClr val="bg1">
                    <a:lumMod val="95000"/>
                    <a:lumOff val="5000"/>
                  </a:schemeClr>
                </a:solidFill>
              </a:rPr>
              <a:t>. The certificate level is part of the formula used to calculate placement on the state salary schedule. </a:t>
            </a:r>
          </a:p>
        </p:txBody>
      </p:sp>
      <p:pic>
        <p:nvPicPr>
          <p:cNvPr id="4" name="Picture 3" descr="Travel Map, Car Key, Compass And Camera | FREE image on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36873"/>
            <a:ext cx="5437940" cy="4013200"/>
          </a:xfrm>
          <a:prstGeom prst="rect">
            <a:avLst/>
          </a:prstGeom>
          <a:ln w="38100">
            <a:solidFill>
              <a:schemeClr val="bg1"/>
            </a:solid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2158505"/>
      </p:ext>
    </p:extLst>
  </p:cSld>
  <p:clrMapOvr>
    <a:masterClrMapping/>
  </p:clrMapOvr>
  <mc:AlternateContent xmlns:mc="http://schemas.openxmlformats.org/markup-compatibility/2006">
    <mc:Choice xmlns:p14="http://schemas.microsoft.com/office/powerpoint/2010/main" Requires="p14">
      <p:transition spd="slow" p14:dur="2000" advTm="14432"/>
    </mc:Choice>
    <mc:Fallback>
      <p:transition spd="slow" advTm="14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upgrade?</a:t>
            </a:r>
            <a:endParaRPr lang="en-US" dirty="0"/>
          </a:p>
        </p:txBody>
      </p:sp>
      <p:sp>
        <p:nvSpPr>
          <p:cNvPr id="3" name="Content Placeholder 2"/>
          <p:cNvSpPr>
            <a:spLocks noGrp="1"/>
          </p:cNvSpPr>
          <p:nvPr>
            <p:ph idx="1"/>
          </p:nvPr>
        </p:nvSpPr>
        <p:spPr>
          <a:xfrm>
            <a:off x="680321" y="2104644"/>
            <a:ext cx="5052821" cy="4521127"/>
          </a:xfrm>
        </p:spPr>
        <p:txBody>
          <a:bodyPr>
            <a:normAutofit fontScale="92500" lnSpcReduction="20000"/>
          </a:bodyPr>
          <a:lstStyle/>
          <a:p>
            <a:pPr marL="0" indent="0" algn="just">
              <a:buNone/>
            </a:pPr>
            <a:r>
              <a:rPr lang="en-US" sz="3200" dirty="0" smtClean="0">
                <a:solidFill>
                  <a:schemeClr val="bg1">
                    <a:lumMod val="95000"/>
                    <a:lumOff val="5000"/>
                  </a:schemeClr>
                </a:solidFill>
              </a:rPr>
              <a:t>An upgrade</a:t>
            </a:r>
          </a:p>
          <a:p>
            <a:pPr lvl="1" algn="just"/>
            <a:r>
              <a:rPr lang="en-US" sz="3200" dirty="0" smtClean="0">
                <a:solidFill>
                  <a:schemeClr val="bg1">
                    <a:lumMod val="95000"/>
                    <a:lumOff val="5000"/>
                  </a:schemeClr>
                </a:solidFill>
              </a:rPr>
              <a:t>provides evidence of additional knowledge in a field for which a candidate already holds certification</a:t>
            </a:r>
          </a:p>
          <a:p>
            <a:pPr lvl="1" algn="just"/>
            <a:r>
              <a:rPr lang="en-US" sz="3200" dirty="0" smtClean="0">
                <a:solidFill>
                  <a:schemeClr val="bg1">
                    <a:lumMod val="95000"/>
                    <a:lumOff val="5000"/>
                  </a:schemeClr>
                </a:solidFill>
              </a:rPr>
              <a:t>may result in additional career options	</a:t>
            </a:r>
          </a:p>
          <a:p>
            <a:pPr lvl="1" algn="just"/>
            <a:r>
              <a:rPr lang="en-US" sz="3200" dirty="0" smtClean="0">
                <a:solidFill>
                  <a:schemeClr val="bg1">
                    <a:lumMod val="95000"/>
                    <a:lumOff val="5000"/>
                  </a:schemeClr>
                </a:solidFill>
              </a:rPr>
              <a:t>may result in elevation on the state salary schedule (pay increases are prescribed by the employing district</a:t>
            </a:r>
            <a:r>
              <a:rPr lang="en-US" sz="3200" dirty="0">
                <a:solidFill>
                  <a:schemeClr val="bg1">
                    <a:lumMod val="95000"/>
                    <a:lumOff val="5000"/>
                  </a:schemeClr>
                </a:solidFill>
              </a:rPr>
              <a:t>)</a:t>
            </a:r>
          </a:p>
        </p:txBody>
      </p:sp>
      <p:pic>
        <p:nvPicPr>
          <p:cNvPr id="5" name="Picture 4" descr="Informing the news: The need for knowledge-based reporting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3431" y="2104644"/>
            <a:ext cx="5905500" cy="4296156"/>
          </a:xfrm>
          <a:prstGeom prst="rect">
            <a:avLst/>
          </a:prstGeom>
          <a:ln w="38100">
            <a:solidFill>
              <a:schemeClr val="bg1"/>
            </a:solid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46222327"/>
      </p:ext>
    </p:extLst>
  </p:cSld>
  <p:clrMapOvr>
    <a:masterClrMapping/>
  </p:clrMapOvr>
  <mc:AlternateContent xmlns:mc="http://schemas.openxmlformats.org/markup-compatibility/2006">
    <mc:Choice xmlns:p14="http://schemas.microsoft.com/office/powerpoint/2010/main" Requires="p14">
      <p:transition spd="slow" p14:dur="2000" advTm="18720"/>
    </mc:Choice>
    <mc:Fallback>
      <p:transition spd="slow" advTm="18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kinds of </a:t>
            </a:r>
            <a:r>
              <a:rPr lang="en-US" dirty="0" smtClean="0"/>
              <a:t>degrees </a:t>
            </a:r>
            <a:r>
              <a:rPr lang="en-US" dirty="0" smtClean="0"/>
              <a:t>result in upgrading?</a:t>
            </a:r>
            <a:endParaRPr lang="en-US" dirty="0"/>
          </a:p>
        </p:txBody>
      </p:sp>
      <p:sp>
        <p:nvSpPr>
          <p:cNvPr id="3" name="Content Placeholder 2"/>
          <p:cNvSpPr>
            <a:spLocks noGrp="1"/>
          </p:cNvSpPr>
          <p:nvPr>
            <p:ph idx="1"/>
          </p:nvPr>
        </p:nvSpPr>
        <p:spPr/>
        <p:txBody>
          <a:bodyPr>
            <a:normAutofit/>
          </a:bodyPr>
          <a:lstStyle/>
          <a:p>
            <a:pPr algn="just"/>
            <a:r>
              <a:rPr lang="en-US" b="1" dirty="0" smtClean="0">
                <a:solidFill>
                  <a:schemeClr val="bg1">
                    <a:lumMod val="95000"/>
                    <a:lumOff val="5000"/>
                  </a:schemeClr>
                </a:solidFill>
              </a:rPr>
              <a:t>Initial certification/preparation program </a:t>
            </a:r>
            <a:r>
              <a:rPr lang="en-US" dirty="0" smtClean="0">
                <a:solidFill>
                  <a:schemeClr val="bg1">
                    <a:lumMod val="95000"/>
                    <a:lumOff val="5000"/>
                  </a:schemeClr>
                </a:solidFill>
              </a:rPr>
              <a:t>– This program has been approved by the GaPSC during a peer review. After completion, the candidate/educator will receive certification in this area. This may be at any degree level. </a:t>
            </a:r>
          </a:p>
          <a:p>
            <a:pPr algn="just"/>
            <a:endParaRPr lang="en-US" dirty="0">
              <a:solidFill>
                <a:schemeClr val="bg1">
                  <a:lumMod val="95000"/>
                  <a:lumOff val="5000"/>
                </a:schemeClr>
              </a:solidFill>
            </a:endParaRPr>
          </a:p>
        </p:txBody>
      </p:sp>
      <p:pic>
        <p:nvPicPr>
          <p:cNvPr id="4" name="Picture 3" descr="School Counselor Blog: M.A., M.Ed., or M.S.? - Which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636" y="3924300"/>
            <a:ext cx="6233432" cy="2667000"/>
          </a:xfrm>
          <a:prstGeom prst="rect">
            <a:avLst/>
          </a:prstGeom>
          <a:ln w="38100">
            <a:solidFill>
              <a:schemeClr val="bg1"/>
            </a:solidFill>
          </a:ln>
        </p:spPr>
      </p:pic>
      <p:pic>
        <p:nvPicPr>
          <p:cNvPr id="5" name="Picture 4" descr="301 Moved Permanentl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7182" y="3924300"/>
            <a:ext cx="2667000" cy="2667000"/>
          </a:xfrm>
          <a:prstGeom prst="rect">
            <a:avLst/>
          </a:prstGeom>
          <a:ln w="38100">
            <a:solidFill>
              <a:schemeClr val="bg1"/>
            </a:solidFill>
          </a:ln>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98508723"/>
      </p:ext>
    </p:extLst>
  </p:cSld>
  <p:clrMapOvr>
    <a:masterClrMapping/>
  </p:clrMapOvr>
  <mc:AlternateContent xmlns:mc="http://schemas.openxmlformats.org/markup-compatibility/2006">
    <mc:Choice xmlns:p14="http://schemas.microsoft.com/office/powerpoint/2010/main" Requires="p14">
      <p:transition spd="slow" p14:dur="2000" advTm="18263"/>
    </mc:Choice>
    <mc:Fallback>
      <p:transition spd="slow" advTm="18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kinds of higher degrees result in upgrading?</a:t>
            </a:r>
          </a:p>
        </p:txBody>
      </p:sp>
      <p:sp>
        <p:nvSpPr>
          <p:cNvPr id="3" name="Content Placeholder 2"/>
          <p:cNvSpPr>
            <a:spLocks noGrp="1"/>
          </p:cNvSpPr>
          <p:nvPr>
            <p:ph idx="1"/>
          </p:nvPr>
        </p:nvSpPr>
        <p:spPr>
          <a:xfrm>
            <a:off x="5747657" y="2034040"/>
            <a:ext cx="4546525" cy="4676775"/>
          </a:xfrm>
        </p:spPr>
        <p:txBody>
          <a:bodyPr>
            <a:normAutofit fontScale="92500"/>
          </a:bodyPr>
          <a:lstStyle/>
          <a:p>
            <a:r>
              <a:rPr lang="en-US" b="1" dirty="0">
                <a:solidFill>
                  <a:schemeClr val="bg1">
                    <a:lumMod val="95000"/>
                    <a:lumOff val="5000"/>
                  </a:schemeClr>
                </a:solidFill>
              </a:rPr>
              <a:t>Advanced  program </a:t>
            </a:r>
            <a:r>
              <a:rPr lang="en-US" dirty="0">
                <a:solidFill>
                  <a:schemeClr val="bg1">
                    <a:lumMod val="95000"/>
                    <a:lumOff val="5000"/>
                  </a:schemeClr>
                </a:solidFill>
              </a:rPr>
              <a:t>– This program will allow an educator  to receive an infield upgrade  on their certificate which will often result in a pay increase as determined by the state salary schedule. This program  does not have to be approved by the GaPSC; however, it is accepted if  it meets the </a:t>
            </a:r>
            <a:r>
              <a:rPr lang="en-US" dirty="0" smtClean="0">
                <a:solidFill>
                  <a:schemeClr val="bg1">
                    <a:lumMod val="95000"/>
                    <a:lumOff val="5000"/>
                  </a:schemeClr>
                </a:solidFill>
              </a:rPr>
              <a:t>qualifications </a:t>
            </a:r>
            <a:r>
              <a:rPr lang="en-US" dirty="0">
                <a:solidFill>
                  <a:schemeClr val="bg1">
                    <a:lumMod val="95000"/>
                    <a:lumOff val="5000"/>
                  </a:schemeClr>
                </a:solidFill>
              </a:rPr>
              <a:t>for  infield upgrades. An advanced/degree only program DOES NOT result in certification. </a:t>
            </a:r>
          </a:p>
          <a:p>
            <a:endParaRPr lang="en-US" dirty="0"/>
          </a:p>
        </p:txBody>
      </p:sp>
      <p:pic>
        <p:nvPicPr>
          <p:cNvPr id="4" name="Picture 3" descr="View: Master’s Degrees Are Increasingly Online | IBL New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561" y="2034041"/>
            <a:ext cx="5325382" cy="4676775"/>
          </a:xfrm>
          <a:prstGeom prst="rect">
            <a:avLst/>
          </a:prstGeom>
          <a:ln w="38100">
            <a:solidFill>
              <a:schemeClr val="bg1"/>
            </a:solidFill>
          </a:ln>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89849357"/>
      </p:ext>
    </p:extLst>
  </p:cSld>
  <p:clrMapOvr>
    <a:masterClrMapping/>
  </p:clrMapOvr>
  <mc:AlternateContent xmlns:mc="http://schemas.openxmlformats.org/markup-compatibility/2006">
    <mc:Choice xmlns:p14="http://schemas.microsoft.com/office/powerpoint/2010/main" Requires="p14">
      <p:transition spd="slow" p14:dur="2000" advTm="33720"/>
    </mc:Choice>
    <mc:Fallback>
      <p:transition spd="slow" advTm="33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certificates can be upgraded?</a:t>
            </a:r>
            <a:endParaRPr lang="en-US" dirty="0"/>
          </a:p>
        </p:txBody>
      </p:sp>
      <p:sp>
        <p:nvSpPr>
          <p:cNvPr id="3" name="Content Placeholder 2"/>
          <p:cNvSpPr>
            <a:spLocks noGrp="1"/>
          </p:cNvSpPr>
          <p:nvPr>
            <p:ph idx="1"/>
          </p:nvPr>
        </p:nvSpPr>
        <p:spPr/>
        <p:txBody>
          <a:bodyPr>
            <a:normAutofit/>
          </a:bodyPr>
          <a:lstStyle/>
          <a:p>
            <a:pPr algn="just"/>
            <a:r>
              <a:rPr lang="en-US" sz="3600" dirty="0">
                <a:solidFill>
                  <a:schemeClr val="bg1">
                    <a:lumMod val="95000"/>
                    <a:lumOff val="5000"/>
                  </a:schemeClr>
                </a:solidFill>
              </a:rPr>
              <a:t>Georgia educators holding a valid Induction, Professional, Advanced Professional, Lead Professional, Performance-Based, or Life Certificate at Level-4, -5 or -6, as long as they hold one of the following certificate types: Teaching (T), Service (S), or Leadership (L or PL).</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8616927"/>
      </p:ext>
    </p:extLst>
  </p:cSld>
  <p:clrMapOvr>
    <a:masterClrMapping/>
  </p:clrMapOvr>
  <mc:AlternateContent xmlns:mc="http://schemas.openxmlformats.org/markup-compatibility/2006">
    <mc:Choice xmlns:p14="http://schemas.microsoft.com/office/powerpoint/2010/main" Requires="p14">
      <p:transition spd="slow" p14:dur="2000" advTm="18951"/>
    </mc:Choice>
    <mc:Fallback>
      <p:transition spd="slow" advTm="18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certificates can not be upgraded?</a:t>
            </a:r>
            <a:endParaRPr lang="en-US" dirty="0"/>
          </a:p>
        </p:txBody>
      </p:sp>
      <p:sp>
        <p:nvSpPr>
          <p:cNvPr id="3" name="Content Placeholder 2"/>
          <p:cNvSpPr>
            <a:spLocks noGrp="1"/>
          </p:cNvSpPr>
          <p:nvPr>
            <p:ph idx="1"/>
          </p:nvPr>
        </p:nvSpPr>
        <p:spPr/>
        <p:txBody>
          <a:bodyPr>
            <a:normAutofit/>
          </a:bodyPr>
          <a:lstStyle/>
          <a:p>
            <a:r>
              <a:rPr lang="en-US" sz="4000" dirty="0">
                <a:solidFill>
                  <a:schemeClr val="bg1">
                    <a:lumMod val="95000"/>
                    <a:lumOff val="5000"/>
                  </a:schemeClr>
                </a:solidFill>
              </a:rPr>
              <a:t>Permits, Provisional certificates, International Exchange Certificates, and Paraprofessional Licenses.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02219731"/>
      </p:ext>
    </p:extLst>
  </p:cSld>
  <p:clrMapOvr>
    <a:masterClrMapping/>
  </p:clrMapOvr>
  <mc:AlternateContent xmlns:mc="http://schemas.openxmlformats.org/markup-compatibility/2006">
    <mc:Choice xmlns:p14="http://schemas.microsoft.com/office/powerpoint/2010/main" Requires="p14">
      <p:transition spd="slow" p14:dur="2000" advTm="10848"/>
    </mc:Choice>
    <mc:Fallback>
      <p:transition spd="slow" advTm="10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730F857ADCCF4D8DDE3AEA04F3B71C" ma:contentTypeVersion="12" ma:contentTypeDescription="Create a new document." ma:contentTypeScope="" ma:versionID="e5b24c21624badfbc023c1441775c5b8">
  <xsd:schema xmlns:xsd="http://www.w3.org/2001/XMLSchema" xmlns:xs="http://www.w3.org/2001/XMLSchema" xmlns:p="http://schemas.microsoft.com/office/2006/metadata/properties" xmlns:ns3="0d9d9177-55ae-4b21-b14c-11e0235a42b0" xmlns:ns4="290261e6-7b12-452f-a1c8-9b453903df61" targetNamespace="http://schemas.microsoft.com/office/2006/metadata/properties" ma:root="true" ma:fieldsID="b20f8522a48ab7d83eacf497ed35f9aa" ns3:_="" ns4:_="">
    <xsd:import namespace="0d9d9177-55ae-4b21-b14c-11e0235a42b0"/>
    <xsd:import namespace="290261e6-7b12-452f-a1c8-9b453903df6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AutoKeyPoints" minOccurs="0"/>
                <xsd:element ref="ns4:MediaServiceKeyPoints" minOccurs="0"/>
                <xsd:element ref="ns4:MediaServiceOCR"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9d9177-55ae-4b21-b14c-11e0235a42b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0261e6-7b12-452f-a1c8-9b453903df6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99A52B4-41CB-4A74-86D6-0A919498BF90}">
  <ds:schemaRefs>
    <ds:schemaRef ds:uri="http://schemas.microsoft.com/sharepoint/v3/contenttype/forms"/>
  </ds:schemaRefs>
</ds:datastoreItem>
</file>

<file path=customXml/itemProps2.xml><?xml version="1.0" encoding="utf-8"?>
<ds:datastoreItem xmlns:ds="http://schemas.openxmlformats.org/officeDocument/2006/customXml" ds:itemID="{8FCEA662-045C-4261-91BA-262A060B32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9d9177-55ae-4b21-b14c-11e0235a42b0"/>
    <ds:schemaRef ds:uri="290261e6-7b12-452f-a1c8-9b453903df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C86FB4-304D-4980-B2AF-553181630B63}">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90261e6-7b12-452f-a1c8-9b453903df61"/>
    <ds:schemaRef ds:uri="http://purl.org/dc/terms/"/>
    <ds:schemaRef ds:uri="0d9d9177-55ae-4b21-b14c-11e0235a42b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804</TotalTime>
  <Words>1025</Words>
  <Application>Microsoft Office PowerPoint</Application>
  <PresentationFormat>Widescreen</PresentationFormat>
  <Paragraphs>75</Paragraphs>
  <Slides>24</Slides>
  <Notes>0</Notes>
  <HiddenSlides>0</HiddenSlides>
  <MMClips>24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Centaur</vt:lpstr>
      <vt:lpstr>Times New Roman</vt:lpstr>
      <vt:lpstr>Trebuchet MS</vt:lpstr>
      <vt:lpstr>Berlin</vt:lpstr>
      <vt:lpstr>GaPSC Webcast Series</vt:lpstr>
      <vt:lpstr>GaPSC: Agency Introduction</vt:lpstr>
      <vt:lpstr>What should you expect in this session?</vt:lpstr>
      <vt:lpstr>What is upgrading?</vt:lpstr>
      <vt:lpstr>Why upgrade?</vt:lpstr>
      <vt:lpstr>What kinds of degrees result in upgrading?</vt:lpstr>
      <vt:lpstr>What kinds of higher degrees result in upgrading?</vt:lpstr>
      <vt:lpstr>Which certificates can be upgraded?</vt:lpstr>
      <vt:lpstr>Which certificates can not be upgraded?</vt:lpstr>
      <vt:lpstr>What are the types of upgrades?</vt:lpstr>
      <vt:lpstr>What fields allow for infield upgrading?</vt:lpstr>
      <vt:lpstr>Is Educational Leadership different?</vt:lpstr>
      <vt:lpstr>What are the types of upgrades?</vt:lpstr>
      <vt:lpstr>How can I find new field preparation programs that result in certification? </vt:lpstr>
      <vt:lpstr>How do I know which provider offers my certification area at the appropriate level? </vt:lpstr>
      <vt:lpstr>Can endorsements be upgraded?</vt:lpstr>
      <vt:lpstr>PowerPoint Presentation</vt:lpstr>
      <vt:lpstr>What should I consider when seeking an upgrade?</vt:lpstr>
      <vt:lpstr>What are the upgrade requirements?</vt:lpstr>
      <vt:lpstr>How do I make sure that the degree that interests me will meet the requirements?</vt:lpstr>
      <vt:lpstr>How can I find out if a degree will result in an upgrade?</vt:lpstr>
      <vt:lpstr>What if I don’t find a degree that interests me in the Upgrade Advisor?</vt:lpstr>
      <vt:lpstr>PowerPoint Presentation</vt:lpstr>
      <vt:lpstr>What is your plan for upgrades?</vt:lpstr>
    </vt:vector>
  </TitlesOfParts>
  <Company>GAPSC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Adams</dc:creator>
  <cp:lastModifiedBy>Bobbi Ford</cp:lastModifiedBy>
  <cp:revision>53</cp:revision>
  <dcterms:created xsi:type="dcterms:W3CDTF">2020-09-08T17:34:49Z</dcterms:created>
  <dcterms:modified xsi:type="dcterms:W3CDTF">2021-07-08T15:45:12Z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0x01010077730F857ADCCF4D8DDE3AEA04F3B71C</vt:lpwstr>
  </property>
</Properties>
</file>