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335" r:id="rId2"/>
    <p:sldId id="336" r:id="rId3"/>
    <p:sldId id="330" r:id="rId4"/>
    <p:sldId id="293" r:id="rId5"/>
    <p:sldId id="257" r:id="rId6"/>
    <p:sldId id="312" r:id="rId7"/>
    <p:sldId id="294" r:id="rId8"/>
    <p:sldId id="311" r:id="rId9"/>
    <p:sldId id="322" r:id="rId10"/>
    <p:sldId id="325" r:id="rId11"/>
    <p:sldId id="316" r:id="rId12"/>
    <p:sldId id="295" r:id="rId13"/>
    <p:sldId id="326" r:id="rId14"/>
    <p:sldId id="301" r:id="rId15"/>
    <p:sldId id="302" r:id="rId16"/>
    <p:sldId id="320" r:id="rId17"/>
    <p:sldId id="303" r:id="rId18"/>
    <p:sldId id="321" r:id="rId19"/>
    <p:sldId id="317" r:id="rId20"/>
    <p:sldId id="318" r:id="rId21"/>
    <p:sldId id="327" r:id="rId22"/>
    <p:sldId id="334" r:id="rId23"/>
    <p:sldId id="305" r:id="rId24"/>
    <p:sldId id="306" r:id="rId25"/>
    <p:sldId id="329" r:id="rId26"/>
    <p:sldId id="331" r:id="rId27"/>
    <p:sldId id="332" r:id="rId28"/>
    <p:sldId id="307" r:id="rId29"/>
    <p:sldId id="33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A94"/>
    <a:srgbClr val="D3AF55"/>
    <a:srgbClr val="FEE069"/>
    <a:srgbClr val="830B0B"/>
    <a:srgbClr val="5C0808"/>
    <a:srgbClr val="5C1113"/>
    <a:srgbClr val="781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29" autoAdjust="0"/>
    <p:restoredTop sz="94660"/>
  </p:normalViewPr>
  <p:slideViewPr>
    <p:cSldViewPr snapToGrid="0">
      <p:cViewPr varScale="1">
        <p:scale>
          <a:sx n="69" d="100"/>
          <a:sy n="69" d="100"/>
        </p:scale>
        <p:origin x="57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DD41C-E06D-4CC2-911A-01DD5134674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2AEA57-59E2-4FD2-9242-0886CA07014D}">
      <dgm:prSet phldrT="[Text]" custT="1"/>
      <dgm:spPr/>
      <dgm:t>
        <a:bodyPr/>
        <a:lstStyle/>
        <a:p>
          <a:r>
            <a:rPr lang="en-US" sz="2000" b="1" dirty="0" smtClean="0"/>
            <a:t>Exemption</a:t>
          </a:r>
          <a:endParaRPr lang="en-US" sz="2000" b="1" dirty="0"/>
        </a:p>
      </dgm:t>
    </dgm:pt>
    <dgm:pt modelId="{9282A6C6-01E3-4B00-8AEC-DB87A421FE2A}" type="parTrans" cxnId="{EB96667C-4EBC-4901-8674-228BCAD09B79}">
      <dgm:prSet/>
      <dgm:spPr/>
      <dgm:t>
        <a:bodyPr/>
        <a:lstStyle/>
        <a:p>
          <a:endParaRPr lang="en-US"/>
        </a:p>
      </dgm:t>
    </dgm:pt>
    <dgm:pt modelId="{A216979D-866D-4DB1-96CF-B4AAAAF0E477}" type="sibTrans" cxnId="{EB96667C-4EBC-4901-8674-228BCAD09B79}">
      <dgm:prSet/>
      <dgm:spPr/>
      <dgm:t>
        <a:bodyPr/>
        <a:lstStyle/>
        <a:p>
          <a:endParaRPr lang="en-US"/>
        </a:p>
      </dgm:t>
    </dgm:pt>
    <dgm:pt modelId="{339CDCF2-1B06-4AA0-BFE3-33815F877AD3}">
      <dgm:prSet phldrT="[Text]" custT="1"/>
      <dgm:spPr/>
      <dgm:t>
        <a:bodyPr/>
        <a:lstStyle/>
        <a:p>
          <a:r>
            <a:rPr lang="en-US" sz="2000" b="1" dirty="0" smtClean="0"/>
            <a:t>Pass Each Test (250)</a:t>
          </a:r>
          <a:endParaRPr lang="en-US" sz="2000" b="1" dirty="0"/>
        </a:p>
      </dgm:t>
    </dgm:pt>
    <dgm:pt modelId="{9C6FEE6E-3C96-42E6-8EAF-4F50479942C1}" type="parTrans" cxnId="{67B49B21-6D3E-48B0-8154-01B231AC4ACC}">
      <dgm:prSet/>
      <dgm:spPr/>
      <dgm:t>
        <a:bodyPr/>
        <a:lstStyle/>
        <a:p>
          <a:endParaRPr lang="en-US"/>
        </a:p>
      </dgm:t>
    </dgm:pt>
    <dgm:pt modelId="{301CF56D-81B6-408C-9CFB-8544B8BD7098}" type="sibTrans" cxnId="{67B49B21-6D3E-48B0-8154-01B231AC4ACC}">
      <dgm:prSet/>
      <dgm:spPr/>
      <dgm:t>
        <a:bodyPr/>
        <a:lstStyle/>
        <a:p>
          <a:endParaRPr lang="en-US"/>
        </a:p>
      </dgm:t>
    </dgm:pt>
    <dgm:pt modelId="{7CA8CE00-4325-48E4-96EE-E60807FECDD8}">
      <dgm:prSet phldrT="[Text]" custT="1"/>
      <dgm:spPr/>
      <dgm:t>
        <a:bodyPr/>
        <a:lstStyle/>
        <a:p>
          <a:r>
            <a:rPr lang="en-US" sz="2000" b="1" dirty="0" smtClean="0"/>
            <a:t>Composite Score (750)</a:t>
          </a:r>
          <a:endParaRPr lang="en-US" sz="2000" b="1" dirty="0"/>
        </a:p>
      </dgm:t>
    </dgm:pt>
    <dgm:pt modelId="{68B15DB7-23A1-4F42-B626-FCE5BCE2AE66}" type="parTrans" cxnId="{CBBDDDE1-E774-45BD-8D47-EDBD61AD6318}">
      <dgm:prSet/>
      <dgm:spPr/>
      <dgm:t>
        <a:bodyPr/>
        <a:lstStyle/>
        <a:p>
          <a:endParaRPr lang="en-US"/>
        </a:p>
      </dgm:t>
    </dgm:pt>
    <dgm:pt modelId="{D331EA2D-4C9A-4E09-BAB8-70E896D66C27}" type="sibTrans" cxnId="{CBBDDDE1-E774-45BD-8D47-EDBD61AD6318}">
      <dgm:prSet/>
      <dgm:spPr/>
      <dgm:t>
        <a:bodyPr/>
        <a:lstStyle/>
        <a:p>
          <a:endParaRPr lang="en-US"/>
        </a:p>
      </dgm:t>
    </dgm:pt>
    <dgm:pt modelId="{F7106266-7A51-4710-AE8B-F3745F6DD5DF}">
      <dgm:prSet phldrT="[Text]" custT="1"/>
      <dgm:spPr/>
      <dgm:t>
        <a:bodyPr/>
        <a:lstStyle/>
        <a:p>
          <a:r>
            <a:rPr lang="en-US" sz="2000" b="1" dirty="0" smtClean="0"/>
            <a:t>Limited Flexibility </a:t>
          </a:r>
          <a:endParaRPr lang="en-US" sz="2000" b="1" dirty="0"/>
        </a:p>
      </dgm:t>
    </dgm:pt>
    <dgm:pt modelId="{C22B93C0-62A2-40BC-A5B6-51E0900382ED}" type="parTrans" cxnId="{68521A9A-6314-48BE-B031-B309ABD43E5D}">
      <dgm:prSet/>
      <dgm:spPr/>
      <dgm:t>
        <a:bodyPr/>
        <a:lstStyle/>
        <a:p>
          <a:endParaRPr lang="en-US"/>
        </a:p>
      </dgm:t>
    </dgm:pt>
    <dgm:pt modelId="{22D74ECD-1A44-4999-9CAE-4A608A3335D0}" type="sibTrans" cxnId="{68521A9A-6314-48BE-B031-B309ABD43E5D}">
      <dgm:prSet/>
      <dgm:spPr/>
      <dgm:t>
        <a:bodyPr/>
        <a:lstStyle/>
        <a:p>
          <a:endParaRPr lang="en-US"/>
        </a:p>
      </dgm:t>
    </dgm:pt>
    <dgm:pt modelId="{E98AB8CE-DB24-4C7B-92C9-8A3662FE5F26}">
      <dgm:prSet custT="1"/>
      <dgm:spPr/>
      <dgm:t>
        <a:bodyPr/>
        <a:lstStyle/>
        <a:p>
          <a:pPr algn="l"/>
          <a:endParaRPr lang="en-US" sz="2000" dirty="0"/>
        </a:p>
      </dgm:t>
    </dgm:pt>
    <dgm:pt modelId="{A6B5F81E-17FD-424E-98BD-758432CA1B46}" type="parTrans" cxnId="{CB8C5291-A833-4E6D-B5A5-51E2608E1AE6}">
      <dgm:prSet/>
      <dgm:spPr/>
      <dgm:t>
        <a:bodyPr/>
        <a:lstStyle/>
        <a:p>
          <a:endParaRPr lang="en-US"/>
        </a:p>
      </dgm:t>
    </dgm:pt>
    <dgm:pt modelId="{AAB9B9AC-EC22-4B59-B525-189E3247A5B5}" type="sibTrans" cxnId="{CB8C5291-A833-4E6D-B5A5-51E2608E1AE6}">
      <dgm:prSet/>
      <dgm:spPr/>
      <dgm:t>
        <a:bodyPr/>
        <a:lstStyle/>
        <a:p>
          <a:endParaRPr lang="en-US"/>
        </a:p>
      </dgm:t>
    </dgm:pt>
    <dgm:pt modelId="{1D4C40F6-125D-41AB-AD2E-366E54ADBFF5}">
      <dgm:prSet/>
      <dgm:spPr/>
      <dgm:t>
        <a:bodyPr/>
        <a:lstStyle/>
        <a:p>
          <a:endParaRPr lang="en-US" dirty="0"/>
        </a:p>
      </dgm:t>
    </dgm:pt>
    <dgm:pt modelId="{160356F9-F4BB-4B94-88AE-B65C0390EC10}" type="parTrans" cxnId="{FC7F7C39-A836-4C17-BD07-52CFC495B2C1}">
      <dgm:prSet/>
      <dgm:spPr/>
      <dgm:t>
        <a:bodyPr/>
        <a:lstStyle/>
        <a:p>
          <a:endParaRPr lang="en-US"/>
        </a:p>
      </dgm:t>
    </dgm:pt>
    <dgm:pt modelId="{440BC2D8-6E28-46BC-BD07-B77A422D3E8A}" type="sibTrans" cxnId="{FC7F7C39-A836-4C17-BD07-52CFC495B2C1}">
      <dgm:prSet/>
      <dgm:spPr/>
      <dgm:t>
        <a:bodyPr/>
        <a:lstStyle/>
        <a:p>
          <a:endParaRPr lang="en-US"/>
        </a:p>
      </dgm:t>
    </dgm:pt>
    <dgm:pt modelId="{3668B4F4-F2FB-419C-9AEE-D24B861B13A7}">
      <dgm:prSet/>
      <dgm:spPr/>
      <dgm:t>
        <a:bodyPr/>
        <a:lstStyle/>
        <a:p>
          <a:endParaRPr lang="en-US" dirty="0"/>
        </a:p>
      </dgm:t>
    </dgm:pt>
    <dgm:pt modelId="{3B4266F4-B471-4C2E-A50E-D2E477945E0B}" type="parTrans" cxnId="{383715F5-5DCC-414D-B7CD-8938B1764F4E}">
      <dgm:prSet/>
      <dgm:spPr/>
      <dgm:t>
        <a:bodyPr/>
        <a:lstStyle/>
        <a:p>
          <a:endParaRPr lang="en-US"/>
        </a:p>
      </dgm:t>
    </dgm:pt>
    <dgm:pt modelId="{C6B7BF85-0EAC-42AA-8678-B791B093DC19}" type="sibTrans" cxnId="{383715F5-5DCC-414D-B7CD-8938B1764F4E}">
      <dgm:prSet/>
      <dgm:spPr/>
      <dgm:t>
        <a:bodyPr/>
        <a:lstStyle/>
        <a:p>
          <a:endParaRPr lang="en-US"/>
        </a:p>
      </dgm:t>
    </dgm:pt>
    <dgm:pt modelId="{EFDF3A99-F6AD-49C6-8E46-01A4489B2586}">
      <dgm:prSet/>
      <dgm:spPr/>
      <dgm:t>
        <a:bodyPr/>
        <a:lstStyle/>
        <a:p>
          <a:endParaRPr lang="en-US" dirty="0"/>
        </a:p>
      </dgm:t>
    </dgm:pt>
    <dgm:pt modelId="{47DE27E3-409D-421A-8169-C5E5383B0503}" type="parTrans" cxnId="{32EE052D-0D47-47F8-8E20-37CF5B6F1951}">
      <dgm:prSet/>
      <dgm:spPr/>
      <dgm:t>
        <a:bodyPr/>
        <a:lstStyle/>
        <a:p>
          <a:endParaRPr lang="en-US"/>
        </a:p>
      </dgm:t>
    </dgm:pt>
    <dgm:pt modelId="{94A1AE52-0350-4E94-844E-8126684DC1A6}" type="sibTrans" cxnId="{32EE052D-0D47-47F8-8E20-37CF5B6F1951}">
      <dgm:prSet/>
      <dgm:spPr/>
      <dgm:t>
        <a:bodyPr/>
        <a:lstStyle/>
        <a:p>
          <a:endParaRPr lang="en-US"/>
        </a:p>
      </dgm:t>
    </dgm:pt>
    <dgm:pt modelId="{6916B5B2-4C93-49AD-8079-CC50FEB48A37}">
      <dgm:prSet/>
      <dgm:spPr/>
      <dgm:t>
        <a:bodyPr/>
        <a:lstStyle/>
        <a:p>
          <a:endParaRPr lang="en-US" dirty="0"/>
        </a:p>
      </dgm:t>
    </dgm:pt>
    <dgm:pt modelId="{48127CAE-0BE0-44D7-A2F9-FF953FD0E8E4}" type="parTrans" cxnId="{07261AA8-FC54-4BCC-A9CB-5DC7BA88C225}">
      <dgm:prSet/>
      <dgm:spPr/>
      <dgm:t>
        <a:bodyPr/>
        <a:lstStyle/>
        <a:p>
          <a:endParaRPr lang="en-US"/>
        </a:p>
      </dgm:t>
    </dgm:pt>
    <dgm:pt modelId="{F54779DF-9F43-47C9-9E40-5360FB4E286C}" type="sibTrans" cxnId="{07261AA8-FC54-4BCC-A9CB-5DC7BA88C225}">
      <dgm:prSet/>
      <dgm:spPr/>
      <dgm:t>
        <a:bodyPr/>
        <a:lstStyle/>
        <a:p>
          <a:endParaRPr lang="en-US"/>
        </a:p>
      </dgm:t>
    </dgm:pt>
    <dgm:pt modelId="{CDCC7F9C-DCC1-480B-B008-B5D320EC3789}" type="pres">
      <dgm:prSet presAssocID="{D7EDD41C-E06D-4CC2-911A-01DD51346745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AC6443-36B5-4AF6-93DA-C95DB9430AF9}" type="pres">
      <dgm:prSet presAssocID="{142AEA57-59E2-4FD2-9242-0886CA07014D}" presName="compNode" presStyleCnt="0"/>
      <dgm:spPr/>
    </dgm:pt>
    <dgm:pt modelId="{81A5D10A-891D-4B7D-A25C-95C5CD56C6FC}" type="pres">
      <dgm:prSet presAssocID="{142AEA57-59E2-4FD2-9242-0886CA07014D}" presName="childRect" presStyleLbl="bgAcc1" presStyleIdx="0" presStyleCnt="4" custAng="10800000" custScaleY="129836" custLinFactNeighborX="3148" custLinFactNeighborY="46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127D7C-5ACB-43E9-9506-2279B2435E8A}" type="pres">
      <dgm:prSet presAssocID="{142AEA57-59E2-4FD2-9242-0886CA07014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991CD8-1649-4378-A638-B32D7DA5742C}" type="pres">
      <dgm:prSet presAssocID="{142AEA57-59E2-4FD2-9242-0886CA07014D}" presName="parentRect" presStyleLbl="alignNode1" presStyleIdx="0" presStyleCnt="4" custLinFactY="-100000" custLinFactNeighborX="3148" custLinFactNeighborY="-135462"/>
      <dgm:spPr/>
      <dgm:t>
        <a:bodyPr/>
        <a:lstStyle/>
        <a:p>
          <a:endParaRPr lang="en-US"/>
        </a:p>
      </dgm:t>
    </dgm:pt>
    <dgm:pt modelId="{A8953631-2096-495D-B2A4-CFA90826DA6E}" type="pres">
      <dgm:prSet presAssocID="{142AEA57-59E2-4FD2-9242-0886CA07014D}" presName="adorn" presStyleLbl="fgAccFollowNode1" presStyleIdx="0" presStyleCnt="4" custLinFactY="-100000" custLinFactNeighborX="5487" custLinFactNeighborY="-14231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A877DDE-83B3-4D79-B8A5-F59254ACDD82}" type="pres">
      <dgm:prSet presAssocID="{A216979D-866D-4DB1-96CF-B4AAAAF0E47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E6839A2-A75C-43AA-BC36-1C60CA1F6B5B}" type="pres">
      <dgm:prSet presAssocID="{339CDCF2-1B06-4AA0-BFE3-33815F877AD3}" presName="compNode" presStyleCnt="0"/>
      <dgm:spPr/>
    </dgm:pt>
    <dgm:pt modelId="{FD3FDE9B-C3A2-4711-A16E-C63FC83560E6}" type="pres">
      <dgm:prSet presAssocID="{339CDCF2-1B06-4AA0-BFE3-33815F877AD3}" presName="childRect" presStyleLbl="bgAcc1" presStyleIdx="1" presStyleCnt="4" custAng="10800000" custScaleY="129298" custLinFactNeighborX="2298" custLinFactNeighborY="467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673606-45DC-4EFC-9136-98F08BF127A3}" type="pres">
      <dgm:prSet presAssocID="{339CDCF2-1B06-4AA0-BFE3-33815F877AD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DBEA3F-809C-4F60-8932-D4CA143C0AEB}" type="pres">
      <dgm:prSet presAssocID="{339CDCF2-1B06-4AA0-BFE3-33815F877AD3}" presName="parentRect" presStyleLbl="alignNode1" presStyleIdx="1" presStyleCnt="4" custLinFactY="-100000" custLinFactNeighborX="2298" custLinFactNeighborY="-135462"/>
      <dgm:spPr/>
      <dgm:t>
        <a:bodyPr/>
        <a:lstStyle/>
        <a:p>
          <a:endParaRPr lang="en-US"/>
        </a:p>
      </dgm:t>
    </dgm:pt>
    <dgm:pt modelId="{11A57E5A-65E7-4E77-B075-D804918DF7DE}" type="pres">
      <dgm:prSet presAssocID="{339CDCF2-1B06-4AA0-BFE3-33815F877AD3}" presName="adorn" presStyleLbl="fgAccFollowNode1" presStyleIdx="1" presStyleCnt="4" custAng="21448841" custLinFactY="-100000" custLinFactNeighborX="6746" custLinFactNeighborY="-14795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01D88D2-0C5F-426A-B1B7-439DD5BEEEA9}" type="pres">
      <dgm:prSet presAssocID="{301CF56D-81B6-408C-9CFB-8544B8BD709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FF55D36-E0A4-4AE5-974D-414A1D46FC46}" type="pres">
      <dgm:prSet presAssocID="{7CA8CE00-4325-48E4-96EE-E60807FECDD8}" presName="compNode" presStyleCnt="0"/>
      <dgm:spPr/>
    </dgm:pt>
    <dgm:pt modelId="{ECB13811-F045-4FC9-8AFE-FD810DDC1FA7}" type="pres">
      <dgm:prSet presAssocID="{7CA8CE00-4325-48E4-96EE-E60807FECDD8}" presName="childRect" presStyleLbl="bgAcc1" presStyleIdx="2" presStyleCnt="4" custAng="10800000" custScaleY="129836" custLinFactNeighborX="-906" custLinFactNeighborY="463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4C45CE-FBE0-4B16-8669-6EE24DC72EDE}" type="pres">
      <dgm:prSet presAssocID="{7CA8CE00-4325-48E4-96EE-E60807FECDD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D0FA11-97E5-4575-B896-7FE9D4DEA77E}" type="pres">
      <dgm:prSet presAssocID="{7CA8CE00-4325-48E4-96EE-E60807FECDD8}" presName="parentRect" presStyleLbl="alignNode1" presStyleIdx="2" presStyleCnt="4" custLinFactY="-100000" custLinFactNeighborX="-906" custLinFactNeighborY="-135462"/>
      <dgm:spPr/>
      <dgm:t>
        <a:bodyPr/>
        <a:lstStyle/>
        <a:p>
          <a:endParaRPr lang="en-US"/>
        </a:p>
      </dgm:t>
    </dgm:pt>
    <dgm:pt modelId="{61B8E58C-B3E0-4AF1-9D7D-6BD7C2144C6F}" type="pres">
      <dgm:prSet presAssocID="{7CA8CE00-4325-48E4-96EE-E60807FECDD8}" presName="adorn" presStyleLbl="fgAccFollowNode1" presStyleIdx="2" presStyleCnt="4" custLinFactY="-100000" custLinFactNeighborX="-6094" custLinFactNeighborY="-14528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BFBFA789-5291-4C46-9B75-3409E817117A}" type="pres">
      <dgm:prSet presAssocID="{D331EA2D-4C9A-4E09-BAB8-70E896D66C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ECAC0A2-ED37-49FC-9B38-1B87ECBD6820}" type="pres">
      <dgm:prSet presAssocID="{F7106266-7A51-4710-AE8B-F3745F6DD5DF}" presName="compNode" presStyleCnt="0"/>
      <dgm:spPr/>
    </dgm:pt>
    <dgm:pt modelId="{84BBCD59-1686-4E7C-B489-C5407FC13FD3}" type="pres">
      <dgm:prSet presAssocID="{F7106266-7A51-4710-AE8B-F3745F6DD5DF}" presName="childRect" presStyleLbl="bgAcc1" presStyleIdx="3" presStyleCnt="4" custAng="10800000" custScaleX="99395" custScaleY="129938" custLinFactNeighborX="1868" custLinFactNeighborY="462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B78C5C-BD7B-460B-AEF3-5E70D946A858}" type="pres">
      <dgm:prSet presAssocID="{F7106266-7A51-4710-AE8B-F3745F6DD5D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8ACB16-16A2-4126-82B1-65232BCBCA83}" type="pres">
      <dgm:prSet presAssocID="{F7106266-7A51-4710-AE8B-F3745F6DD5DF}" presName="parentRect" presStyleLbl="alignNode1" presStyleIdx="3" presStyleCnt="4" custScaleX="99786" custScaleY="91544" custLinFactY="-100000" custLinFactNeighborX="2063" custLinFactNeighborY="-135069"/>
      <dgm:spPr/>
      <dgm:t>
        <a:bodyPr/>
        <a:lstStyle/>
        <a:p>
          <a:endParaRPr lang="en-US"/>
        </a:p>
      </dgm:t>
    </dgm:pt>
    <dgm:pt modelId="{755EFAA0-3A19-43AD-85E7-59B6844C2ACF}" type="pres">
      <dgm:prSet presAssocID="{F7106266-7A51-4710-AE8B-F3745F6DD5DF}" presName="adorn" presStyleLbl="fgAccFollowNode1" presStyleIdx="3" presStyleCnt="4" custLinFactY="-100000" custLinFactNeighborX="-6985" custLinFactNeighborY="-15010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0AA122E7-3F67-444D-8D90-09213EA38E0B}" type="presOf" srcId="{D7EDD41C-E06D-4CC2-911A-01DD51346745}" destId="{CDCC7F9C-DCC1-480B-B008-B5D320EC3789}" srcOrd="0" destOrd="0" presId="urn:microsoft.com/office/officeart/2005/8/layout/bList2"/>
    <dgm:cxn modelId="{91F7B0DA-4F58-435B-BEAF-A5DEB1B4208D}" type="presOf" srcId="{D331EA2D-4C9A-4E09-BAB8-70E896D66C27}" destId="{BFBFA789-5291-4C46-9B75-3409E817117A}" srcOrd="0" destOrd="0" presId="urn:microsoft.com/office/officeart/2005/8/layout/bList2"/>
    <dgm:cxn modelId="{64464E0E-8D37-4AC4-A0F2-9FED996112C9}" type="presOf" srcId="{7CA8CE00-4325-48E4-96EE-E60807FECDD8}" destId="{F2D0FA11-97E5-4575-B896-7FE9D4DEA77E}" srcOrd="1" destOrd="0" presId="urn:microsoft.com/office/officeart/2005/8/layout/bList2"/>
    <dgm:cxn modelId="{C36C296F-09E4-411A-8C06-64E16F3F24AA}" type="presOf" srcId="{339CDCF2-1B06-4AA0-BFE3-33815F877AD3}" destId="{FA673606-45DC-4EFC-9136-98F08BF127A3}" srcOrd="0" destOrd="0" presId="urn:microsoft.com/office/officeart/2005/8/layout/bList2"/>
    <dgm:cxn modelId="{FC7F7C39-A836-4C17-BD07-52CFC495B2C1}" srcId="{339CDCF2-1B06-4AA0-BFE3-33815F877AD3}" destId="{1D4C40F6-125D-41AB-AD2E-366E54ADBFF5}" srcOrd="0" destOrd="0" parTransId="{160356F9-F4BB-4B94-88AE-B65C0390EC10}" sibTransId="{440BC2D8-6E28-46BC-BD07-B77A422D3E8A}"/>
    <dgm:cxn modelId="{0F29BDF4-CAB9-4808-A257-71C04F4F17D8}" type="presOf" srcId="{1D4C40F6-125D-41AB-AD2E-366E54ADBFF5}" destId="{FD3FDE9B-C3A2-4711-A16E-C63FC83560E6}" srcOrd="0" destOrd="0" presId="urn:microsoft.com/office/officeart/2005/8/layout/bList2"/>
    <dgm:cxn modelId="{DDDE1597-0BC4-4CBE-AB0D-3CFC57D39A80}" type="presOf" srcId="{301CF56D-81B6-408C-9CFB-8544B8BD7098}" destId="{A01D88D2-0C5F-426A-B1B7-439DD5BEEEA9}" srcOrd="0" destOrd="0" presId="urn:microsoft.com/office/officeart/2005/8/layout/bList2"/>
    <dgm:cxn modelId="{4BA6D940-344A-4A04-804E-4DD089B0CEF1}" type="presOf" srcId="{339CDCF2-1B06-4AA0-BFE3-33815F877AD3}" destId="{C5DBEA3F-809C-4F60-8932-D4CA143C0AEB}" srcOrd="1" destOrd="0" presId="urn:microsoft.com/office/officeart/2005/8/layout/bList2"/>
    <dgm:cxn modelId="{9241497E-F1FD-46EE-82FB-636FC588320B}" type="presOf" srcId="{142AEA57-59E2-4FD2-9242-0886CA07014D}" destId="{43991CD8-1649-4378-A638-B32D7DA5742C}" srcOrd="1" destOrd="0" presId="urn:microsoft.com/office/officeart/2005/8/layout/bList2"/>
    <dgm:cxn modelId="{CB8C5291-A833-4E6D-B5A5-51E2608E1AE6}" srcId="{142AEA57-59E2-4FD2-9242-0886CA07014D}" destId="{E98AB8CE-DB24-4C7B-92C9-8A3662FE5F26}" srcOrd="0" destOrd="0" parTransId="{A6B5F81E-17FD-424E-98BD-758432CA1B46}" sibTransId="{AAB9B9AC-EC22-4B59-B525-189E3247A5B5}"/>
    <dgm:cxn modelId="{EB267339-D53D-42BC-A973-55F32398C0BD}" type="presOf" srcId="{3668B4F4-F2FB-419C-9AEE-D24B861B13A7}" destId="{FD3FDE9B-C3A2-4711-A16E-C63FC83560E6}" srcOrd="0" destOrd="1" presId="urn:microsoft.com/office/officeart/2005/8/layout/bList2"/>
    <dgm:cxn modelId="{E4960738-0EC3-4CB1-8722-1CD8A8F6C2E4}" type="presOf" srcId="{7CA8CE00-4325-48E4-96EE-E60807FECDD8}" destId="{4D4C45CE-FBE0-4B16-8669-6EE24DC72EDE}" srcOrd="0" destOrd="0" presId="urn:microsoft.com/office/officeart/2005/8/layout/bList2"/>
    <dgm:cxn modelId="{2D2677AB-E87B-4741-89D0-D093739AC0F8}" type="presOf" srcId="{6916B5B2-4C93-49AD-8079-CC50FEB48A37}" destId="{84BBCD59-1686-4E7C-B489-C5407FC13FD3}" srcOrd="0" destOrd="0" presId="urn:microsoft.com/office/officeart/2005/8/layout/bList2"/>
    <dgm:cxn modelId="{32EE052D-0D47-47F8-8E20-37CF5B6F1951}" srcId="{7CA8CE00-4325-48E4-96EE-E60807FECDD8}" destId="{EFDF3A99-F6AD-49C6-8E46-01A4489B2586}" srcOrd="0" destOrd="0" parTransId="{47DE27E3-409D-421A-8169-C5E5383B0503}" sibTransId="{94A1AE52-0350-4E94-844E-8126684DC1A6}"/>
    <dgm:cxn modelId="{68521A9A-6314-48BE-B031-B309ABD43E5D}" srcId="{D7EDD41C-E06D-4CC2-911A-01DD51346745}" destId="{F7106266-7A51-4710-AE8B-F3745F6DD5DF}" srcOrd="3" destOrd="0" parTransId="{C22B93C0-62A2-40BC-A5B6-51E0900382ED}" sibTransId="{22D74ECD-1A44-4999-9CAE-4A608A3335D0}"/>
    <dgm:cxn modelId="{A70876AD-A2A6-4792-B458-C05F97DD4255}" type="presOf" srcId="{E98AB8CE-DB24-4C7B-92C9-8A3662FE5F26}" destId="{81A5D10A-891D-4B7D-A25C-95C5CD56C6FC}" srcOrd="0" destOrd="0" presId="urn:microsoft.com/office/officeart/2005/8/layout/bList2"/>
    <dgm:cxn modelId="{383715F5-5DCC-414D-B7CD-8938B1764F4E}" srcId="{339CDCF2-1B06-4AA0-BFE3-33815F877AD3}" destId="{3668B4F4-F2FB-419C-9AEE-D24B861B13A7}" srcOrd="1" destOrd="0" parTransId="{3B4266F4-B471-4C2E-A50E-D2E477945E0B}" sibTransId="{C6B7BF85-0EAC-42AA-8678-B791B093DC19}"/>
    <dgm:cxn modelId="{D2253461-A506-4E7C-B544-97E064C7E3D8}" type="presOf" srcId="{A216979D-866D-4DB1-96CF-B4AAAAF0E477}" destId="{AA877DDE-83B3-4D79-B8A5-F59254ACDD82}" srcOrd="0" destOrd="0" presId="urn:microsoft.com/office/officeart/2005/8/layout/bList2"/>
    <dgm:cxn modelId="{4BED48CF-23C1-476B-9D8F-42593DA3A4E3}" type="presOf" srcId="{EFDF3A99-F6AD-49C6-8E46-01A4489B2586}" destId="{ECB13811-F045-4FC9-8AFE-FD810DDC1FA7}" srcOrd="0" destOrd="0" presId="urn:microsoft.com/office/officeart/2005/8/layout/bList2"/>
    <dgm:cxn modelId="{CBBDDDE1-E774-45BD-8D47-EDBD61AD6318}" srcId="{D7EDD41C-E06D-4CC2-911A-01DD51346745}" destId="{7CA8CE00-4325-48E4-96EE-E60807FECDD8}" srcOrd="2" destOrd="0" parTransId="{68B15DB7-23A1-4F42-B626-FCE5BCE2AE66}" sibTransId="{D331EA2D-4C9A-4E09-BAB8-70E896D66C27}"/>
    <dgm:cxn modelId="{8E91ED17-B85D-4FB5-A632-55712B7D0B6A}" type="presOf" srcId="{F7106266-7A51-4710-AE8B-F3745F6DD5DF}" destId="{F88ACB16-16A2-4126-82B1-65232BCBCA83}" srcOrd="1" destOrd="0" presId="urn:microsoft.com/office/officeart/2005/8/layout/bList2"/>
    <dgm:cxn modelId="{07261AA8-FC54-4BCC-A9CB-5DC7BA88C225}" srcId="{F7106266-7A51-4710-AE8B-F3745F6DD5DF}" destId="{6916B5B2-4C93-49AD-8079-CC50FEB48A37}" srcOrd="0" destOrd="0" parTransId="{48127CAE-0BE0-44D7-A2F9-FF953FD0E8E4}" sibTransId="{F54779DF-9F43-47C9-9E40-5360FB4E286C}"/>
    <dgm:cxn modelId="{EB96667C-4EBC-4901-8674-228BCAD09B79}" srcId="{D7EDD41C-E06D-4CC2-911A-01DD51346745}" destId="{142AEA57-59E2-4FD2-9242-0886CA07014D}" srcOrd="0" destOrd="0" parTransId="{9282A6C6-01E3-4B00-8AEC-DB87A421FE2A}" sibTransId="{A216979D-866D-4DB1-96CF-B4AAAAF0E477}"/>
    <dgm:cxn modelId="{BA96389B-8354-48CF-B7BB-BD73EBE045F2}" type="presOf" srcId="{F7106266-7A51-4710-AE8B-F3745F6DD5DF}" destId="{80B78C5C-BD7B-460B-AEF3-5E70D946A858}" srcOrd="0" destOrd="0" presId="urn:microsoft.com/office/officeart/2005/8/layout/bList2"/>
    <dgm:cxn modelId="{25A0856D-2F2C-43BA-982A-1241ADC0DB0C}" type="presOf" srcId="{142AEA57-59E2-4FD2-9242-0886CA07014D}" destId="{4E127D7C-5ACB-43E9-9506-2279B2435E8A}" srcOrd="0" destOrd="0" presId="urn:microsoft.com/office/officeart/2005/8/layout/bList2"/>
    <dgm:cxn modelId="{67B49B21-6D3E-48B0-8154-01B231AC4ACC}" srcId="{D7EDD41C-E06D-4CC2-911A-01DD51346745}" destId="{339CDCF2-1B06-4AA0-BFE3-33815F877AD3}" srcOrd="1" destOrd="0" parTransId="{9C6FEE6E-3C96-42E6-8EAF-4F50479942C1}" sibTransId="{301CF56D-81B6-408C-9CFB-8544B8BD7098}"/>
    <dgm:cxn modelId="{B34D0E44-A90C-46D5-9A64-D8794F516BCE}" type="presParOf" srcId="{CDCC7F9C-DCC1-480B-B008-B5D320EC3789}" destId="{DEAC6443-36B5-4AF6-93DA-C95DB9430AF9}" srcOrd="0" destOrd="0" presId="urn:microsoft.com/office/officeart/2005/8/layout/bList2"/>
    <dgm:cxn modelId="{F12B200C-19E0-47D4-9B8F-23EC50F3C7C7}" type="presParOf" srcId="{DEAC6443-36B5-4AF6-93DA-C95DB9430AF9}" destId="{81A5D10A-891D-4B7D-A25C-95C5CD56C6FC}" srcOrd="0" destOrd="0" presId="urn:microsoft.com/office/officeart/2005/8/layout/bList2"/>
    <dgm:cxn modelId="{55277D40-2372-45ED-93A4-AB7273792B1C}" type="presParOf" srcId="{DEAC6443-36B5-4AF6-93DA-C95DB9430AF9}" destId="{4E127D7C-5ACB-43E9-9506-2279B2435E8A}" srcOrd="1" destOrd="0" presId="urn:microsoft.com/office/officeart/2005/8/layout/bList2"/>
    <dgm:cxn modelId="{CBFA93B7-6AE0-4D84-91A6-B5AFA689B512}" type="presParOf" srcId="{DEAC6443-36B5-4AF6-93DA-C95DB9430AF9}" destId="{43991CD8-1649-4378-A638-B32D7DA5742C}" srcOrd="2" destOrd="0" presId="urn:microsoft.com/office/officeart/2005/8/layout/bList2"/>
    <dgm:cxn modelId="{0412687B-E640-480B-A1B9-6827927A4FCD}" type="presParOf" srcId="{DEAC6443-36B5-4AF6-93DA-C95DB9430AF9}" destId="{A8953631-2096-495D-B2A4-CFA90826DA6E}" srcOrd="3" destOrd="0" presId="urn:microsoft.com/office/officeart/2005/8/layout/bList2"/>
    <dgm:cxn modelId="{5988D3BC-F11E-47A5-B8D4-7429BDC009F1}" type="presParOf" srcId="{CDCC7F9C-DCC1-480B-B008-B5D320EC3789}" destId="{AA877DDE-83B3-4D79-B8A5-F59254ACDD82}" srcOrd="1" destOrd="0" presId="urn:microsoft.com/office/officeart/2005/8/layout/bList2"/>
    <dgm:cxn modelId="{C8B3F98D-2E21-44BD-95A9-932159CA6F65}" type="presParOf" srcId="{CDCC7F9C-DCC1-480B-B008-B5D320EC3789}" destId="{BE6839A2-A75C-43AA-BC36-1C60CA1F6B5B}" srcOrd="2" destOrd="0" presId="urn:microsoft.com/office/officeart/2005/8/layout/bList2"/>
    <dgm:cxn modelId="{3C78B3A9-E8C5-495A-AE71-6F3854422BD8}" type="presParOf" srcId="{BE6839A2-A75C-43AA-BC36-1C60CA1F6B5B}" destId="{FD3FDE9B-C3A2-4711-A16E-C63FC83560E6}" srcOrd="0" destOrd="0" presId="urn:microsoft.com/office/officeart/2005/8/layout/bList2"/>
    <dgm:cxn modelId="{D410B3A1-F757-4E15-86EF-1361DE93A2EC}" type="presParOf" srcId="{BE6839A2-A75C-43AA-BC36-1C60CA1F6B5B}" destId="{FA673606-45DC-4EFC-9136-98F08BF127A3}" srcOrd="1" destOrd="0" presId="urn:microsoft.com/office/officeart/2005/8/layout/bList2"/>
    <dgm:cxn modelId="{B3B606C7-F16C-48C2-8CCE-B42A8928BD26}" type="presParOf" srcId="{BE6839A2-A75C-43AA-BC36-1C60CA1F6B5B}" destId="{C5DBEA3F-809C-4F60-8932-D4CA143C0AEB}" srcOrd="2" destOrd="0" presId="urn:microsoft.com/office/officeart/2005/8/layout/bList2"/>
    <dgm:cxn modelId="{306DE9C7-7B2A-49F4-ADC9-88DAF22F9ED7}" type="presParOf" srcId="{BE6839A2-A75C-43AA-BC36-1C60CA1F6B5B}" destId="{11A57E5A-65E7-4E77-B075-D804918DF7DE}" srcOrd="3" destOrd="0" presId="urn:microsoft.com/office/officeart/2005/8/layout/bList2"/>
    <dgm:cxn modelId="{C748DD22-AE8E-4F97-BF9F-4598AEF35F80}" type="presParOf" srcId="{CDCC7F9C-DCC1-480B-B008-B5D320EC3789}" destId="{A01D88D2-0C5F-426A-B1B7-439DD5BEEEA9}" srcOrd="3" destOrd="0" presId="urn:microsoft.com/office/officeart/2005/8/layout/bList2"/>
    <dgm:cxn modelId="{49911409-344C-47C2-8369-9CF117D9B161}" type="presParOf" srcId="{CDCC7F9C-DCC1-480B-B008-B5D320EC3789}" destId="{BFF55D36-E0A4-4AE5-974D-414A1D46FC46}" srcOrd="4" destOrd="0" presId="urn:microsoft.com/office/officeart/2005/8/layout/bList2"/>
    <dgm:cxn modelId="{D0B85819-40D1-4650-B191-CEEB6B3C17D5}" type="presParOf" srcId="{BFF55D36-E0A4-4AE5-974D-414A1D46FC46}" destId="{ECB13811-F045-4FC9-8AFE-FD810DDC1FA7}" srcOrd="0" destOrd="0" presId="urn:microsoft.com/office/officeart/2005/8/layout/bList2"/>
    <dgm:cxn modelId="{647F44B0-20D1-4317-98F9-A03E220BA6F7}" type="presParOf" srcId="{BFF55D36-E0A4-4AE5-974D-414A1D46FC46}" destId="{4D4C45CE-FBE0-4B16-8669-6EE24DC72EDE}" srcOrd="1" destOrd="0" presId="urn:microsoft.com/office/officeart/2005/8/layout/bList2"/>
    <dgm:cxn modelId="{C57BB2B0-C627-43BF-B6B0-D034B3628E90}" type="presParOf" srcId="{BFF55D36-E0A4-4AE5-974D-414A1D46FC46}" destId="{F2D0FA11-97E5-4575-B896-7FE9D4DEA77E}" srcOrd="2" destOrd="0" presId="urn:microsoft.com/office/officeart/2005/8/layout/bList2"/>
    <dgm:cxn modelId="{70CA9064-427E-4D7A-B1A3-84A47C9057D6}" type="presParOf" srcId="{BFF55D36-E0A4-4AE5-974D-414A1D46FC46}" destId="{61B8E58C-B3E0-4AF1-9D7D-6BD7C2144C6F}" srcOrd="3" destOrd="0" presId="urn:microsoft.com/office/officeart/2005/8/layout/bList2"/>
    <dgm:cxn modelId="{D0CAB94B-6D27-418D-9F3D-82E5E48BAB96}" type="presParOf" srcId="{CDCC7F9C-DCC1-480B-B008-B5D320EC3789}" destId="{BFBFA789-5291-4C46-9B75-3409E817117A}" srcOrd="5" destOrd="0" presId="urn:microsoft.com/office/officeart/2005/8/layout/bList2"/>
    <dgm:cxn modelId="{A56FAE5B-A371-4D12-A518-55F128ED4B51}" type="presParOf" srcId="{CDCC7F9C-DCC1-480B-B008-B5D320EC3789}" destId="{7ECAC0A2-ED37-49FC-9B38-1B87ECBD6820}" srcOrd="6" destOrd="0" presId="urn:microsoft.com/office/officeart/2005/8/layout/bList2"/>
    <dgm:cxn modelId="{C490D90C-F717-4092-8C5F-EB9D7A5A006C}" type="presParOf" srcId="{7ECAC0A2-ED37-49FC-9B38-1B87ECBD6820}" destId="{84BBCD59-1686-4E7C-B489-C5407FC13FD3}" srcOrd="0" destOrd="0" presId="urn:microsoft.com/office/officeart/2005/8/layout/bList2"/>
    <dgm:cxn modelId="{8C5B051B-E442-4488-A6CB-CB458930F7B9}" type="presParOf" srcId="{7ECAC0A2-ED37-49FC-9B38-1B87ECBD6820}" destId="{80B78C5C-BD7B-460B-AEF3-5E70D946A858}" srcOrd="1" destOrd="0" presId="urn:microsoft.com/office/officeart/2005/8/layout/bList2"/>
    <dgm:cxn modelId="{82A03400-387A-4CEC-BAE6-85D5F75B60FD}" type="presParOf" srcId="{7ECAC0A2-ED37-49FC-9B38-1B87ECBD6820}" destId="{F88ACB16-16A2-4126-82B1-65232BCBCA83}" srcOrd="2" destOrd="0" presId="urn:microsoft.com/office/officeart/2005/8/layout/bList2"/>
    <dgm:cxn modelId="{3A4AB082-B7BF-449C-BED6-BA9917FFC54D}" type="presParOf" srcId="{7ECAC0A2-ED37-49FC-9B38-1B87ECBD6820}" destId="{755EFAA0-3A19-43AD-85E7-59B6844C2ACF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5D10A-891D-4B7D-A25C-95C5CD56C6FC}">
      <dsp:nvSpPr>
        <dsp:cNvPr id="0" name=""/>
        <dsp:cNvSpPr/>
      </dsp:nvSpPr>
      <dsp:spPr>
        <a:xfrm rot="10800000">
          <a:off x="77394" y="1504276"/>
          <a:ext cx="2221754" cy="215332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000" kern="1200" dirty="0"/>
        </a:p>
      </dsp:txBody>
      <dsp:txXfrm>
        <a:off x="127849" y="1504276"/>
        <a:ext cx="2120844" cy="2102866"/>
      </dsp:txXfrm>
    </dsp:sp>
    <dsp:sp modelId="{43991CD8-1649-4378-A638-B32D7DA5742C}">
      <dsp:nvSpPr>
        <dsp:cNvPr id="0" name=""/>
        <dsp:cNvSpPr/>
      </dsp:nvSpPr>
      <dsp:spPr>
        <a:xfrm>
          <a:off x="77394" y="961905"/>
          <a:ext cx="2221754" cy="71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Exemption</a:t>
          </a:r>
          <a:endParaRPr lang="en-US" sz="2000" b="1" kern="1200" dirty="0"/>
        </a:p>
      </dsp:txBody>
      <dsp:txXfrm>
        <a:off x="77394" y="961905"/>
        <a:ext cx="1564616" cy="713152"/>
      </dsp:txXfrm>
    </dsp:sp>
    <dsp:sp modelId="{A8953631-2096-495D-B2A4-CFA90826DA6E}">
      <dsp:nvSpPr>
        <dsp:cNvPr id="0" name=""/>
        <dsp:cNvSpPr/>
      </dsp:nvSpPr>
      <dsp:spPr>
        <a:xfrm>
          <a:off x="1677587" y="870093"/>
          <a:ext cx="777614" cy="77761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FDE9B-C3A2-4711-A16E-C63FC83560E6}">
      <dsp:nvSpPr>
        <dsp:cNvPr id="0" name=""/>
        <dsp:cNvSpPr/>
      </dsp:nvSpPr>
      <dsp:spPr>
        <a:xfrm rot="10800000">
          <a:off x="2656239" y="1513207"/>
          <a:ext cx="2221754" cy="214439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232410" rIns="77470" bIns="77470" numCol="1" spcCol="1270" anchor="t" anchorCtr="0">
          <a:noAutofit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6100" kern="1200" dirty="0"/>
        </a:p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6100" kern="1200" dirty="0"/>
        </a:p>
      </dsp:txBody>
      <dsp:txXfrm>
        <a:off x="2706485" y="1513207"/>
        <a:ext cx="2121262" cy="2094152"/>
      </dsp:txXfrm>
    </dsp:sp>
    <dsp:sp modelId="{C5DBEA3F-809C-4F60-8932-D4CA143C0AEB}">
      <dsp:nvSpPr>
        <dsp:cNvPr id="0" name=""/>
        <dsp:cNvSpPr/>
      </dsp:nvSpPr>
      <dsp:spPr>
        <a:xfrm>
          <a:off x="2656239" y="959674"/>
          <a:ext cx="2221754" cy="71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Pass Each Test (250)</a:t>
          </a:r>
          <a:endParaRPr lang="en-US" sz="2000" b="1" kern="1200" dirty="0"/>
        </a:p>
      </dsp:txBody>
      <dsp:txXfrm>
        <a:off x="2656239" y="959674"/>
        <a:ext cx="1564616" cy="713152"/>
      </dsp:txXfrm>
    </dsp:sp>
    <dsp:sp modelId="{11A57E5A-65E7-4E77-B075-D804918DF7DE}">
      <dsp:nvSpPr>
        <dsp:cNvPr id="0" name=""/>
        <dsp:cNvSpPr/>
      </dsp:nvSpPr>
      <dsp:spPr>
        <a:xfrm rot="21448841">
          <a:off x="4285107" y="823990"/>
          <a:ext cx="777614" cy="777614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B13811-F045-4FC9-8AFE-FD810DDC1FA7}">
      <dsp:nvSpPr>
        <dsp:cNvPr id="0" name=""/>
        <dsp:cNvSpPr/>
      </dsp:nvSpPr>
      <dsp:spPr>
        <a:xfrm rot="10800000">
          <a:off x="5182783" y="1504276"/>
          <a:ext cx="2221754" cy="2153321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232410" rIns="77470" bIns="77470" numCol="1" spcCol="1270" anchor="t" anchorCtr="0">
          <a:noAutofit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6100" kern="1200" dirty="0"/>
        </a:p>
      </dsp:txBody>
      <dsp:txXfrm>
        <a:off x="5233238" y="1504276"/>
        <a:ext cx="2120844" cy="2102866"/>
      </dsp:txXfrm>
    </dsp:sp>
    <dsp:sp modelId="{F2D0FA11-97E5-4575-B896-7FE9D4DEA77E}">
      <dsp:nvSpPr>
        <dsp:cNvPr id="0" name=""/>
        <dsp:cNvSpPr/>
      </dsp:nvSpPr>
      <dsp:spPr>
        <a:xfrm>
          <a:off x="5182783" y="961905"/>
          <a:ext cx="2221754" cy="7131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Composite Score (750)</a:t>
          </a:r>
          <a:endParaRPr lang="en-US" sz="2000" b="1" kern="1200" dirty="0"/>
        </a:p>
      </dsp:txBody>
      <dsp:txXfrm>
        <a:off x="5182783" y="961905"/>
        <a:ext cx="1564616" cy="713152"/>
      </dsp:txXfrm>
    </dsp:sp>
    <dsp:sp modelId="{61B8E58C-B3E0-4AF1-9D7D-6BD7C2144C6F}">
      <dsp:nvSpPr>
        <dsp:cNvPr id="0" name=""/>
        <dsp:cNvSpPr/>
      </dsp:nvSpPr>
      <dsp:spPr>
        <a:xfrm>
          <a:off x="6782990" y="847006"/>
          <a:ext cx="777614" cy="77761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BBCD59-1686-4E7C-B489-C5407FC13FD3}">
      <dsp:nvSpPr>
        <dsp:cNvPr id="0" name=""/>
        <dsp:cNvSpPr/>
      </dsp:nvSpPr>
      <dsp:spPr>
        <a:xfrm rot="10800000">
          <a:off x="7846487" y="1502593"/>
          <a:ext cx="2208313" cy="2155012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470" tIns="232410" rIns="77470" bIns="77470" numCol="1" spcCol="1270" anchor="t" anchorCtr="0">
          <a:noAutofit/>
        </a:bodyPr>
        <a:lstStyle/>
        <a:p>
          <a:pPr marL="285750" lvl="1" indent="-285750" algn="l" defTabSz="2711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6100" kern="1200" dirty="0"/>
        </a:p>
      </dsp:txBody>
      <dsp:txXfrm>
        <a:off x="7896982" y="1502593"/>
        <a:ext cx="2107323" cy="2104517"/>
      </dsp:txXfrm>
    </dsp:sp>
    <dsp:sp modelId="{F88ACB16-16A2-4126-82B1-65232BCBCA83}">
      <dsp:nvSpPr>
        <dsp:cNvPr id="0" name=""/>
        <dsp:cNvSpPr/>
      </dsp:nvSpPr>
      <dsp:spPr>
        <a:xfrm>
          <a:off x="7846476" y="995283"/>
          <a:ext cx="2217000" cy="6528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254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Limited Flexibility </a:t>
          </a:r>
          <a:endParaRPr lang="en-US" sz="2000" b="1" kern="1200" dirty="0"/>
        </a:p>
      </dsp:txBody>
      <dsp:txXfrm>
        <a:off x="7846476" y="995283"/>
        <a:ext cx="1561267" cy="652847"/>
      </dsp:txXfrm>
    </dsp:sp>
    <dsp:sp modelId="{755EFAA0-3A19-43AD-85E7-59B6844C2ACF}">
      <dsp:nvSpPr>
        <dsp:cNvPr id="0" name=""/>
        <dsp:cNvSpPr/>
      </dsp:nvSpPr>
      <dsp:spPr>
        <a:xfrm>
          <a:off x="9371414" y="809932"/>
          <a:ext cx="777614" cy="777614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65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15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0289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124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579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61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58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35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4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2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52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260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365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995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845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320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47000">
              <a:schemeClr val="tx1"/>
            </a:gs>
            <a:gs pos="100000">
              <a:schemeClr val="bg1">
                <a:lumMod val="75000"/>
                <a:lumOff val="25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10/15/2021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440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gace.ets.org/prepare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hyperlink" Target="https://www.gace.ets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gace.ets.org/register/steps" TargetMode="External"/><Relationship Id="rId5" Type="http://schemas.openxmlformats.org/officeDocument/2006/relationships/image" Target="../media/image24.jp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hyperlink" Target="https://www.gace.ets.org/" TargetMode="External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hyperlink" Target="https://www.mygace.ets.org/" TargetMode="External"/><Relationship Id="rId4" Type="http://schemas.openxmlformats.org/officeDocument/2006/relationships/hyperlink" Target="https://mypsc.gapsc.org/Login.aspx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mailto:gace_inquiries@ets.org" TargetMode="External"/><Relationship Id="rId5" Type="http://schemas.openxmlformats.org/officeDocument/2006/relationships/hyperlink" Target="https://www.gace.ets.org/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088571"/>
            <a:ext cx="6206837" cy="298269"/>
          </a:xfrm>
          <a:prstGeom prst="rect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GaPSC Webcast Series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30B0B"/>
                </a:solidFill>
                <a:effectLst>
                  <a:outerShdw dist="38100" dir="2700000" algn="tl" rotWithShape="0">
                    <a:schemeClr val="tx1">
                      <a:alpha val="75000"/>
                    </a:schemeClr>
                  </a:outerShdw>
                </a:effectLst>
              </a:rPr>
              <a:t>GACE Assessments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5287617" cy="2350052"/>
          </a:xfrm>
          <a:prstGeom prst="rect">
            <a:avLst/>
          </a:prstGeom>
          <a:effectLst>
            <a:outerShdw dist="12700" dir="2700000" algn="tl" rotWithShape="0">
              <a:prstClr val="black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09876" y="2585996"/>
            <a:ext cx="3082124" cy="1669774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5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36"/>
    </mc:Choice>
    <mc:Fallback>
      <p:transition spd="slow" advTm="45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Educator Ethics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457" y="1518414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do the instructional modules cover?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37118" y="1569501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2264727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19277" y="2074574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1: The Professional Educator: The Trailer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2759455"/>
            <a:ext cx="223262" cy="2800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18562" y="2615838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2: The Professional Educator: An Introduction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3365218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18562" y="3175065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3: The Professional Educator and the Student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3952499"/>
            <a:ext cx="223262" cy="2800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18562" y="3762346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4: The Professional Educator and the School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488403"/>
            <a:ext cx="223262" cy="2800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18562" y="4361919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5: The Professional Educator and the Community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5094270"/>
            <a:ext cx="223262" cy="2800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18561" y="4967786"/>
            <a:ext cx="10386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6: Ethical Decision Making for the Professional Educator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5588896"/>
            <a:ext cx="223262" cy="28009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18561" y="5509531"/>
            <a:ext cx="10386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Module 7: The Professional Educator in Georgia (for teachers), or Leading the Professional Educator in Georgia (for leaders)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0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68"/>
    </mc:Choice>
    <mc:Fallback>
      <p:transition spd="slow" advTm="34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Content Assessments</a:t>
            </a:r>
            <a:endParaRPr lang="en-US" sz="4400" b="1" dirty="0"/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150" y="2635798"/>
            <a:ext cx="6212577" cy="3072274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/>
          <a:srcRect l="26563" t="50000" r="25000" b="19792"/>
          <a:stretch>
            <a:fillRect/>
          </a:stretch>
        </p:blipFill>
        <p:spPr bwMode="auto">
          <a:xfrm>
            <a:off x="695761" y="3367515"/>
            <a:ext cx="3436389" cy="160884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8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1"/>
    </mc:Choice>
    <mc:Fallback xmlns="">
      <p:transition spd="slow" advTm="5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Content Assessment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1859370" y="2432587"/>
            <a:ext cx="9916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To ensure educator candidates have sufficient content knowledge and skills in their area(s) of certification.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298" y="2615974"/>
            <a:ext cx="223262" cy="2800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20904" y="3668043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When is the content assessment taken?</a:t>
            </a:r>
          </a:p>
        </p:txBody>
      </p:sp>
      <p:sp>
        <p:nvSpPr>
          <p:cNvPr id="14" name="Flowchart: Off-page Connector 13"/>
          <p:cNvSpPr/>
          <p:nvPr/>
        </p:nvSpPr>
        <p:spPr>
          <a:xfrm>
            <a:off x="879565" y="3854196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859370" y="4205593"/>
            <a:ext cx="9662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Traditional Programs: Must be attempted prior to completion of a state-approved educator preparation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298" y="4355971"/>
            <a:ext cx="223262" cy="280092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59370" y="5779881"/>
            <a:ext cx="292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20904" y="1950615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content assessment?</a:t>
            </a:r>
          </a:p>
        </p:txBody>
      </p:sp>
      <p:sp>
        <p:nvSpPr>
          <p:cNvPr id="22" name="Flowchart: Off-page Connector 21"/>
          <p:cNvSpPr/>
          <p:nvPr/>
        </p:nvSpPr>
        <p:spPr>
          <a:xfrm>
            <a:off x="879565" y="2044854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6298" y="5240930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59370" y="5174030"/>
            <a:ext cx="96620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Non-traditional Programs: Must be passed prior to entering a </a:t>
            </a:r>
            <a:r>
              <a:rPr lang="en-US" sz="2800" dirty="0" err="1" smtClean="0">
                <a:solidFill>
                  <a:prstClr val="black">
                    <a:lumMod val="95000"/>
                    <a:lumOff val="5000"/>
                  </a:prstClr>
                </a:solidFill>
              </a:rPr>
              <a:t>GaTAPP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educator preparation program. </a:t>
            </a:r>
            <a:endParaRPr lang="en-US" dirty="0"/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20"/>
    </mc:Choice>
    <mc:Fallback xmlns="">
      <p:transition spd="slow" advTm="39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Content Assessment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1859370" y="5779881"/>
            <a:ext cx="2920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320904" y="1755795"/>
            <a:ext cx="9787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There are 49 separate GACE assessments in teaching, service, and leadership fields. </a:t>
            </a:r>
          </a:p>
        </p:txBody>
      </p:sp>
      <p:sp>
        <p:nvSpPr>
          <p:cNvPr id="22" name="Flowchart: Off-page Connector 21"/>
          <p:cNvSpPr/>
          <p:nvPr/>
        </p:nvSpPr>
        <p:spPr>
          <a:xfrm>
            <a:off x="879565" y="1850034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20904" y="2966629"/>
            <a:ext cx="101746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Assessments consist of either one or two tests and contain selected-response questions, and, in some cases, one or more constructed-response (written, spoken, or signed) assignments. </a:t>
            </a:r>
          </a:p>
        </p:txBody>
      </p:sp>
      <p:sp>
        <p:nvSpPr>
          <p:cNvPr id="26" name="Flowchart: Off-page Connector 25"/>
          <p:cNvSpPr/>
          <p:nvPr/>
        </p:nvSpPr>
        <p:spPr>
          <a:xfrm>
            <a:off x="906267" y="3029002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1320904" y="5039238"/>
            <a:ext cx="100561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 GACE assessments are available nationally and internationally. 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Flowchart: Off-page Connector 31"/>
          <p:cNvSpPr/>
          <p:nvPr/>
        </p:nvSpPr>
        <p:spPr>
          <a:xfrm>
            <a:off x="863295" y="507123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4"/>
    </mc:Choice>
    <mc:Fallback xmlns="">
      <p:transition spd="slow" advTm="3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Performance-based Assessments</a:t>
            </a:r>
            <a:endParaRPr lang="en-US" sz="4400" b="1" dirty="0"/>
          </a:p>
        </p:txBody>
      </p: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6177" y="3206403"/>
            <a:ext cx="5928360" cy="3307080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5"/>
          <a:srcRect l="7948" t="18875" r="32860" b="24695"/>
          <a:stretch/>
        </p:blipFill>
        <p:spPr bwMode="auto">
          <a:xfrm>
            <a:off x="750126" y="2185006"/>
            <a:ext cx="4409758" cy="2674937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50"/>
    </mc:Choice>
    <mc:Fallback xmlns="">
      <p:transition spd="slow" advTm="1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Teacher Leadership (TL)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104" y="1976582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TL assessment?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828765" y="202766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07737" y="3845091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When is the TL assessment taken? 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28765" y="3939138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045" y="4540506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0924" y="4417962"/>
            <a:ext cx="9867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TL assessment must be attempted prior to completion of a state-approved TL educator preparation program and passed for certification. 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053" y="2722895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10924" y="2532742"/>
            <a:ext cx="9867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TL assessment assesses the critical leadership roles that teachers play in contributing to student and school success. 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6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9"/>
    </mc:Choice>
    <mc:Fallback xmlns="">
      <p:transition spd="slow" advTm="1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Teacher Leadership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457" y="1874729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performance tasks are included in the assessment? 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37118" y="1925816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2621042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19277" y="2430889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1: Adult Learning and the Collaborative Culture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3115770"/>
            <a:ext cx="223262" cy="2800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18562" y="2972153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2: Research for the Improvement of Practice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3721533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18562" y="3531380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3: Professional Learning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308814"/>
            <a:ext cx="223262" cy="2800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18562" y="4118661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4: Observation and Use of Assessment Data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844718"/>
            <a:ext cx="223262" cy="2800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18562" y="4718234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5: Collaboration with Families and Community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5450585"/>
            <a:ext cx="223262" cy="2800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18561" y="5324101"/>
            <a:ext cx="10386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6: Collaborative Teams and Advocacy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18561" y="5509531"/>
            <a:ext cx="10386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2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2"/>
    </mc:Choice>
    <mc:Fallback xmlns="">
      <p:transition spd="slow" advTm="23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120032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Performance Assessment for School Leaders (PASL)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104" y="2127753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PASL?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828765" y="2178840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66060" y="3929030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When is the PASL taken? 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791132" y="4050548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708523" y="4461803"/>
            <a:ext cx="97697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PASL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assessment must be attempted prior to completion of a state-approved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Tier II Educational Leadership educator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preparation program and passed for certification.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053" y="4569565"/>
            <a:ext cx="223262" cy="280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053" y="2793897"/>
            <a:ext cx="223262" cy="28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85081" y="2687217"/>
            <a:ext cx="96166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PASL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assesses the critical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roles of educational leaders in contributing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to student and school success.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2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59"/>
    </mc:Choice>
    <mc:Fallback xmlns="">
      <p:transition spd="slow" advTm="24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PASL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457" y="1874729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performance tasks are included in the PASL? 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37118" y="1925816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2621042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19277" y="2430889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1: Problem Solving in the Field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3115770"/>
            <a:ext cx="223262" cy="2800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18562" y="2972153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2: Supporting Continuous Professional Development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3721533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18562" y="3531380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Task 3: Creating a Collaborative Culture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18561" y="5509531"/>
            <a:ext cx="10386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4" name="Picture 33"/>
          <p:cNvPicPr/>
          <p:nvPr/>
        </p:nvPicPr>
        <p:blipFill rotWithShape="1">
          <a:blip r:embed="rId5"/>
          <a:srcRect l="13034" t="15940" r="10929" b="11733"/>
          <a:stretch/>
        </p:blipFill>
        <p:spPr bwMode="auto">
          <a:xfrm>
            <a:off x="7897090" y="4143506"/>
            <a:ext cx="3879273" cy="2354429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83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43"/>
    </mc:Choice>
    <mc:Fallback xmlns="">
      <p:transition spd="slow" advTm="17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Paraprofessional Assessment</a:t>
            </a:r>
            <a:endParaRPr lang="en-US" sz="4400" b="1" dirty="0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l="13162" t="25777" r="11182" b="10909"/>
          <a:stretch/>
        </p:blipFill>
        <p:spPr bwMode="auto">
          <a:xfrm>
            <a:off x="1196859" y="2497545"/>
            <a:ext cx="6699191" cy="3604837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2310" y="4600633"/>
            <a:ext cx="3686344" cy="1991360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04"/>
    </mc:Choice>
    <mc:Fallback xmlns="">
      <p:transition spd="slow" advTm="8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">
            <a:extLst>
              <a:ext uri="{FF2B5EF4-FFF2-40B4-BE49-F238E27FC236}">
                <a16:creationId xmlns:a16="http://schemas.microsoft.com/office/drawing/2014/main" id="{2124B824-A91C-4F69-9500-9A45031E873E}"/>
              </a:ext>
            </a:extLst>
          </p:cNvPr>
          <p:cNvSpPr txBox="1"/>
          <p:nvPr/>
        </p:nvSpPr>
        <p:spPr>
          <a:xfrm>
            <a:off x="4245430" y="2202612"/>
            <a:ext cx="273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600"/>
              </a:spcBef>
              <a:spcAft>
                <a:spcPts val="600"/>
              </a:spcAft>
              <a:defRPr/>
            </a:pP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2159" y="958073"/>
            <a:ext cx="4027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dirty="0">
                <a:solidFill>
                  <a:prstClr val="white"/>
                </a:solidFill>
                <a:latin typeface="Consolas"/>
              </a:rPr>
              <a:t>Composite Scoring</a:t>
            </a:r>
          </a:p>
        </p:txBody>
      </p:sp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6445" y="4426005"/>
            <a:ext cx="3422376" cy="2281584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5"/>
          <a:srcRect l="26563" t="50000" r="25000" b="19792"/>
          <a:stretch>
            <a:fillRect/>
          </a:stretch>
        </p:blipFill>
        <p:spPr bwMode="auto">
          <a:xfrm>
            <a:off x="872054" y="1250461"/>
            <a:ext cx="6782780" cy="3175544"/>
          </a:xfrm>
          <a:prstGeom prst="rect">
            <a:avLst/>
          </a:prstGeom>
          <a:noFill/>
          <a:ln w="12700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1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874">
        <p:fade/>
      </p:transition>
    </mc:Choice>
    <mc:Fallback>
      <p:transition spd="med" advTm="34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Paraprofessional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104" y="1963684"/>
            <a:ext cx="1067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Paraprofessional Assessment?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91132" y="201496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41459" y="4461110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When is the Paraprofessional Assessment taken? 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53172" y="4517092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51" y="5090627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0924" y="4974401"/>
            <a:ext cx="9867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The assessment must be passed for state-certification as a paraprofessional, except for those who exempt it.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28" y="2577939"/>
            <a:ext cx="223262" cy="28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5570" y="2495314"/>
            <a:ext cx="10024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assessment measures the reading, writing, and basic math competencies of practicing and prospective paraprofessionals, and their ability to effectively use those skills in the classroom.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197"/>
    </mc:Choice>
    <mc:Fallback xmlns="">
      <p:transition spd="slow" advTm="53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Paraprofessional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104" y="1963684"/>
            <a:ext cx="1067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Paraprofessional Assessment?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91132" y="201496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41459" y="4461110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When is the Paraprofessional Assessment taken? 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53172" y="4517092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651" y="5090627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0924" y="4974401"/>
            <a:ext cx="9867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The assessment must be passed for state-certification as a paraprofessional, except for those who exempt it.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28" y="2577939"/>
            <a:ext cx="223262" cy="2800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5570" y="2495314"/>
            <a:ext cx="100246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assessment measures the reading, writing, and basic math competencies of practicing and prospective paraprofessionals, and their ability to effectively use those skills in the classroom.</a:t>
            </a: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72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02"/>
    </mc:Choice>
    <mc:Fallback>
      <p:transition spd="slow" advTm="25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Paraprofessional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104" y="2013229"/>
            <a:ext cx="10677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There are two ways to exempt the Paraprofessional Assessment testing requirement: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69276" y="2101524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96" y="4296495"/>
            <a:ext cx="223262" cy="280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796" y="3160129"/>
            <a:ext cx="223262" cy="28009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21115" y="3030208"/>
            <a:ext cx="95752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Hold an associate’s degree or higher in any subject from a GaPSC-accepted accredited 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institution; or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10924" y="4188331"/>
            <a:ext cx="101813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Have completed two (2) years of college coursework (sixty [60] semester hours) above the remedial level with a grade of “C” or better at a GaPSC-accepted accredited 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institution.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2796" y="5759954"/>
            <a:ext cx="104645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Those who must take the Paraprofessional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Assessment 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must also hold a minimum of a high school diploma or GED equivalent.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Flowchart: Off-page Connector 15"/>
          <p:cNvSpPr/>
          <p:nvPr/>
        </p:nvSpPr>
        <p:spPr>
          <a:xfrm>
            <a:off x="769276" y="5877491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70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403"/>
    </mc:Choice>
    <mc:Fallback>
      <p:transition spd="slow" advTm="36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Preparation Resources</a:t>
            </a:r>
            <a:endParaRPr lang="en-US" sz="4400" b="1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/>
          <a:srcRect l="26563" t="50000" r="25000" b="19792"/>
          <a:stretch>
            <a:fillRect/>
          </a:stretch>
        </p:blipFill>
        <p:spPr bwMode="auto">
          <a:xfrm>
            <a:off x="2234018" y="3186799"/>
            <a:ext cx="3438470" cy="160981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1353" y="2781701"/>
            <a:ext cx="4033673" cy="2963814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7989" y="4976074"/>
            <a:ext cx="52239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linkClick r:id="rId6"/>
              </a:rPr>
              <a:t>https://www.gace.ets.org/prepare</a:t>
            </a:r>
            <a:r>
              <a:rPr lang="en-US" sz="2400" b="1" dirty="0" smtClean="0">
                <a:solidFill>
                  <a:schemeClr val="bg1"/>
                </a:solidFill>
                <a:hlinkClick r:id="rId6"/>
              </a:rPr>
              <a:t>/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65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6"/>
    </mc:Choice>
    <mc:Fallback>
      <p:transition spd="slow" advTm="1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Preparation Resources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5394" y="1813978"/>
            <a:ext cx="97878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Preparation Resources for every assessment are available on the GACE website at 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hlinkClick r:id="rId4"/>
              </a:rPr>
              <a:t>https://www.gace.ets.org</a:t>
            </a:r>
            <a:endParaRPr lang="en-US" sz="28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Flowchart: Off-page Connector 7"/>
          <p:cNvSpPr/>
          <p:nvPr/>
        </p:nvSpPr>
        <p:spPr>
          <a:xfrm>
            <a:off x="824055" y="186506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3919962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10924" y="3800822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Tests at a Glance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10924" y="4321706"/>
            <a:ext cx="947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Interactive Practice Tests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4502815"/>
            <a:ext cx="223262" cy="280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23" y="2958518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10924" y="2828836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Study Companions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323" y="3463767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810924" y="3314134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Test Frameworks and Objectives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4954115"/>
            <a:ext cx="223262" cy="2800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10924" y="4834975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Tutorials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10924" y="5316193"/>
            <a:ext cx="947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Videos and Webinars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5497302"/>
            <a:ext cx="223262" cy="28009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810924" y="5828166"/>
            <a:ext cx="94768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And More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7794" y="6009275"/>
            <a:ext cx="223262" cy="28009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16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7"/>
    </mc:Choice>
    <mc:Fallback xmlns="">
      <p:transition spd="slow" advTm="29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Registration Information</a:t>
            </a:r>
            <a:endParaRPr lang="en-US" sz="4400" b="1" dirty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>
          <a:blip r:embed="rId4"/>
          <a:srcRect l="26563" t="50000" r="25000" b="19792"/>
          <a:stretch>
            <a:fillRect/>
          </a:stretch>
        </p:blipFill>
        <p:spPr bwMode="auto">
          <a:xfrm>
            <a:off x="6190002" y="2831799"/>
            <a:ext cx="3438470" cy="160981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7338" y="2656572"/>
            <a:ext cx="4510067" cy="3152007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86752" y="4765478"/>
            <a:ext cx="59528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hlinkClick r:id="rId6"/>
              </a:rPr>
              <a:t>https://</a:t>
            </a:r>
            <a:r>
              <a:rPr lang="en-US" sz="2400" b="1" dirty="0" smtClean="0">
                <a:solidFill>
                  <a:schemeClr val="bg1"/>
                </a:solidFill>
                <a:hlinkClick r:id="rId6"/>
              </a:rPr>
              <a:t>www.gace.ets.org/register/steps</a:t>
            </a:r>
            <a:endParaRPr lang="en-US" sz="2400" b="1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8"/>
    </mc:Choice>
    <mc:Fallback xmlns="">
      <p:transition spd="slow" advTm="17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Registration Steps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457" y="1518414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Before you register:  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737118" y="1569501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2264727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719277" y="2074574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Identify which assessment you wish to take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06" y="2759455"/>
            <a:ext cx="223262" cy="28009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718562" y="2615838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Obtain approval from your program provider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3365218"/>
            <a:ext cx="223262" cy="2800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718562" y="3175065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Review Registration Bulletin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3952499"/>
            <a:ext cx="223262" cy="28009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718562" y="3762346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Read Rules of Test Participation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4488403"/>
            <a:ext cx="223262" cy="28009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18562" y="4361919"/>
            <a:ext cx="9867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Choose a test center and date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691" y="5094270"/>
            <a:ext cx="223262" cy="2800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718561" y="4967786"/>
            <a:ext cx="10386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See “Getting Ready to Test”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170" y="5791719"/>
            <a:ext cx="4582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hlinkClick r:id="rId5"/>
              </a:rPr>
              <a:t>https://www.gace.ets.org</a:t>
            </a:r>
            <a:endParaRPr lang="en-US" sz="2400" b="1" dirty="0" smtClean="0"/>
          </a:p>
          <a:p>
            <a:pPr algn="ctr"/>
            <a:endParaRPr lang="en-US" sz="2400" b="1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23"/>
    </mc:Choice>
    <mc:Fallback xmlns="">
      <p:transition spd="slow" advTm="43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Registration Steps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456" y="2172986"/>
            <a:ext cx="10719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Create a </a:t>
            </a:r>
            <a:r>
              <a:rPr lang="en-US" sz="2800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MyPSC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account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  <a:hlinkClick r:id="rId4"/>
              </a:rPr>
              <a:t>https://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hlinkClick r:id="rId4"/>
              </a:rPr>
              <a:t>mypsc.gapsc.org/Login.aspx</a:t>
            </a:r>
            <a:endParaRPr lang="en-US" sz="2800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2800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Flowchart: Off-page Connector 7"/>
          <p:cNvSpPr/>
          <p:nvPr/>
        </p:nvSpPr>
        <p:spPr>
          <a:xfrm>
            <a:off x="737118" y="2224073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78455" y="3061294"/>
            <a:ext cx="10719253" cy="95410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Create </a:t>
            </a:r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an ETS testing account at </a:t>
            </a:r>
            <a:r>
              <a:rPr lang="en-US" sz="2800" b="1" dirty="0" smtClean="0">
                <a:solidFill>
                  <a:schemeClr val="bg1">
                    <a:lumMod val="95000"/>
                    <a:lumOff val="5000"/>
                  </a:schemeClr>
                </a:solidFill>
                <a:hlinkClick r:id="rId5"/>
              </a:rPr>
              <a:t>mygace.ets.org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Flowchart: Off-page Connector 26"/>
          <p:cNvSpPr/>
          <p:nvPr/>
        </p:nvSpPr>
        <p:spPr>
          <a:xfrm>
            <a:off x="737118" y="3127093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270104" y="3947190"/>
            <a:ext cx="103630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Information about disability accommodations, including how to request accommodations and register, is available on the GACE website.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Flowchart: Off-page Connector 12"/>
          <p:cNvSpPr/>
          <p:nvPr/>
        </p:nvSpPr>
        <p:spPr>
          <a:xfrm>
            <a:off x="720153" y="4018463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70104" y="5496182"/>
            <a:ext cx="101969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Please consult the GACE website, including the Registration Quick Reference Guide, for complete registration information.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Flowchart: Off-page Connector 14"/>
          <p:cNvSpPr/>
          <p:nvPr/>
        </p:nvSpPr>
        <p:spPr>
          <a:xfrm>
            <a:off x="720153" y="564454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42"/>
    </mc:Choice>
    <mc:Fallback xmlns="">
      <p:transition spd="slow" advTm="8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Need Assistance?</a:t>
            </a:r>
            <a:endParaRPr lang="en-US" sz="4400" b="1" dirty="0"/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8012" t="18992" r="16350" b="24390"/>
          <a:stretch/>
        </p:blipFill>
        <p:spPr bwMode="auto">
          <a:xfrm>
            <a:off x="3171116" y="3321499"/>
            <a:ext cx="5178557" cy="2774501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10279" y="6096000"/>
            <a:ext cx="47936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hlinkClick r:id="rId5"/>
              </a:rPr>
              <a:t>https://www.gace.ets.org</a:t>
            </a:r>
            <a:endParaRPr lang="en-US" sz="2800" b="1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5941" y="2238175"/>
            <a:ext cx="1106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The GACE website is the best source of information. If additional assistance is needed, please email: </a:t>
            </a:r>
            <a:r>
              <a:rPr lang="en-US" sz="2800" b="1" dirty="0" smtClean="0">
                <a:hlinkClick r:id="rId6"/>
              </a:rPr>
              <a:t>gace_inquiries@ets.org</a:t>
            </a:r>
            <a:endParaRPr lang="en-US" sz="28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8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55"/>
    </mc:Choice>
    <mc:Fallback>
      <p:transition spd="slow" advTm="2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" y="1088571"/>
            <a:ext cx="6206837" cy="298269"/>
          </a:xfrm>
          <a:prstGeom prst="rect">
            <a:avLst/>
          </a:prstGeom>
          <a:solidFill>
            <a:srgbClr val="00206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GaPSC Webcast Series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830B0B"/>
                </a:solidFill>
                <a:effectLst>
                  <a:outerShdw dist="38100" dir="2700000" algn="tl" rotWithShape="0">
                    <a:schemeClr val="tx1">
                      <a:alpha val="75000"/>
                    </a:schemeClr>
                  </a:outerShdw>
                </a:effectLst>
              </a:rPr>
              <a:t>GACE Assessments Overview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04"/>
            <a:ext cx="5287617" cy="2350052"/>
          </a:xfrm>
          <a:prstGeom prst="rect">
            <a:avLst/>
          </a:prstGeom>
          <a:effectLst>
            <a:outerShdw dist="12700" dir="2700000" algn="tl" rotWithShape="0">
              <a:prstClr val="black"/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9109876" y="2585996"/>
            <a:ext cx="3082124" cy="1669774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05"/>
    </mc:Choice>
    <mc:Fallback xmlns="">
      <p:transition spd="slow" advTm="12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What Are the Assessments?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0812" y="6021150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Paraprofessional Assessment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37038" y="3102614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Educator Ethics Assessment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94910" y="613311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Off-page Connector 10"/>
          <p:cNvSpPr/>
          <p:nvPr/>
        </p:nvSpPr>
        <p:spPr>
          <a:xfrm>
            <a:off x="904240" y="3205240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30812" y="3779839"/>
            <a:ext cx="10544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Content Assessment (Teaching, Service, and Leadership Fields)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30812" y="4412013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Performance-based Assessments </a:t>
            </a:r>
          </a:p>
        </p:txBody>
      </p:sp>
      <p:sp>
        <p:nvSpPr>
          <p:cNvPr id="14" name="Flowchart: Off-page Connector 13"/>
          <p:cNvSpPr/>
          <p:nvPr/>
        </p:nvSpPr>
        <p:spPr>
          <a:xfrm>
            <a:off x="894910" y="3839727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Off-page Connector 14"/>
          <p:cNvSpPr/>
          <p:nvPr/>
        </p:nvSpPr>
        <p:spPr>
          <a:xfrm>
            <a:off x="898014" y="451463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230812" y="2458788"/>
            <a:ext cx="60530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Program Admission Assessment (PAA)</a:t>
            </a:r>
          </a:p>
        </p:txBody>
      </p:sp>
      <p:sp>
        <p:nvSpPr>
          <p:cNvPr id="22" name="Flowchart: Off-page Connector 21"/>
          <p:cNvSpPr/>
          <p:nvPr/>
        </p:nvSpPr>
        <p:spPr>
          <a:xfrm>
            <a:off x="894910" y="253704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23" y="5096883"/>
            <a:ext cx="223262" cy="280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923" y="5546440"/>
            <a:ext cx="223262" cy="2800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0282" y="495813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Teacher Leadership 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60282" y="5457892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Educational Leadership 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1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02"/>
    </mc:Choice>
    <mc:Fallback xmlns="">
      <p:transition spd="slow" advTm="5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/>
              <a:t>Program Admission Assessment (PAA)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10747" t="21400" r="37077" b="27390"/>
          <a:stretch/>
        </p:blipFill>
        <p:spPr bwMode="auto">
          <a:xfrm>
            <a:off x="2860767" y="2413878"/>
            <a:ext cx="5826032" cy="3749040"/>
          </a:xfrm>
          <a:prstGeom prst="rect">
            <a:avLst/>
          </a:prstGeom>
          <a:ln w="12700">
            <a:solidFill>
              <a:srgbClr val="FFC000"/>
            </a:solidFill>
          </a:ln>
          <a:effectLst>
            <a:softEdge rad="38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68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3"/>
    </mc:Choice>
    <mc:Fallback xmlns="">
      <p:transition spd="slow" advTm="6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Program Admission Assessment (PAA)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5394" y="1813978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PAA?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824055" y="186506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98983" y="3866217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When is the PAA taken? 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24055" y="398773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047" y="4643221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6157" y="4515306"/>
            <a:ext cx="9867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PAA must be passed or exempted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to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enter a state-approved educator preparation program.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96157" y="5441080"/>
            <a:ext cx="94768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For some situations, the PAA is required for state certification.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027" y="5622189"/>
            <a:ext cx="223262" cy="280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43" y="2560291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06214" y="2370138"/>
            <a:ext cx="98672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To ensure potential educators have sufficient competency in reading, writing, and mathematics to be successful in a state-approved educator preparation program.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70"/>
    </mc:Choice>
    <mc:Fallback xmlns="">
      <p:transition spd="slow" advTm="27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Program Admission Assessment (PAA)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graphicFrame>
        <p:nvGraphicFramePr>
          <p:cNvPr id="41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3247854"/>
              </p:ext>
            </p:extLst>
          </p:nvPr>
        </p:nvGraphicFramePr>
        <p:xfrm>
          <a:off x="886692" y="1561216"/>
          <a:ext cx="10210799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1039091" y="331381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ACT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GRE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629891" y="330488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Math (250)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Reading (250)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Writing (250)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44491" y="3285778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Combination of all three scores totals 750 or higher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768773" y="3313816"/>
            <a:ext cx="2478292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</a:rPr>
              <a:t>Provides flexibility for EPPs for a  limited number of candidates</a:t>
            </a:r>
            <a:endParaRPr lang="en-US" sz="19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278091" y="5657601"/>
            <a:ext cx="1447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EPP Decision</a:t>
            </a:r>
          </a:p>
        </p:txBody>
      </p:sp>
      <p:cxnSp>
        <p:nvCxnSpPr>
          <p:cNvPr id="47" name="Elbow Connector 46"/>
          <p:cNvCxnSpPr/>
          <p:nvPr/>
        </p:nvCxnSpPr>
        <p:spPr>
          <a:xfrm>
            <a:off x="7516091" y="5429000"/>
            <a:ext cx="685800" cy="399417"/>
          </a:xfrm>
          <a:prstGeom prst="bentConnector3">
            <a:avLst>
              <a:gd name="adj1" fmla="val 6491"/>
            </a:avLst>
          </a:prstGeom>
          <a:ln w="25400"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flipV="1">
            <a:off x="9695426" y="5467098"/>
            <a:ext cx="716264" cy="323218"/>
          </a:xfrm>
          <a:prstGeom prst="bentConnector3">
            <a:avLst>
              <a:gd name="adj1" fmla="val 101065"/>
            </a:avLst>
          </a:prstGeom>
          <a:ln w="25400"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89"/>
    </mc:Choice>
    <mc:Fallback xmlns="">
      <p:transition spd="slow" advTm="5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943" y="753228"/>
            <a:ext cx="10280468" cy="1080938"/>
          </a:xfrm>
        </p:spPr>
        <p:txBody>
          <a:bodyPr>
            <a:noAutofit/>
          </a:bodyPr>
          <a:lstStyle/>
          <a:p>
            <a:r>
              <a:rPr lang="en-US" sz="4400" b="1" dirty="0" smtClean="0"/>
              <a:t>Educator Ethics Assessment</a:t>
            </a:r>
            <a:endParaRPr lang="en-US" sz="4400" b="1" dirty="0"/>
          </a:p>
        </p:txBody>
      </p:sp>
      <p:pic>
        <p:nvPicPr>
          <p:cNvPr id="5" name="Picture 4"/>
          <p:cNvPicPr/>
          <p:nvPr/>
        </p:nvPicPr>
        <p:blipFill rotWithShape="1">
          <a:blip r:embed="rId4"/>
          <a:srcRect l="34903" t="24304" r="16359" b="29159"/>
          <a:stretch/>
        </p:blipFill>
        <p:spPr bwMode="auto">
          <a:xfrm>
            <a:off x="2312125" y="2535237"/>
            <a:ext cx="6622869" cy="3891689"/>
          </a:xfrm>
          <a:prstGeom prst="rect">
            <a:avLst/>
          </a:prstGeom>
          <a:ln w="12700">
            <a:solidFill>
              <a:srgbClr val="FFC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14"/>
    </mc:Choice>
    <mc:Fallback xmlns="">
      <p:transition spd="slow" advTm="1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7118" y="591127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Educator Ethics Assessment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737118" y="2136339"/>
            <a:ext cx="10941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70104" y="6648971"/>
            <a:ext cx="92806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i="1" dirty="0" smtClean="0">
              <a:solidFill>
                <a:srgbClr val="830B0B"/>
              </a:solidFill>
            </a:endParaRPr>
          </a:p>
          <a:p>
            <a:r>
              <a:rPr lang="en-US" sz="2000" b="1" i="1" dirty="0" smtClean="0">
                <a:solidFill>
                  <a:srgbClr val="830B0B"/>
                </a:solidFill>
              </a:rPr>
              <a:t>.  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5394" y="1813978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What is the purpose of the ethics assessment?</a:t>
            </a:r>
          </a:p>
        </p:txBody>
      </p:sp>
      <p:sp>
        <p:nvSpPr>
          <p:cNvPr id="8" name="Flowchart: Off-page Connector 7"/>
          <p:cNvSpPr/>
          <p:nvPr/>
        </p:nvSpPr>
        <p:spPr>
          <a:xfrm>
            <a:off x="824055" y="1865065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65394" y="4347471"/>
            <a:ext cx="9787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When is the ethics assessment taken? </a:t>
            </a:r>
          </a:p>
        </p:txBody>
      </p:sp>
      <p:sp>
        <p:nvSpPr>
          <p:cNvPr id="10" name="Flowchart: Off-page Connector 9"/>
          <p:cNvSpPr/>
          <p:nvPr/>
        </p:nvSpPr>
        <p:spPr>
          <a:xfrm>
            <a:off x="890466" y="4468989"/>
            <a:ext cx="326572" cy="411255"/>
          </a:xfrm>
          <a:prstGeom prst="flowChartOffpageConnector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664890" y="4473869"/>
            <a:ext cx="2920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800" dirty="0" smtClean="0">
              <a:solidFill>
                <a:prstClr val="black">
                  <a:lumMod val="95000"/>
                  <a:lumOff val="5000"/>
                </a:prstClr>
              </a:solidFill>
            </a:endParaRPr>
          </a:p>
          <a:p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628" y="5032142"/>
            <a:ext cx="223262" cy="28009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806214" y="4929961"/>
            <a:ext cx="98672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The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ethics assessment must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be passed </a:t>
            </a:r>
            <a:r>
              <a:rPr lang="en-US" sz="2800" dirty="0" smtClean="0">
                <a:solidFill>
                  <a:prstClr val="black">
                    <a:lumMod val="95000"/>
                    <a:lumOff val="5000"/>
                  </a:prstClr>
                </a:solidFill>
              </a:rPr>
              <a:t>to enter 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</a:rPr>
              <a:t>a state-approved educator preparation program.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2343" y="2560291"/>
            <a:ext cx="223262" cy="28009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806214" y="2370138"/>
            <a:ext cx="98672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To ensure potential educators know, understand, and apply Georgia’s Code of Ethics for Educators, as well as comprehend and embrace the principles of ethical decision-making in an educational context. 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1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30"/>
    </mc:Choice>
    <mc:Fallback xmlns="">
      <p:transition spd="slow" advTm="23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tx1"/>
            </a:gs>
            <a:gs pos="76000">
              <a:schemeClr val="tx1"/>
            </a:gs>
            <a:gs pos="100000">
              <a:schemeClr val="bg1">
                <a:lumMod val="75000"/>
                <a:lumOff val="25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4"/>
          <a:srcRect l="3099" t="9307" r="38461" b="31448"/>
          <a:stretch/>
        </p:blipFill>
        <p:spPr bwMode="auto">
          <a:xfrm>
            <a:off x="742949" y="2888454"/>
            <a:ext cx="5612607" cy="3390900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5"/>
          <a:srcRect l="2670" t="9687" r="37714" b="31678"/>
          <a:stretch/>
        </p:blipFill>
        <p:spPr bwMode="auto">
          <a:xfrm>
            <a:off x="4850606" y="488154"/>
            <a:ext cx="5722144" cy="34361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0548" y="1088140"/>
            <a:ext cx="4107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Georgia Educator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Ethics Assessment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6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15"/>
    </mc:Choice>
    <mc:Fallback xmlns="">
      <p:transition spd="slow" advTm="35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2504</TotalTime>
  <Words>1112</Words>
  <Application>Microsoft Office PowerPoint</Application>
  <PresentationFormat>Widescreen</PresentationFormat>
  <Paragraphs>189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Consolas</vt:lpstr>
      <vt:lpstr>Trebuchet MS</vt:lpstr>
      <vt:lpstr>1_Berlin</vt:lpstr>
      <vt:lpstr>GaPSC Webcast Series</vt:lpstr>
      <vt:lpstr>PowerPoint Presentation</vt:lpstr>
      <vt:lpstr>What Are the Assessments?</vt:lpstr>
      <vt:lpstr>Program Admission Assessment (PAA)</vt:lpstr>
      <vt:lpstr>PowerPoint Presentation</vt:lpstr>
      <vt:lpstr>PowerPoint Presentation</vt:lpstr>
      <vt:lpstr>Educator Ethics Assessment</vt:lpstr>
      <vt:lpstr>PowerPoint Presentation</vt:lpstr>
      <vt:lpstr>PowerPoint Presentation</vt:lpstr>
      <vt:lpstr>PowerPoint Presentation</vt:lpstr>
      <vt:lpstr>Content Assessments</vt:lpstr>
      <vt:lpstr>PowerPoint Presentation</vt:lpstr>
      <vt:lpstr>PowerPoint Presentation</vt:lpstr>
      <vt:lpstr>Performance-based Assessments</vt:lpstr>
      <vt:lpstr>PowerPoint Presentation</vt:lpstr>
      <vt:lpstr>PowerPoint Presentation</vt:lpstr>
      <vt:lpstr>PowerPoint Presentation</vt:lpstr>
      <vt:lpstr>PowerPoint Presentation</vt:lpstr>
      <vt:lpstr>Paraprofessional Assessment</vt:lpstr>
      <vt:lpstr>PowerPoint Presentation</vt:lpstr>
      <vt:lpstr>PowerPoint Presentation</vt:lpstr>
      <vt:lpstr>PowerPoint Presentation</vt:lpstr>
      <vt:lpstr>Preparation Resources</vt:lpstr>
      <vt:lpstr>PowerPoint Presentation</vt:lpstr>
      <vt:lpstr>Registration Information</vt:lpstr>
      <vt:lpstr>PowerPoint Presentation</vt:lpstr>
      <vt:lpstr>PowerPoint Presentation</vt:lpstr>
      <vt:lpstr>Need Assistance?</vt:lpstr>
      <vt:lpstr>GaPSC Webcast Series</vt:lpstr>
    </vt:vector>
  </TitlesOfParts>
  <Company>GAPSC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Adams</dc:creator>
  <cp:lastModifiedBy>Anne Marie Fenton</cp:lastModifiedBy>
  <cp:revision>113</cp:revision>
  <dcterms:created xsi:type="dcterms:W3CDTF">2020-09-08T17:34:49Z</dcterms:created>
  <dcterms:modified xsi:type="dcterms:W3CDTF">2021-10-15T10:30:45Z</dcterms:modified>
</cp:coreProperties>
</file>