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96" r:id="rId2"/>
    <p:sldId id="258" r:id="rId3"/>
    <p:sldId id="267" r:id="rId4"/>
    <p:sldId id="298" r:id="rId5"/>
    <p:sldId id="292" r:id="rId6"/>
    <p:sldId id="297" r:id="rId7"/>
    <p:sldId id="293" r:id="rId8"/>
    <p:sldId id="294" r:id="rId9"/>
    <p:sldId id="316" r:id="rId10"/>
    <p:sldId id="301" r:id="rId11"/>
    <p:sldId id="317" r:id="rId12"/>
    <p:sldId id="305" r:id="rId13"/>
    <p:sldId id="306" r:id="rId14"/>
    <p:sldId id="307" r:id="rId15"/>
    <p:sldId id="32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A94"/>
    <a:srgbClr val="D3AF55"/>
    <a:srgbClr val="FEE069"/>
    <a:srgbClr val="830B0B"/>
    <a:srgbClr val="5C0808"/>
    <a:srgbClr val="5C1113"/>
    <a:srgbClr val="781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5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289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2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79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61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5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5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4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2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5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6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9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4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2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7000">
              <a:schemeClr val="tx1"/>
            </a:gs>
            <a:gs pos="100000">
              <a:schemeClr val="bg1">
                <a:lumMod val="75000"/>
                <a:lumOff val="25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40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hyperlink" Target="https://www.gace.ets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mailto:gace_inquiries@ets.org" TargetMode="External"/><Relationship Id="rId5" Type="http://schemas.openxmlformats.org/officeDocument/2006/relationships/hyperlink" Target="https://www.gace.ets.org/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088571"/>
            <a:ext cx="6206837" cy="298269"/>
          </a:xfrm>
          <a:prstGeom prst="rect">
            <a:avLst/>
          </a:prstGeom>
          <a:solidFill>
            <a:srgbClr val="00206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GaPSC Webcast Series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30B0B"/>
                </a:solidFill>
                <a:effectLst>
                  <a:outerShdw dist="38100" dir="2700000" algn="tl" rotWithShape="0">
                    <a:schemeClr val="tx1">
                      <a:alpha val="75000"/>
                    </a:schemeClr>
                  </a:outerShdw>
                </a:effectLst>
              </a:rPr>
              <a:t>Educator Assessment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5287617" cy="2350052"/>
          </a:xfrm>
          <a:prstGeom prst="rect">
            <a:avLst/>
          </a:prstGeom>
          <a:effectLst>
            <a:outerShdw dist="12700" dir="2700000" algn="tl" rotWithShape="0">
              <a:prstClr val="black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109876" y="2585996"/>
            <a:ext cx="3082124" cy="1669774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4"/>
    </mc:Choice>
    <mc:Fallback xmlns="">
      <p:transition spd="slow" advTm="14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Performance-based Assessments</a:t>
            </a:r>
            <a:endParaRPr lang="en-US" sz="4400" b="1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6177" y="3206403"/>
            <a:ext cx="5928360" cy="3307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7948" t="18875" r="32860" b="24695"/>
          <a:stretch/>
        </p:blipFill>
        <p:spPr bwMode="auto">
          <a:xfrm>
            <a:off x="750126" y="2185006"/>
            <a:ext cx="4409758" cy="2674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3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44"/>
    </mc:Choice>
    <mc:Fallback>
      <p:transition spd="slow" advTm="3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Paraprofessional Assessment</a:t>
            </a:r>
            <a:endParaRPr lang="en-US" sz="4400" b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13162" t="25777" r="11182" b="10909"/>
          <a:stretch/>
        </p:blipFill>
        <p:spPr bwMode="auto">
          <a:xfrm>
            <a:off x="1196859" y="2497545"/>
            <a:ext cx="6699191" cy="36048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2310" y="4600633"/>
            <a:ext cx="3686344" cy="1991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3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57"/>
    </mc:Choice>
    <mc:Fallback>
      <p:transition spd="slow" advTm="2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Preparation Resources</a:t>
            </a:r>
            <a:endParaRPr lang="en-US" sz="4400" b="1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/>
          <a:srcRect l="26563" t="50000" r="25000" b="19792"/>
          <a:stretch>
            <a:fillRect/>
          </a:stretch>
        </p:blipFill>
        <p:spPr bwMode="auto">
          <a:xfrm>
            <a:off x="4486330" y="3321553"/>
            <a:ext cx="3438470" cy="160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0" y="2254753"/>
            <a:ext cx="3200400" cy="213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586" y="3937012"/>
            <a:ext cx="3413744" cy="2275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4"/>
    </mc:Choice>
    <mc:Fallback xmlns="">
      <p:transition spd="slow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Resources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5394" y="1813978"/>
            <a:ext cx="9787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Preparation Resources for every assessment are available on the GACE website at 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hlinkClick r:id="rId4"/>
              </a:rPr>
              <a:t>https://www.gace.ets.org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824055" y="186506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3919962"/>
            <a:ext cx="223262" cy="280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0924" y="3800822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Tests at a Glance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10924" y="4321706"/>
            <a:ext cx="9476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Interactive Practice Tests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4502815"/>
            <a:ext cx="223262" cy="280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23" y="2958518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10924" y="2828836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Study Companions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23" y="3463767"/>
            <a:ext cx="223262" cy="280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10924" y="3314134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Test Frameworks and Objectives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4954115"/>
            <a:ext cx="223262" cy="2800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10924" y="4834975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Tutorials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0924" y="5316193"/>
            <a:ext cx="9476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Videos and Webinars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5497302"/>
            <a:ext cx="223262" cy="2800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10924" y="5828166"/>
            <a:ext cx="9476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And More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6009275"/>
            <a:ext cx="223262" cy="2800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7"/>
    </mc:Choice>
    <mc:Fallback xmlns="">
      <p:transition spd="slow" advTm="2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Need Assistance?</a:t>
            </a:r>
            <a:endParaRPr lang="en-US" sz="4400" b="1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8012" t="18992" r="16350" b="24390"/>
          <a:stretch/>
        </p:blipFill>
        <p:spPr bwMode="auto">
          <a:xfrm>
            <a:off x="3171116" y="3321499"/>
            <a:ext cx="5178557" cy="2774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0279" y="6096000"/>
            <a:ext cx="47936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hlinkClick r:id="rId5"/>
              </a:rPr>
              <a:t>https://www.gace.ets.org</a:t>
            </a:r>
            <a:endParaRPr lang="en-US" sz="2800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941" y="2238175"/>
            <a:ext cx="1106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GACE website is the best source of information. If additional assistance is needed, please email: </a:t>
            </a:r>
            <a:r>
              <a:rPr lang="en-US" sz="2800" b="1" dirty="0" smtClean="0">
                <a:hlinkClick r:id="rId6"/>
              </a:rPr>
              <a:t>gace_inquiries@ets.org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4"/>
    </mc:Choice>
    <mc:Fallback xmlns="">
      <p:transition spd="slow" advTm="17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088571"/>
            <a:ext cx="6206837" cy="298269"/>
          </a:xfrm>
          <a:prstGeom prst="rect">
            <a:avLst/>
          </a:prstGeom>
          <a:solidFill>
            <a:srgbClr val="00206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GaPSC Webcast Series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30B0B"/>
                </a:solidFill>
                <a:effectLst>
                  <a:outerShdw dist="38100" dir="2700000" algn="tl" rotWithShape="0">
                    <a:schemeClr val="tx1">
                      <a:alpha val="75000"/>
                    </a:schemeClr>
                  </a:outerShdw>
                </a:effectLst>
              </a:rPr>
              <a:t>Educator Assessment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5287617" cy="2350052"/>
          </a:xfrm>
          <a:prstGeom prst="rect">
            <a:avLst/>
          </a:prstGeom>
          <a:effectLst>
            <a:outerShdw dist="12700" dir="2700000" algn="tl" rotWithShape="0">
              <a:prstClr val="black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109876" y="2585996"/>
            <a:ext cx="3082124" cy="1669774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5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1"/>
    </mc:Choice>
    <mc:Fallback xmlns="">
      <p:transition spd="slow" advTm="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GaPSC</a:t>
            </a:r>
            <a:r>
              <a:rPr lang="en-US" dirty="0" smtClean="0"/>
              <a:t>: </a:t>
            </a:r>
            <a:r>
              <a:rPr lang="en-US" sz="4800" dirty="0" smtClean="0"/>
              <a:t>A</a:t>
            </a:r>
            <a:r>
              <a:rPr lang="en-US" dirty="0" smtClean="0"/>
              <a:t>gency </a:t>
            </a:r>
            <a:r>
              <a:rPr lang="en-US" sz="4800" dirty="0" smtClean="0"/>
              <a:t>I</a:t>
            </a:r>
            <a:r>
              <a:rPr lang="en-US" dirty="0" smtClean="0"/>
              <a:t>ntroduction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3100" y="2748646"/>
            <a:ext cx="10356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“To build the best prepared, best qualified and most ethical educator workforce in the nation</a:t>
            </a:r>
            <a:r>
              <a:rPr lang="en-US" sz="2400" i="1" dirty="0" smtClean="0"/>
              <a:t>.”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74442" y="2304648"/>
            <a:ext cx="101237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30B0B"/>
                </a:solidFill>
              </a:rPr>
              <a:t>MISSION STATEMENT:</a:t>
            </a:r>
          </a:p>
          <a:p>
            <a:r>
              <a:rPr lang="en-US" sz="2400" i="1" dirty="0" smtClean="0">
                <a:solidFill>
                  <a:srgbClr val="C00000"/>
                </a:solidFill>
              </a:rPr>
              <a:t>“To </a:t>
            </a:r>
            <a:r>
              <a:rPr lang="en-US" sz="2400" i="1" dirty="0">
                <a:solidFill>
                  <a:srgbClr val="C00000"/>
                </a:solidFill>
              </a:rPr>
              <a:t>build the best prepared, best qualified and most ethical educator workforce in the nation</a:t>
            </a:r>
            <a:r>
              <a:rPr lang="en-US" sz="2400" i="1" dirty="0" smtClean="0">
                <a:solidFill>
                  <a:srgbClr val="C00000"/>
                </a:solidFill>
              </a:rPr>
              <a:t>.”</a:t>
            </a:r>
            <a:endParaRPr lang="en-US" sz="2400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4196" y="3816211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CERTIFICATION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7979" y="4500462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EDUCATOR PREPARATION</a:t>
            </a:r>
          </a:p>
        </p:txBody>
      </p:sp>
      <p:sp>
        <p:nvSpPr>
          <p:cNvPr id="9" name="Flowchart: Off-page Connector 8"/>
          <p:cNvSpPr/>
          <p:nvPr/>
        </p:nvSpPr>
        <p:spPr>
          <a:xfrm>
            <a:off x="1175657" y="3928176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Off-page Connector 9"/>
          <p:cNvSpPr/>
          <p:nvPr/>
        </p:nvSpPr>
        <p:spPr>
          <a:xfrm>
            <a:off x="1178761" y="4603088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7970" y="5125610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ETHICS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1753" y="5809861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ASSESSMENT</a:t>
            </a:r>
          </a:p>
        </p:txBody>
      </p:sp>
      <p:sp>
        <p:nvSpPr>
          <p:cNvPr id="13" name="Flowchart: Off-page Connector 12"/>
          <p:cNvSpPr/>
          <p:nvPr/>
        </p:nvSpPr>
        <p:spPr>
          <a:xfrm>
            <a:off x="1169431" y="523757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owchart: Off-page Connector 13"/>
          <p:cNvSpPr/>
          <p:nvPr/>
        </p:nvSpPr>
        <p:spPr>
          <a:xfrm>
            <a:off x="1172535" y="5912487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71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96"/>
    </mc:Choice>
    <mc:Fallback>
      <p:transition spd="slow" advTm="32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 smtClean="0"/>
              <a:t>Why Have Educator Assessments?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96003" y="3439540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Informs an educator’s practice as to strengths and areas for growth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217" y="2200733"/>
            <a:ext cx="10524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830B0B"/>
                </a:solidFill>
              </a:rPr>
              <a:t>Purpose</a:t>
            </a:r>
          </a:p>
          <a:p>
            <a:r>
              <a:rPr lang="en-US" dirty="0" smtClean="0">
                <a:solidFill>
                  <a:srgbClr val="830B0B"/>
                </a:solidFill>
              </a:rPr>
              <a:t>To ensure educators have the knowledge and skills </a:t>
            </a:r>
            <a:r>
              <a:rPr lang="en-US" dirty="0" smtClean="0">
                <a:solidFill>
                  <a:schemeClr val="bg2"/>
                </a:solidFill>
              </a:rPr>
              <a:t>to </a:t>
            </a:r>
            <a:r>
              <a:rPr lang="en-US" dirty="0">
                <a:solidFill>
                  <a:schemeClr val="bg2"/>
                </a:solidFill>
              </a:rPr>
              <a:t>perform the job of an educator in Georgia's public schools. 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sz="2400" i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6003" y="4160481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Informs preparation program providers as to program effectiveness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1015475" y="3487392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Off-page Connector 10"/>
          <p:cNvSpPr/>
          <p:nvPr/>
        </p:nvSpPr>
        <p:spPr>
          <a:xfrm>
            <a:off x="1015475" y="421127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496003" y="4881422"/>
            <a:ext cx="97878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Informs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employing districts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and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schools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as to areas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of needed support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6003" y="5617751"/>
            <a:ext cx="9787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Provides assurance to the public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that educators </a:t>
            </a:r>
            <a:r>
              <a:rPr lang="en-US" sz="2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are equipped to be </a:t>
            </a:r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successful with their learners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Flowchart: Off-page Connector 13"/>
          <p:cNvSpPr/>
          <p:nvPr/>
        </p:nvSpPr>
        <p:spPr>
          <a:xfrm>
            <a:off x="1051236" y="4935166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Off-page Connector 14"/>
          <p:cNvSpPr/>
          <p:nvPr/>
        </p:nvSpPr>
        <p:spPr>
          <a:xfrm>
            <a:off x="1015151" y="5773974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3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52"/>
    </mc:Choice>
    <mc:Fallback>
      <p:transition spd="slow" advTm="3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47000">
              <a:schemeClr val="tx1"/>
            </a:gs>
            <a:gs pos="100000">
              <a:schemeClr val="bg1">
                <a:lumMod val="75000"/>
                <a:lumOff val="25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">
            <a:extLst>
              <a:ext uri="{FF2B5EF4-FFF2-40B4-BE49-F238E27FC236}">
                <a16:creationId xmlns:a16="http://schemas.microsoft.com/office/drawing/2014/main" id="{2124B824-A91C-4F69-9500-9A45031E873E}"/>
              </a:ext>
            </a:extLst>
          </p:cNvPr>
          <p:cNvSpPr txBox="1"/>
          <p:nvPr/>
        </p:nvSpPr>
        <p:spPr>
          <a:xfrm>
            <a:off x="4245430" y="2202612"/>
            <a:ext cx="273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600"/>
              </a:spcBef>
              <a:spcAft>
                <a:spcPts val="60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2159" y="958073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prstClr val="white"/>
                </a:solidFill>
                <a:latin typeface="Consolas"/>
              </a:rPr>
              <a:t>Composite Scoring</a:t>
            </a:r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6445" y="4426005"/>
            <a:ext cx="3422376" cy="2281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/>
          <a:srcRect l="26563" t="50000" r="25000" b="19792"/>
          <a:stretch>
            <a:fillRect/>
          </a:stretch>
        </p:blipFill>
        <p:spPr bwMode="auto">
          <a:xfrm>
            <a:off x="872054" y="1250461"/>
            <a:ext cx="6782780" cy="3175544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27">
        <p:fade/>
      </p:transition>
    </mc:Choice>
    <mc:Fallback xmlns="">
      <p:transition spd="med" advTm="266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Who Develops Each GACE?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3933" y="2755179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Georgia P-12 educators who are certified in the assessment area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9647" y="3479745"/>
            <a:ext cx="9787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Georgia preparation program providers who prepare educators in the assessment area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863075" y="278372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Off-page Connector 10"/>
          <p:cNvSpPr/>
          <p:nvPr/>
        </p:nvSpPr>
        <p:spPr>
          <a:xfrm>
            <a:off x="863075" y="358914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89647" y="4474074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Other Georgia educational stakeholders depending on the assessment</a:t>
            </a: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Flowchart: Off-page Connector 13"/>
          <p:cNvSpPr/>
          <p:nvPr/>
        </p:nvSpPr>
        <p:spPr>
          <a:xfrm>
            <a:off x="863075" y="4474074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2"/>
    </mc:Choice>
    <mc:Fallback xmlns="">
      <p:transition spd="slow" advTm="19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How is each GACE developed?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5693" y="2938059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Test Development Committee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1407" y="3662625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Bias Review Committee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974835" y="296660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Off-page Connector 10"/>
          <p:cNvSpPr/>
          <p:nvPr/>
        </p:nvSpPr>
        <p:spPr>
          <a:xfrm>
            <a:off x="974835" y="377202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01407" y="4409055"/>
            <a:ext cx="978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Standard Setting Committee</a:t>
            </a:r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Flowchart: Off-page Connector 13"/>
          <p:cNvSpPr/>
          <p:nvPr/>
        </p:nvSpPr>
        <p:spPr>
          <a:xfrm>
            <a:off x="974835" y="440905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685" y="4025260"/>
            <a:ext cx="3824389" cy="1912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3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40"/>
    </mc:Choice>
    <mc:Fallback>
      <p:transition spd="slow" advTm="6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/>
              <a:t>Program Admission Assessment (PAA)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10747" t="21400" r="37077" b="27390"/>
          <a:stretch/>
        </p:blipFill>
        <p:spPr bwMode="auto">
          <a:xfrm>
            <a:off x="2860767" y="2442754"/>
            <a:ext cx="5826032" cy="3749040"/>
          </a:xfrm>
          <a:prstGeom prst="rect">
            <a:avLst/>
          </a:prstGeom>
          <a:ln w="12700">
            <a:solidFill>
              <a:srgbClr val="FFC000"/>
            </a:solidFill>
          </a:ln>
          <a:effectLst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8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29"/>
    </mc:Choice>
    <mc:Fallback>
      <p:transition spd="slow" advTm="2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Educator Ethics Assessment</a:t>
            </a:r>
            <a:endParaRPr lang="en-US" sz="44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34903" t="24304" r="16359" b="29159"/>
          <a:stretch/>
        </p:blipFill>
        <p:spPr bwMode="auto">
          <a:xfrm>
            <a:off x="2312125" y="2535237"/>
            <a:ext cx="6622869" cy="3891689"/>
          </a:xfrm>
          <a:prstGeom prst="rect">
            <a:avLst/>
          </a:prstGeom>
          <a:ln w="12700">
            <a:solidFill>
              <a:srgbClr val="FFC000"/>
            </a:solidFill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8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10"/>
    </mc:Choice>
    <mc:Fallback>
      <p:transition spd="slow" advTm="3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Content Assessments</a:t>
            </a:r>
            <a:endParaRPr lang="en-US" sz="4400" b="1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150" y="2635798"/>
            <a:ext cx="6212577" cy="30722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/>
          <a:srcRect l="26563" t="50000" r="25000" b="19792"/>
          <a:stretch>
            <a:fillRect/>
          </a:stretch>
        </p:blipFill>
        <p:spPr bwMode="auto">
          <a:xfrm>
            <a:off x="695761" y="3367515"/>
            <a:ext cx="3436389" cy="160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8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2"/>
    </mc:Choice>
    <mc:Fallback>
      <p:transition spd="slow" advTm="26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263</Words>
  <Application>Microsoft Office PowerPoint</Application>
  <PresentationFormat>Widescreen</PresentationFormat>
  <Paragraphs>50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Consolas</vt:lpstr>
      <vt:lpstr>Trebuchet MS</vt:lpstr>
      <vt:lpstr>1_Berlin</vt:lpstr>
      <vt:lpstr>GaPSC Webcast Series</vt:lpstr>
      <vt:lpstr>GaPSC: Agency Introduction</vt:lpstr>
      <vt:lpstr>Why Have Educator Assessments?</vt:lpstr>
      <vt:lpstr>PowerPoint Presentation</vt:lpstr>
      <vt:lpstr>Who Develops Each GACE? </vt:lpstr>
      <vt:lpstr>How is each GACE developed? </vt:lpstr>
      <vt:lpstr>Program Admission Assessment (PAA)</vt:lpstr>
      <vt:lpstr>Educator Ethics Assessment</vt:lpstr>
      <vt:lpstr>Content Assessments</vt:lpstr>
      <vt:lpstr>Performance-based Assessments</vt:lpstr>
      <vt:lpstr>Paraprofessional Assessment</vt:lpstr>
      <vt:lpstr>Preparation Resources</vt:lpstr>
      <vt:lpstr>PowerPoint Presentation</vt:lpstr>
      <vt:lpstr>Need Assistance?</vt:lpstr>
      <vt:lpstr>GaPSC Webcast Series</vt:lpstr>
    </vt:vector>
  </TitlesOfParts>
  <Company>GAPSC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Adams</dc:creator>
  <cp:lastModifiedBy>Anne Marie Fenton</cp:lastModifiedBy>
  <cp:revision>98</cp:revision>
  <dcterms:created xsi:type="dcterms:W3CDTF">2020-09-08T17:34:49Z</dcterms:created>
  <dcterms:modified xsi:type="dcterms:W3CDTF">2021-10-12T11:33:30Z</dcterms:modified>
</cp:coreProperties>
</file>