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9"/>
  </p:notesMasterIdLst>
  <p:sldIdLst>
    <p:sldId id="256" r:id="rId5"/>
    <p:sldId id="267" r:id="rId6"/>
    <p:sldId id="257" r:id="rId7"/>
    <p:sldId id="268" r:id="rId8"/>
    <p:sldId id="259" r:id="rId9"/>
    <p:sldId id="260" r:id="rId10"/>
    <p:sldId id="261" r:id="rId11"/>
    <p:sldId id="274" r:id="rId12"/>
    <p:sldId id="269" r:id="rId13"/>
    <p:sldId id="270" r:id="rId14"/>
    <p:sldId id="271" r:id="rId15"/>
    <p:sldId id="273" r:id="rId16"/>
    <p:sldId id="275" r:id="rId17"/>
    <p:sldId id="27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6000"/>
    <a:srgbClr val="FEEA94"/>
    <a:srgbClr val="D3AF55"/>
    <a:srgbClr val="FEE069"/>
    <a:srgbClr val="830B0B"/>
    <a:srgbClr val="5C0808"/>
    <a:srgbClr val="5C1113"/>
    <a:srgbClr val="781A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60471" autoAdjust="0"/>
  </p:normalViewPr>
  <p:slideViewPr>
    <p:cSldViewPr snapToGrid="0">
      <p:cViewPr varScale="1">
        <p:scale>
          <a:sx n="41" d="100"/>
          <a:sy n="41" d="100"/>
        </p:scale>
        <p:origin x="1628" y="40"/>
      </p:cViewPr>
      <p:guideLst/>
    </p:cSldViewPr>
  </p:slideViewPr>
  <p:notesTextViewPr>
    <p:cViewPr>
      <p:scale>
        <a:sx n="1" d="1"/>
        <a:sy n="1" d="1"/>
      </p:scale>
      <p:origin x="0" y="0"/>
    </p:cViewPr>
  </p:notesTextViewPr>
  <p:sorterViewPr>
    <p:cViewPr>
      <p:scale>
        <a:sx n="100" d="100"/>
        <a:sy n="100" d="100"/>
      </p:scale>
      <p:origin x="0" y="-26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879BB-622C-47D7-BC4C-783EEA831668}" type="datetimeFigureOut">
              <a:rPr lang="en-US" smtClean="0"/>
              <a:t>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3125D-A450-4D4C-8FA5-6E552090916D}" type="slidenum">
              <a:rPr lang="en-US" smtClean="0"/>
              <a:t>‹#›</a:t>
            </a:fld>
            <a:endParaRPr lang="en-US"/>
          </a:p>
        </p:txBody>
      </p:sp>
    </p:spTree>
    <p:extLst>
      <p:ext uri="{BB962C8B-B14F-4D97-AF65-F5344CB8AC3E}">
        <p14:creationId xmlns:p14="http://schemas.microsoft.com/office/powerpoint/2010/main" val="2179616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conducting an investigation, the</a:t>
            </a:r>
            <a:r>
              <a:rPr lang="en-US" baseline="0" dirty="0" smtClean="0"/>
              <a:t> objective will always be to learn the facts related to a specific circumstance or situation. </a:t>
            </a:r>
          </a:p>
          <a:p>
            <a:r>
              <a:rPr lang="en-US" baseline="0" dirty="0" smtClean="0"/>
              <a:t>-You will need to identify the parties involved in the incident. You can categorize those involved according to their role in your investigation. </a:t>
            </a:r>
          </a:p>
          <a:p>
            <a:r>
              <a:rPr lang="en-US" baseline="0" dirty="0" smtClean="0"/>
              <a:t>For my purposes, they generally fall into the categories of the accused, the victim(s), and witnesses.</a:t>
            </a:r>
          </a:p>
          <a:p>
            <a:pPr marL="171450" indent="-171450">
              <a:buFontTx/>
              <a:buChar char="-"/>
            </a:pPr>
            <a:r>
              <a:rPr lang="en-US" baseline="0" dirty="0" smtClean="0"/>
              <a:t>The most immediate objective of an investigation is to determine if a student has been harmed, is in jeopardy of being harmed, and if a mandated report has been triggered.</a:t>
            </a:r>
          </a:p>
          <a:p>
            <a:pPr marL="171450" indent="-171450">
              <a:buFontTx/>
              <a:buChar char="-"/>
            </a:pPr>
            <a:r>
              <a:rPr lang="en-US" baseline="0" dirty="0" smtClean="0"/>
              <a:t>The final objective is to provide your administration with the information needed to make a personnel decision.</a:t>
            </a:r>
          </a:p>
          <a:p>
            <a:pPr marL="171450" indent="-171450">
              <a:buFontTx/>
              <a:buChar char="-"/>
            </a:pPr>
            <a:r>
              <a:rPr lang="en-US" baseline="0" dirty="0" smtClean="0"/>
              <a:t>You may also have additional objectives, such as identifying financial losses or specific policy violations, but the objectives listed here will likely be the most common goals for your cases.</a:t>
            </a:r>
          </a:p>
          <a:p>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2</a:t>
            </a:fld>
            <a:endParaRPr lang="en-US"/>
          </a:p>
        </p:txBody>
      </p:sp>
    </p:spTree>
    <p:extLst>
      <p:ext uri="{BB962C8B-B14F-4D97-AF65-F5344CB8AC3E}">
        <p14:creationId xmlns:p14="http://schemas.microsoft.com/office/powerpoint/2010/main" val="616711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 prepare questions prior to conducting an interview.</a:t>
            </a:r>
          </a:p>
          <a:p>
            <a:endParaRPr lang="en-US" dirty="0" smtClean="0"/>
          </a:p>
          <a:p>
            <a:pPr marL="0" lvl="2" indent="0" algn="just">
              <a:spcBef>
                <a:spcPts val="0"/>
              </a:spcBef>
              <a:buFont typeface="Arial" panose="020B0604020202020204" pitchFamily="34" charset="0"/>
              <a:buNone/>
            </a:pPr>
            <a:r>
              <a:rPr lang="en-US" dirty="0" smtClean="0"/>
              <a:t>Avoid leading questions that provide more information than they solicit. Such as</a:t>
            </a:r>
            <a:r>
              <a:rPr lang="en-US" baseline="0" dirty="0" smtClean="0"/>
              <a:t> “</a:t>
            </a:r>
            <a:r>
              <a:rPr lang="en-US" sz="2800" i="1" strike="sngStrike" dirty="0" smtClean="0">
                <a:solidFill>
                  <a:srgbClr val="C00000"/>
                </a:solidFill>
              </a:rPr>
              <a:t>Were you in the gym with Sarah before school?” </a:t>
            </a:r>
            <a:endParaRPr lang="en-US" sz="2800" i="1" dirty="0" smtClean="0">
              <a:solidFill>
                <a:srgbClr val="C00000"/>
              </a:solidFill>
            </a:endParaRPr>
          </a:p>
          <a:p>
            <a:pPr marL="0" lvl="2" indent="0" algn="just">
              <a:spcBef>
                <a:spcPts val="0"/>
              </a:spcBef>
              <a:buFont typeface="Arial" panose="020B0604020202020204" pitchFamily="34" charset="0"/>
              <a:buNone/>
            </a:pPr>
            <a:r>
              <a:rPr lang="en-US" altLang="en-US" sz="2800" i="1" dirty="0" smtClean="0">
                <a:solidFill>
                  <a:srgbClr val="C00000"/>
                </a:solidFill>
              </a:rPr>
              <a:t>A</a:t>
            </a:r>
            <a:r>
              <a:rPr lang="en-US" altLang="en-US" sz="2800" i="1" baseline="0" dirty="0" smtClean="0">
                <a:solidFill>
                  <a:srgbClr val="C00000"/>
                </a:solidFill>
              </a:rPr>
              <a:t> better approach would ask, “</a:t>
            </a:r>
            <a:r>
              <a:rPr lang="en-US" altLang="en-US" sz="2800" i="1" dirty="0" smtClean="0">
                <a:solidFill>
                  <a:srgbClr val="C00000"/>
                </a:solidFill>
              </a:rPr>
              <a:t>Where were you before school?”</a:t>
            </a:r>
            <a:r>
              <a:rPr lang="en-US" altLang="en-US" sz="2800" dirty="0" smtClean="0">
                <a:solidFill>
                  <a:schemeClr val="bg1"/>
                </a:solidFill>
              </a:rPr>
              <a:t> </a:t>
            </a:r>
          </a:p>
          <a:p>
            <a:pPr marL="0" lvl="2" indent="0" algn="just">
              <a:spcBef>
                <a:spcPts val="0"/>
              </a:spcBef>
              <a:buFont typeface="Arial" panose="020B0604020202020204" pitchFamily="34" charset="0"/>
              <a:buNone/>
            </a:pPr>
            <a:endParaRPr lang="en-US" sz="2800" dirty="0" smtClean="0">
              <a:solidFill>
                <a:schemeClr val="bg1"/>
              </a:solidFill>
            </a:endParaRPr>
          </a:p>
          <a:p>
            <a:pPr marL="0" lvl="2" indent="0" algn="just">
              <a:spcBef>
                <a:spcPts val="0"/>
              </a:spcBef>
              <a:buFont typeface="Arial" panose="020B0604020202020204" pitchFamily="34" charset="0"/>
              <a:buNone/>
            </a:pPr>
            <a:r>
              <a:rPr lang="en-US" sz="2800" dirty="0" smtClean="0">
                <a:solidFill>
                  <a:schemeClr val="bg1"/>
                </a:solidFill>
              </a:rPr>
              <a:t>Avoid questions that</a:t>
            </a:r>
            <a:r>
              <a:rPr lang="en-US" sz="2800" baseline="0" dirty="0" smtClean="0">
                <a:solidFill>
                  <a:schemeClr val="bg1"/>
                </a:solidFill>
              </a:rPr>
              <a:t> enable </a:t>
            </a:r>
            <a:r>
              <a:rPr lang="en-US" sz="2800" dirty="0" smtClean="0">
                <a:solidFill>
                  <a:schemeClr val="bg1"/>
                </a:solidFill>
              </a:rPr>
              <a:t>Yes or No answers. Yes or No responses don’t help you develop follow-up questions. Follow-up questions help you to confirm the responses to your prepared questions.</a:t>
            </a:r>
          </a:p>
          <a:p>
            <a:pPr marL="0" lvl="2" indent="0" algn="just">
              <a:spcBef>
                <a:spcPts val="0"/>
              </a:spcBef>
              <a:buFont typeface="Arial" panose="020B0604020202020204" pitchFamily="34" charset="0"/>
              <a:buNone/>
            </a:pPr>
            <a:endParaRPr lang="en-US" sz="2800" dirty="0" smtClean="0">
              <a:solidFill>
                <a:schemeClr val="bg1"/>
              </a:solidFill>
            </a:endParaRPr>
          </a:p>
          <a:p>
            <a:pPr marL="0" lvl="2" indent="0" algn="just">
              <a:spcBef>
                <a:spcPts val="0"/>
              </a:spcBef>
              <a:buFont typeface="Arial" panose="020B0604020202020204" pitchFamily="34" charset="0"/>
              <a:buNone/>
            </a:pPr>
            <a:r>
              <a:rPr lang="en-US" sz="2800" dirty="0" smtClean="0">
                <a:solidFill>
                  <a:schemeClr val="bg1"/>
                </a:solidFill>
              </a:rPr>
              <a:t>You should also avoid negative or suggestive wording in your questions. These types of questions offer a suggestion as to the expected response and may not result in an honest</a:t>
            </a:r>
            <a:r>
              <a:rPr lang="en-US" sz="2800" baseline="0" dirty="0" smtClean="0">
                <a:solidFill>
                  <a:schemeClr val="bg1"/>
                </a:solidFill>
              </a:rPr>
              <a:t> answer.</a:t>
            </a:r>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11</a:t>
            </a:fld>
            <a:endParaRPr lang="en-US"/>
          </a:p>
        </p:txBody>
      </p:sp>
    </p:spTree>
    <p:extLst>
      <p:ext uri="{BB962C8B-B14F-4D97-AF65-F5344CB8AC3E}">
        <p14:creationId xmlns:p14="http://schemas.microsoft.com/office/powerpoint/2010/main" val="1367284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investigations of school system employees involve some element</a:t>
            </a:r>
            <a:r>
              <a:rPr lang="en-US" baseline="0" dirty="0" smtClean="0"/>
              <a:t> of social media or are directly related to social media use.</a:t>
            </a:r>
          </a:p>
          <a:p>
            <a:endParaRPr lang="en-US" baseline="0" dirty="0" smtClean="0"/>
          </a:p>
          <a:p>
            <a:r>
              <a:rPr lang="en-US" altLang="en-US" sz="1200" dirty="0" smtClean="0">
                <a:solidFill>
                  <a:schemeClr val="bg1"/>
                </a:solidFill>
              </a:rPr>
              <a:t>Remember, offensive is not the same as unethical. When working on these cases, try to answer the following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chemeClr val="bg1"/>
                </a:solidFill>
              </a:rPr>
              <a:t>	Did it diminish his/her ability to function professionally?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chemeClr val="bg1"/>
                </a:solidFill>
              </a:rPr>
              <a:t>	How did it come to your attention? Was it from a co-worker, a student or a student’s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altLang="en-US" sz="1200" dirty="0" smtClean="0">
                <a:solidFill>
                  <a:schemeClr val="bg1"/>
                </a:solidFill>
              </a:rPr>
              <a:t>Who had access/exposure to the content? Were</a:t>
            </a:r>
            <a:r>
              <a:rPr lang="en-US" altLang="en-US" sz="1200" baseline="0" dirty="0" smtClean="0">
                <a:solidFill>
                  <a:schemeClr val="bg1"/>
                </a:solidFill>
              </a:rPr>
              <a:t> co-workers, students, or a student’s family viewers or recipients of the content?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sz="1200" dirty="0" smtClean="0">
                <a:solidFill>
                  <a:schemeClr val="bg1"/>
                </a:solidFill>
              </a:rPr>
              <a:t>Was his/her identity clearly associated with the objectionable content? Was the accused clearly identified or was an alias used?</a:t>
            </a:r>
          </a:p>
          <a:p>
            <a:endParaRPr lang="en-US" baseline="0" dirty="0" smtClean="0"/>
          </a:p>
          <a:p>
            <a:r>
              <a:rPr lang="en-US" baseline="0" dirty="0" smtClean="0"/>
              <a:t>If school system technology resources were used, you may be able to obtain additional evidence through your IT department. </a:t>
            </a:r>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12</a:t>
            </a:fld>
            <a:endParaRPr lang="en-US"/>
          </a:p>
        </p:txBody>
      </p:sp>
    </p:spTree>
    <p:extLst>
      <p:ext uri="{BB962C8B-B14F-4D97-AF65-F5344CB8AC3E}">
        <p14:creationId xmlns:p14="http://schemas.microsoft.com/office/powerpoint/2010/main" val="91692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receive a complaint alleging educator sexual misconduct</a:t>
            </a:r>
            <a:r>
              <a:rPr lang="en-US" baseline="0" dirty="0" smtClean="0"/>
              <a:t> that involves a student, you should notify your administration and immediately refer the allegation to law enforcement and DFCS. </a:t>
            </a:r>
          </a:p>
          <a:p>
            <a:endParaRPr lang="en-US" baseline="0" dirty="0" smtClean="0"/>
          </a:p>
          <a:p>
            <a:r>
              <a:rPr lang="en-US" baseline="0" dirty="0" smtClean="0"/>
              <a:t>Likewise, if you become aware of an allegation or conduct that would constitute child abuse, you should stop investigating, notify your administration, and immediately report the matter to law enforcement and DFCS.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sz="1200" i="1" dirty="0" smtClean="0">
                <a:solidFill>
                  <a:srgbClr val="C00000"/>
                </a:solidFill>
              </a:rPr>
              <a:t>If a mandated report is triggered, a report to the PSC will also be required within 90 days.</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13</a:t>
            </a:fld>
            <a:endParaRPr lang="en-US"/>
          </a:p>
        </p:txBody>
      </p:sp>
    </p:spTree>
    <p:extLst>
      <p:ext uri="{BB962C8B-B14F-4D97-AF65-F5344CB8AC3E}">
        <p14:creationId xmlns:p14="http://schemas.microsoft.com/office/powerpoint/2010/main" val="3140442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14</a:t>
            </a:fld>
            <a:endParaRPr lang="en-US"/>
          </a:p>
        </p:txBody>
      </p:sp>
    </p:spTree>
    <p:extLst>
      <p:ext uri="{BB962C8B-B14F-4D97-AF65-F5344CB8AC3E}">
        <p14:creationId xmlns:p14="http://schemas.microsoft.com/office/powerpoint/2010/main" val="117332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the outset, it</a:t>
            </a:r>
            <a:r>
              <a:rPr lang="en-US" dirty="0" smtClean="0"/>
              <a:t> is important to know when a mandated report has been triggered. There  are two primary authorities</a:t>
            </a:r>
            <a:r>
              <a:rPr lang="en-US" baseline="0" dirty="0" smtClean="0"/>
              <a:t> to consider. The first, and most important, is the mandated reporter law. You can read (and should) read the law for yourself in Ga Code 19-7-5. This law require suspected Child Abuse to be reported to DFCS within 24 hours. The report can also be made to your local law enforcement agency or District Attorney’s Office. Failing to make a mandated report under this code section can result in criminal prosecution. When in doubt about the need to report, I would err on the side of caution and make the report to DFCS or law enforcement. </a:t>
            </a:r>
          </a:p>
          <a:p>
            <a:endParaRPr lang="en-US" baseline="0" dirty="0" smtClean="0"/>
          </a:p>
          <a:p>
            <a:r>
              <a:rPr lang="en-US" baseline="0" dirty="0" smtClean="0"/>
              <a:t>The second authority is in Standard 8 of the Code of Ethics. Standard 8 requires ethical violations to be reported to the PSC within 90 days. This requirement applies to all ethical violations, not just allegations of abuse. However, when you make a report under 19-7-5, and the suspected abuser is a certified educator, you can safely assume that you will also need to report the educator to the PSC.   </a:t>
            </a:r>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3</a:t>
            </a:fld>
            <a:endParaRPr lang="en-US"/>
          </a:p>
        </p:txBody>
      </p:sp>
    </p:spTree>
    <p:extLst>
      <p:ext uri="{BB962C8B-B14F-4D97-AF65-F5344CB8AC3E}">
        <p14:creationId xmlns:p14="http://schemas.microsoft.com/office/powerpoint/2010/main" val="3113794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way to start your</a:t>
            </a:r>
            <a:r>
              <a:rPr lang="en-US" baseline="0" dirty="0" smtClean="0"/>
              <a:t> investigation is by reviewing the complaint or the circumstance that initiated the investigation. </a:t>
            </a:r>
          </a:p>
          <a:p>
            <a:r>
              <a:rPr lang="en-US" baseline="0" dirty="0" smtClean="0"/>
              <a:t>-What is the nature of the allegation? Is it a general personnel issue, a policy violation, or a criminal act?</a:t>
            </a:r>
          </a:p>
          <a:p>
            <a:r>
              <a:rPr lang="en-US" baseline="0" dirty="0" smtClean="0"/>
              <a:t>-This will dictate how you handle the investigation and who needs to be involved.</a:t>
            </a:r>
          </a:p>
          <a:p>
            <a:r>
              <a:rPr lang="en-US" baseline="0" dirty="0" smtClean="0"/>
              <a:t>-When reviewing the complaint, take note of who made the allegation and how it came to your attention. This can help you identify witnesses and how they relate to each  other.</a:t>
            </a:r>
            <a:r>
              <a:rPr lang="en-US" dirty="0" smtClean="0"/>
              <a:t> </a:t>
            </a:r>
          </a:p>
          <a:p>
            <a:r>
              <a:rPr lang="en-US" dirty="0" smtClean="0"/>
              <a:t>-After reading the complaint you'll need to identify what rules,</a:t>
            </a:r>
            <a:r>
              <a:rPr lang="en-US" baseline="0" dirty="0" smtClean="0"/>
              <a:t> policies, or laws are applicable to the situation. Once these are identified, you will know what you need to learn during the investigation to determine if a violation has occurred.</a:t>
            </a:r>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4</a:t>
            </a:fld>
            <a:endParaRPr lang="en-US"/>
          </a:p>
        </p:txBody>
      </p:sp>
    </p:spTree>
    <p:extLst>
      <p:ext uri="{BB962C8B-B14F-4D97-AF65-F5344CB8AC3E}">
        <p14:creationId xmlns:p14="http://schemas.microsoft.com/office/powerpoint/2010/main" val="271431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believe a crime has been committed, you will need to pause your investigation, at least temporarily while you confer with law enforcement. </a:t>
            </a:r>
          </a:p>
          <a:p>
            <a:r>
              <a:rPr lang="en-US" dirty="0" smtClean="0"/>
              <a:t>It’s likely that law enforcement will ask you to stop investigating. At this point you should take steps to secure or preserve any evidence you have identified. You</a:t>
            </a:r>
            <a:r>
              <a:rPr lang="en-US" baseline="0" dirty="0" smtClean="0"/>
              <a:t> should d</a:t>
            </a:r>
            <a:r>
              <a:rPr lang="en-US" dirty="0" smtClean="0"/>
              <a:t>ocument the</a:t>
            </a:r>
            <a:r>
              <a:rPr lang="en-US" baseline="0" dirty="0" smtClean="0"/>
              <a:t> steps you’ve taken thus far</a:t>
            </a:r>
            <a:r>
              <a:rPr lang="en-US" dirty="0" smtClean="0"/>
              <a:t> and be</a:t>
            </a:r>
            <a:r>
              <a:rPr lang="en-US" baseline="0" dirty="0" smtClean="0"/>
              <a:t> prepared to provide this information to the responding agency.</a:t>
            </a:r>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5</a:t>
            </a:fld>
            <a:endParaRPr lang="en-US"/>
          </a:p>
        </p:txBody>
      </p:sp>
    </p:spTree>
    <p:extLst>
      <p:ext uri="{BB962C8B-B14F-4D97-AF65-F5344CB8AC3E}">
        <p14:creationId xmlns:p14="http://schemas.microsoft.com/office/powerpoint/2010/main" val="2816103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determining the </a:t>
            </a:r>
            <a:r>
              <a:rPr lang="en-US" dirty="0" smtClean="0"/>
              <a:t>nature and venue of your investigation, you should try to</a:t>
            </a:r>
            <a:r>
              <a:rPr lang="en-US" baseline="0" dirty="0" smtClean="0"/>
              <a:t> anticipate what kinds of evidence will be available.</a:t>
            </a:r>
          </a:p>
          <a:p>
            <a:endParaRPr lang="en-US" baseline="0" dirty="0" smtClean="0"/>
          </a:p>
          <a:p>
            <a:r>
              <a:rPr lang="en-US" baseline="0" dirty="0" smtClean="0"/>
              <a:t>Evidence is anything that can provide relevant information, or something that can be used to validate information. </a:t>
            </a:r>
          </a:p>
          <a:p>
            <a:endParaRPr lang="en-US" baseline="0" dirty="0" smtClean="0"/>
          </a:p>
          <a:p>
            <a:r>
              <a:rPr lang="en-US" baseline="0" dirty="0" smtClean="0"/>
              <a:t>Are there any witnesses? Are the witnesses employees, students, or other third-parties? You will need to approach each of these differently.</a:t>
            </a:r>
          </a:p>
          <a:p>
            <a:endParaRPr lang="en-US" baseline="0" dirty="0" smtClean="0"/>
          </a:p>
          <a:p>
            <a:r>
              <a:rPr lang="en-US" baseline="0" dirty="0" smtClean="0"/>
              <a:t>Are recordings available? Recordings can be used validate witness statements, or as stand-alone evidence when witnesses don’t exist.</a:t>
            </a:r>
          </a:p>
          <a:p>
            <a:endParaRPr lang="en-US" baseline="0" dirty="0" smtClean="0"/>
          </a:p>
          <a:p>
            <a:r>
              <a:rPr lang="en-US" baseline="0" dirty="0" smtClean="0"/>
              <a:t>Have any similar incidents transpired? If so, it may be beneficial to review prior reports for evidence that may be useful in the current case.</a:t>
            </a:r>
          </a:p>
          <a:p>
            <a:endParaRPr lang="en-US" baseline="0" dirty="0" smtClean="0"/>
          </a:p>
          <a:p>
            <a:r>
              <a:rPr lang="en-US" baseline="0" dirty="0" smtClean="0"/>
              <a:t>Who was involved in the prior case? Was that person in the area when the most recent incident transpired? In this regard, it may be helpful to look for patterns.</a:t>
            </a:r>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6</a:t>
            </a:fld>
            <a:endParaRPr lang="en-US"/>
          </a:p>
        </p:txBody>
      </p:sp>
    </p:spTree>
    <p:extLst>
      <p:ext uri="{BB962C8B-B14F-4D97-AF65-F5344CB8AC3E}">
        <p14:creationId xmlns:p14="http://schemas.microsoft.com/office/powerpoint/2010/main" val="124139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identify evidence in your investigation, you will need to consider who controls access to the evidence. Is the evidence school system property?</a:t>
            </a:r>
            <a:r>
              <a:rPr lang="en-US" baseline="0" dirty="0" smtClean="0"/>
              <a:t> If not, can the evidence be made available to the district?</a:t>
            </a:r>
          </a:p>
          <a:p>
            <a:endParaRPr lang="en-US" baseline="0" dirty="0" smtClean="0"/>
          </a:p>
          <a:p>
            <a:r>
              <a:rPr lang="en-US" baseline="0" dirty="0" smtClean="0"/>
              <a:t>Some evidence may be available through an Open Records Act request.</a:t>
            </a:r>
          </a:p>
          <a:p>
            <a:endParaRPr lang="en-US" baseline="0" dirty="0" smtClean="0"/>
          </a:p>
          <a:p>
            <a:r>
              <a:rPr lang="en-US" baseline="0" dirty="0" smtClean="0"/>
              <a:t>Is the evidence something fungible that won’t be subject to change before you can obtain it? Alternatively, is the evidence  something that is subject to change, or will it be jeopardized if your investigation is disclosed? </a:t>
            </a:r>
          </a:p>
          <a:p>
            <a:endParaRPr lang="en-US" baseline="0" dirty="0" smtClean="0"/>
          </a:p>
          <a:p>
            <a:r>
              <a:rPr lang="en-US" baseline="0" dirty="0" smtClean="0"/>
              <a:t>When possible, these are factors you should consider before starting to interview witnesses.</a:t>
            </a:r>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7</a:t>
            </a:fld>
            <a:endParaRPr lang="en-US"/>
          </a:p>
        </p:txBody>
      </p:sp>
    </p:spTree>
    <p:extLst>
      <p:ext uri="{BB962C8B-B14F-4D97-AF65-F5344CB8AC3E}">
        <p14:creationId xmlns:p14="http://schemas.microsoft.com/office/powerpoint/2010/main" val="191878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kinds of records that may be useful during</a:t>
            </a:r>
            <a:r>
              <a:rPr lang="en-US" baseline="0" dirty="0" smtClean="0"/>
              <a:t> an investigation. For cases involving electronic communications or phone calls, transaction records can be used to establish a pattern of communication. In some cases, you will be able to request these records from the sender and the receiver. This is a good practice that can be used to avoid using altered or incomplete records.</a:t>
            </a:r>
          </a:p>
          <a:p>
            <a:endParaRPr lang="en-US" baseline="0" dirty="0" smtClean="0"/>
          </a:p>
          <a:p>
            <a:r>
              <a:rPr lang="en-US" baseline="0" dirty="0" smtClean="0"/>
              <a:t>Social media records may be difficult to obtain, but the communications can be saved with screenshots if it is still available online. </a:t>
            </a:r>
          </a:p>
          <a:p>
            <a:endParaRPr lang="en-US" baseline="0" dirty="0" smtClean="0"/>
          </a:p>
          <a:p>
            <a:r>
              <a:rPr lang="en-US" baseline="0" dirty="0" smtClean="0"/>
              <a:t>Court records are a good source of background information. Many judicial decisions are public records and can be obtained through the Clerk of Court. </a:t>
            </a:r>
          </a:p>
          <a:p>
            <a:endParaRPr lang="en-US" baseline="0" dirty="0" smtClean="0"/>
          </a:p>
          <a:p>
            <a:r>
              <a:rPr lang="en-US" baseline="0" dirty="0" smtClean="0"/>
              <a:t>Ethics records can also be useful. You can check an educator’s Ethics history on the GAPSC.org website. Records can be provided for any closed case that resulted in a sanction. However, the PSC cannot provide any information about open investigations. </a:t>
            </a:r>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8</a:t>
            </a:fld>
            <a:endParaRPr lang="en-US"/>
          </a:p>
        </p:txBody>
      </p:sp>
    </p:spTree>
    <p:extLst>
      <p:ext uri="{BB962C8B-B14F-4D97-AF65-F5344CB8AC3E}">
        <p14:creationId xmlns:p14="http://schemas.microsoft.com/office/powerpoint/2010/main" val="1713172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Documenting evidence is the key to successful investigations. You should prepare written summaries describing</a:t>
            </a:r>
            <a:r>
              <a:rPr lang="en-US" baseline="0" dirty="0" smtClean="0"/>
              <a:t> the evidence you collected, who provided it, how it was received, and when it was received.</a:t>
            </a:r>
          </a:p>
          <a:p>
            <a:endParaRPr lang="en-US" baseline="0" dirty="0" smtClean="0"/>
          </a:p>
          <a:p>
            <a:r>
              <a:rPr lang="en-US" baseline="0" dirty="0" smtClean="0"/>
              <a:t>If you obtain records from an external source, it is a good practice to request certified copies.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chemeClr val="bg1"/>
                </a:solidFill>
              </a:rPr>
              <a:t>When possible, legal, </a:t>
            </a:r>
            <a:r>
              <a:rPr lang="en-US" altLang="en-US" sz="1200" b="1" u="sng" dirty="0" smtClean="0">
                <a:solidFill>
                  <a:schemeClr val="bg1"/>
                </a:solidFill>
              </a:rPr>
              <a:t>AND</a:t>
            </a:r>
            <a:r>
              <a:rPr lang="en-US" altLang="en-US" sz="1200" dirty="0" smtClean="0">
                <a:solidFill>
                  <a:schemeClr val="bg1"/>
                </a:solidFill>
              </a:rPr>
              <a:t> appropriate, document evidence by using photo, audio, and/or video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chemeClr val="bg1"/>
                </a:solidFill>
              </a:rPr>
              <a:t>All</a:t>
            </a:r>
            <a:r>
              <a:rPr lang="en-US" altLang="en-US" sz="1200" baseline="0" dirty="0" smtClean="0">
                <a:solidFill>
                  <a:schemeClr val="bg1"/>
                </a:solidFill>
              </a:rPr>
              <a:t> of these items should be used to prepare a detailed description of your case when the investigation is concluded.  </a:t>
            </a:r>
            <a:endParaRPr lang="en-US" alt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9</a:t>
            </a:fld>
            <a:endParaRPr lang="en-US"/>
          </a:p>
        </p:txBody>
      </p:sp>
    </p:spTree>
    <p:extLst>
      <p:ext uri="{BB962C8B-B14F-4D97-AF65-F5344CB8AC3E}">
        <p14:creationId xmlns:p14="http://schemas.microsoft.com/office/powerpoint/2010/main" val="22989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Investigations</a:t>
            </a:r>
            <a:r>
              <a:rPr lang="en-US" baseline="0" dirty="0" smtClean="0"/>
              <a:t> can hinge on the interviews you conduct. With that in mind, you should record your interviews when it is acceptable to do so. Most investigations are started by interviewing the complainant. The person who is the focus of the investigation is usually interviewed last. This ensures you will have as much information as possible when you conduct the key interview.</a:t>
            </a:r>
          </a:p>
          <a:p>
            <a:endParaRPr lang="en-US" baseline="0" dirty="0" smtClean="0"/>
          </a:p>
          <a:p>
            <a:r>
              <a:rPr lang="en-US" baseline="0" dirty="0" smtClean="0"/>
              <a:t>Whenever possible, you should conduct interviews in a controlled environment to minimize distractions. You should dedicate some time at the beginning of the interview to build rapport with the interviewee. My experience has been that people tend to speak more freely if they are able to relax their defenses during the interview. </a:t>
            </a:r>
          </a:p>
          <a:p>
            <a:endParaRPr lang="en-US" baseline="0" dirty="0" smtClean="0"/>
          </a:p>
          <a:p>
            <a:r>
              <a:rPr lang="en-US" baseline="0" dirty="0" smtClean="0"/>
              <a:t>The goal of an interview is to collect information. This is best achieved through open-ended question that encourage detailed responses. You should take a neutral position as a fact-finder and avoid arguing with the interviewee. In a successful interview, the interviewee should do the majority of the talking. For those occasions when you can’t interview the witness, a written statement is a good alternative.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403125D-A450-4D4C-8FA5-6E552090916D}" type="slidenum">
              <a:rPr lang="en-US" smtClean="0"/>
              <a:t>10</a:t>
            </a:fld>
            <a:endParaRPr lang="en-US"/>
          </a:p>
        </p:txBody>
      </p:sp>
    </p:spTree>
    <p:extLst>
      <p:ext uri="{BB962C8B-B14F-4D97-AF65-F5344CB8AC3E}">
        <p14:creationId xmlns:p14="http://schemas.microsoft.com/office/powerpoint/2010/main" val="1601431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5/12/2021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5/12/2021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5/12/2021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47000">
              <a:schemeClr val="tx1"/>
            </a:gs>
            <a:gs pos="100000">
              <a:schemeClr val="bg1">
                <a:lumMod val="75000"/>
                <a:lumOff val="25000"/>
              </a:schemeClr>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5/12/2021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088571"/>
            <a:ext cx="6206837" cy="298269"/>
          </a:xfrm>
          <a:prstGeom prst="rect">
            <a:avLst/>
          </a:prstGeom>
          <a:solidFill>
            <a:srgbClr val="00206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 name="Title 1"/>
          <p:cNvSpPr>
            <a:spLocks noGrp="1"/>
          </p:cNvSpPr>
          <p:nvPr>
            <p:ph type="ctrTitle"/>
          </p:nvPr>
        </p:nvSpPr>
        <p:spPr/>
        <p:txBody>
          <a:bodyPr anchor="ctr"/>
          <a:lstStyle/>
          <a:p>
            <a:pPr algn="ctr"/>
            <a:r>
              <a:rPr lang="en-US" sz="4000" b="1" dirty="0" smtClean="0"/>
              <a:t>General Investigations</a:t>
            </a:r>
            <a:br>
              <a:rPr lang="en-US" sz="4000" b="1" dirty="0" smtClean="0"/>
            </a:br>
            <a:r>
              <a:rPr lang="en-US" sz="2800" b="1" dirty="0" smtClean="0"/>
              <a:t>District and School-Level</a:t>
            </a:r>
            <a:endParaRPr lang="en-US" sz="28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504"/>
            <a:ext cx="5287617" cy="2350052"/>
          </a:xfrm>
          <a:prstGeom prst="rect">
            <a:avLst/>
          </a:prstGeom>
          <a:effectLst>
            <a:outerShdw dist="12700" dir="2700000" algn="tl" rotWithShape="0">
              <a:prstClr val="black"/>
            </a:outerShdw>
          </a:effectLst>
        </p:spPr>
      </p:pic>
      <p:sp>
        <p:nvSpPr>
          <p:cNvPr id="5" name="Rectangle 4"/>
          <p:cNvSpPr/>
          <p:nvPr/>
        </p:nvSpPr>
        <p:spPr>
          <a:xfrm>
            <a:off x="9109876" y="2585996"/>
            <a:ext cx="3082124" cy="1669774"/>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6"/>
          <p:cNvSpPr>
            <a:spLocks noGrp="1"/>
          </p:cNvSpPr>
          <p:nvPr>
            <p:ph type="subTitle" idx="1"/>
          </p:nvPr>
        </p:nvSpPr>
        <p:spPr>
          <a:xfrm>
            <a:off x="680322" y="4394039"/>
            <a:ext cx="8144134" cy="1868216"/>
          </a:xfrm>
        </p:spPr>
        <p:txBody>
          <a:bodyPr>
            <a:noAutofit/>
          </a:bodyPr>
          <a:lstStyle/>
          <a:p>
            <a:endParaRPr lang="en-US" i="1" dirty="0" smtClean="0">
              <a:solidFill>
                <a:srgbClr val="C00000"/>
              </a:solidFill>
            </a:endParaRPr>
          </a:p>
          <a:p>
            <a:r>
              <a:rPr lang="en-US" i="1" dirty="0" smtClean="0">
                <a:solidFill>
                  <a:srgbClr val="C00000"/>
                </a:solidFill>
              </a:rPr>
              <a:t>“</a:t>
            </a:r>
            <a:r>
              <a:rPr lang="en-US" i="1" dirty="0">
                <a:solidFill>
                  <a:srgbClr val="C00000"/>
                </a:solidFill>
              </a:rPr>
              <a:t>Condemnation without investigation is the height of ignorance</a:t>
            </a:r>
            <a:r>
              <a:rPr lang="en-US" i="1" dirty="0" smtClean="0">
                <a:solidFill>
                  <a:srgbClr val="C00000"/>
                </a:solidFill>
              </a:rPr>
              <a:t>…”</a:t>
            </a:r>
            <a:endParaRPr lang="en-US" i="1" dirty="0">
              <a:solidFill>
                <a:srgbClr val="C00000"/>
              </a:solidFill>
            </a:endParaRPr>
          </a:p>
          <a:p>
            <a:r>
              <a:rPr lang="en-US" i="1" dirty="0">
                <a:solidFill>
                  <a:srgbClr val="C00000"/>
                </a:solidFill>
              </a:rPr>
              <a:t>														Albert Einstein</a:t>
            </a:r>
          </a:p>
          <a:p>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8029" y="591457"/>
            <a:ext cx="406400" cy="406400"/>
          </a:xfrm>
          <a:prstGeom prst="rect">
            <a:avLst/>
          </a:prstGeom>
        </p:spPr>
      </p:pic>
    </p:spTree>
    <p:extLst>
      <p:ext uri="{BB962C8B-B14F-4D97-AF65-F5344CB8AC3E}">
        <p14:creationId xmlns:p14="http://schemas.microsoft.com/office/powerpoint/2010/main" val="2327738833"/>
      </p:ext>
    </p:extLst>
  </p:cSld>
  <p:clrMapOvr>
    <a:masterClrMapping/>
  </p:clrMapOvr>
  <mc:AlternateContent xmlns:mc="http://schemas.openxmlformats.org/markup-compatibility/2006">
    <mc:Choice xmlns:p14="http://schemas.microsoft.com/office/powerpoint/2010/main" Requires="p14">
      <p:transition spd="slow" p14:dur="2000" advClick="0" advTm="140"/>
    </mc:Choice>
    <mc:Fallback>
      <p:transition spd="slow" advClick="0" advTm="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Suggestions For Conducting Interviews</a:t>
            </a:r>
            <a:endParaRPr lang="en-US" sz="3600" dirty="0"/>
          </a:p>
        </p:txBody>
      </p:sp>
      <p:grpSp>
        <p:nvGrpSpPr>
          <p:cNvPr id="4" name="Group 3"/>
          <p:cNvGrpSpPr/>
          <p:nvPr/>
        </p:nvGrpSpPr>
        <p:grpSpPr>
          <a:xfrm>
            <a:off x="536854" y="2647825"/>
            <a:ext cx="11230273" cy="523220"/>
            <a:chOff x="1178761" y="3908571"/>
            <a:chExt cx="10223247" cy="523220"/>
          </a:xfrm>
        </p:grpSpPr>
        <p:sp>
          <p:nvSpPr>
            <p:cNvPr id="5" name="Flowchart: Off-page Connector 4"/>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614196" y="3908571"/>
              <a:ext cx="9787812" cy="523220"/>
            </a:xfrm>
            <a:prstGeom prst="rect">
              <a:avLst/>
            </a:prstGeom>
            <a:noFill/>
          </p:spPr>
          <p:txBody>
            <a:bodyPr wrap="square" rtlCol="0">
              <a:spAutoFit/>
            </a:bodyPr>
            <a:lstStyle/>
            <a:p>
              <a:pPr>
                <a:defRPr/>
              </a:pPr>
              <a:r>
                <a:rPr lang="en-US" altLang="en-US" sz="2800" dirty="0" smtClean="0">
                  <a:solidFill>
                    <a:schemeClr val="bg1"/>
                  </a:solidFill>
                </a:rPr>
                <a:t>Interview the focus of the investigation last. </a:t>
              </a:r>
              <a:endParaRPr lang="en-US" altLang="en-US" sz="2800" dirty="0">
                <a:solidFill>
                  <a:schemeClr val="bg1"/>
                </a:solidFill>
              </a:endParaRPr>
            </a:p>
          </p:txBody>
        </p:sp>
      </p:grpSp>
      <p:grpSp>
        <p:nvGrpSpPr>
          <p:cNvPr id="7" name="Group 6"/>
          <p:cNvGrpSpPr/>
          <p:nvPr/>
        </p:nvGrpSpPr>
        <p:grpSpPr>
          <a:xfrm>
            <a:off x="532241" y="2125975"/>
            <a:ext cx="10676091" cy="523220"/>
            <a:chOff x="1178761" y="3908571"/>
            <a:chExt cx="10223247" cy="523220"/>
          </a:xfrm>
        </p:grpSpPr>
        <p:sp>
          <p:nvSpPr>
            <p:cNvPr id="8" name="Flowchart: Off-page Connector 7"/>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14196" y="3908571"/>
              <a:ext cx="9787812" cy="523220"/>
            </a:xfrm>
            <a:prstGeom prst="rect">
              <a:avLst/>
            </a:prstGeom>
            <a:noFill/>
          </p:spPr>
          <p:txBody>
            <a:bodyPr wrap="square" rtlCol="0">
              <a:spAutoFit/>
            </a:bodyPr>
            <a:lstStyle/>
            <a:p>
              <a:pPr>
                <a:defRPr/>
              </a:pPr>
              <a:r>
                <a:rPr lang="en-US" altLang="en-US" sz="2800" dirty="0" smtClean="0">
                  <a:solidFill>
                    <a:schemeClr val="bg1"/>
                  </a:solidFill>
                </a:rPr>
                <a:t>Take time to establish rapport.</a:t>
              </a:r>
              <a:endParaRPr lang="en-US" altLang="en-US" sz="2800" dirty="0">
                <a:solidFill>
                  <a:schemeClr val="bg1"/>
                </a:solidFill>
              </a:endParaRPr>
            </a:p>
          </p:txBody>
        </p:sp>
      </p:grpSp>
      <p:grpSp>
        <p:nvGrpSpPr>
          <p:cNvPr id="10" name="Group 9"/>
          <p:cNvGrpSpPr/>
          <p:nvPr/>
        </p:nvGrpSpPr>
        <p:grpSpPr>
          <a:xfrm>
            <a:off x="536863" y="3183523"/>
            <a:ext cx="11082482" cy="954107"/>
            <a:chOff x="1178761" y="3908571"/>
            <a:chExt cx="10223247" cy="954107"/>
          </a:xfrm>
        </p:grpSpPr>
        <p:sp>
          <p:nvSpPr>
            <p:cNvPr id="11" name="Flowchart: Off-page Connector 10"/>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614196" y="3908571"/>
              <a:ext cx="9787812" cy="954107"/>
            </a:xfrm>
            <a:prstGeom prst="rect">
              <a:avLst/>
            </a:prstGeom>
            <a:noFill/>
          </p:spPr>
          <p:txBody>
            <a:bodyPr wrap="square" rtlCol="0">
              <a:spAutoFit/>
            </a:bodyPr>
            <a:lstStyle/>
            <a:p>
              <a:pPr>
                <a:spcBef>
                  <a:spcPct val="0"/>
                </a:spcBef>
              </a:pPr>
              <a:r>
                <a:rPr lang="en-US" altLang="en-US" sz="2800" dirty="0" smtClean="0">
                  <a:solidFill>
                    <a:schemeClr val="bg1"/>
                  </a:solidFill>
                </a:rPr>
                <a:t>Conduct interviews in a controlled environment to minimize distractions.</a:t>
              </a:r>
              <a:endParaRPr lang="en-US" altLang="en-US" sz="2800" dirty="0">
                <a:solidFill>
                  <a:schemeClr val="bg1"/>
                </a:solidFill>
              </a:endParaRPr>
            </a:p>
          </p:txBody>
        </p:sp>
      </p:grpSp>
      <p:grpSp>
        <p:nvGrpSpPr>
          <p:cNvPr id="13" name="Group 12"/>
          <p:cNvGrpSpPr/>
          <p:nvPr/>
        </p:nvGrpSpPr>
        <p:grpSpPr>
          <a:xfrm>
            <a:off x="532248" y="4121006"/>
            <a:ext cx="10676091" cy="523220"/>
            <a:chOff x="1178761" y="3908571"/>
            <a:chExt cx="10223247" cy="523220"/>
          </a:xfrm>
        </p:grpSpPr>
        <p:sp>
          <p:nvSpPr>
            <p:cNvPr id="14" name="Flowchart: Off-page Connector 13"/>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614196" y="3908571"/>
              <a:ext cx="9787812" cy="523220"/>
            </a:xfrm>
            <a:prstGeom prst="rect">
              <a:avLst/>
            </a:prstGeom>
            <a:noFill/>
          </p:spPr>
          <p:txBody>
            <a:bodyPr wrap="square" rtlCol="0">
              <a:spAutoFit/>
            </a:bodyPr>
            <a:lstStyle/>
            <a:p>
              <a:pPr>
                <a:spcBef>
                  <a:spcPct val="0"/>
                </a:spcBef>
              </a:pPr>
              <a:r>
                <a:rPr lang="en-US" altLang="en-US" sz="2800" dirty="0" smtClean="0">
                  <a:solidFill>
                    <a:schemeClr val="bg1"/>
                  </a:solidFill>
                </a:rPr>
                <a:t>Try to remain neutral and don’t argue.</a:t>
              </a:r>
              <a:endParaRPr lang="en-US" altLang="en-US" sz="2800" dirty="0">
                <a:solidFill>
                  <a:schemeClr val="bg1"/>
                </a:solidFill>
              </a:endParaRPr>
            </a:p>
          </p:txBody>
        </p:sp>
      </p:grpSp>
      <p:grpSp>
        <p:nvGrpSpPr>
          <p:cNvPr id="22" name="Group 21"/>
          <p:cNvGrpSpPr/>
          <p:nvPr/>
        </p:nvGrpSpPr>
        <p:grpSpPr>
          <a:xfrm>
            <a:off x="536863" y="1585642"/>
            <a:ext cx="10676091" cy="523220"/>
            <a:chOff x="1178761" y="3908571"/>
            <a:chExt cx="10223247" cy="523220"/>
          </a:xfrm>
        </p:grpSpPr>
        <p:sp>
          <p:nvSpPr>
            <p:cNvPr id="23" name="Flowchart: Off-page Connector 22"/>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1614196" y="3908571"/>
              <a:ext cx="9787812" cy="523220"/>
            </a:xfrm>
            <a:prstGeom prst="rect">
              <a:avLst/>
            </a:prstGeom>
            <a:noFill/>
          </p:spPr>
          <p:txBody>
            <a:bodyPr wrap="square" rtlCol="0">
              <a:spAutoFit/>
            </a:bodyPr>
            <a:lstStyle/>
            <a:p>
              <a:pPr>
                <a:defRPr/>
              </a:pPr>
              <a:r>
                <a:rPr lang="en-US" altLang="en-US" sz="2800" dirty="0" smtClean="0">
                  <a:solidFill>
                    <a:schemeClr val="bg1"/>
                  </a:solidFill>
                </a:rPr>
                <a:t>Record your interviews.</a:t>
              </a:r>
              <a:endParaRPr lang="en-US" altLang="en-US" sz="2800" dirty="0">
                <a:solidFill>
                  <a:schemeClr val="bg1"/>
                </a:solidFill>
              </a:endParaRPr>
            </a:p>
          </p:txBody>
        </p:sp>
      </p:grpSp>
      <p:grpSp>
        <p:nvGrpSpPr>
          <p:cNvPr id="25" name="Group 24"/>
          <p:cNvGrpSpPr/>
          <p:nvPr/>
        </p:nvGrpSpPr>
        <p:grpSpPr>
          <a:xfrm>
            <a:off x="532246" y="4693679"/>
            <a:ext cx="10676091" cy="523220"/>
            <a:chOff x="1178761" y="3908571"/>
            <a:chExt cx="10223247" cy="523220"/>
          </a:xfrm>
        </p:grpSpPr>
        <p:sp>
          <p:nvSpPr>
            <p:cNvPr id="26" name="Flowchart: Off-page Connector 25"/>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614196" y="3908571"/>
              <a:ext cx="9787812" cy="523220"/>
            </a:xfrm>
            <a:prstGeom prst="rect">
              <a:avLst/>
            </a:prstGeom>
            <a:noFill/>
          </p:spPr>
          <p:txBody>
            <a:bodyPr wrap="square" rtlCol="0">
              <a:spAutoFit/>
            </a:bodyPr>
            <a:lstStyle/>
            <a:p>
              <a:pPr>
                <a:defRPr/>
              </a:pPr>
              <a:r>
                <a:rPr lang="en-US" altLang="en-US" sz="2800" dirty="0" smtClean="0">
                  <a:solidFill>
                    <a:schemeClr val="bg1"/>
                  </a:solidFill>
                </a:rPr>
                <a:t>Ask open-ended questions. “Tell me about…”</a:t>
              </a:r>
              <a:endParaRPr lang="en-US" altLang="en-US" sz="2800" dirty="0">
                <a:solidFill>
                  <a:schemeClr val="bg1"/>
                </a:solidFill>
              </a:endParaRPr>
            </a:p>
          </p:txBody>
        </p:sp>
      </p:grpSp>
      <p:grpSp>
        <p:nvGrpSpPr>
          <p:cNvPr id="28" name="Group 27"/>
          <p:cNvGrpSpPr/>
          <p:nvPr/>
        </p:nvGrpSpPr>
        <p:grpSpPr>
          <a:xfrm>
            <a:off x="536869" y="5206291"/>
            <a:ext cx="10676091" cy="523220"/>
            <a:chOff x="1178761" y="3908571"/>
            <a:chExt cx="10223247" cy="523220"/>
          </a:xfrm>
        </p:grpSpPr>
        <p:sp>
          <p:nvSpPr>
            <p:cNvPr id="29" name="Flowchart: Off-page Connector 28"/>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614196" y="3908571"/>
              <a:ext cx="9787812" cy="523220"/>
            </a:xfrm>
            <a:prstGeom prst="rect">
              <a:avLst/>
            </a:prstGeom>
            <a:noFill/>
          </p:spPr>
          <p:txBody>
            <a:bodyPr wrap="square" rtlCol="0">
              <a:spAutoFit/>
            </a:bodyPr>
            <a:lstStyle/>
            <a:p>
              <a:pPr>
                <a:defRPr/>
              </a:pPr>
              <a:r>
                <a:rPr lang="en-US" altLang="en-US" sz="2800" dirty="0" smtClean="0">
                  <a:solidFill>
                    <a:schemeClr val="bg1"/>
                  </a:solidFill>
                </a:rPr>
                <a:t>The interviewee should do most of the talking.</a:t>
              </a:r>
              <a:endParaRPr lang="en-US" altLang="en-US" sz="2800" dirty="0">
                <a:solidFill>
                  <a:schemeClr val="bg1"/>
                </a:solidFill>
              </a:endParaRPr>
            </a:p>
          </p:txBody>
        </p:sp>
      </p:grpSp>
      <p:grpSp>
        <p:nvGrpSpPr>
          <p:cNvPr id="31" name="Group 30"/>
          <p:cNvGrpSpPr/>
          <p:nvPr/>
        </p:nvGrpSpPr>
        <p:grpSpPr>
          <a:xfrm>
            <a:off x="532252" y="5718899"/>
            <a:ext cx="10676091" cy="954107"/>
            <a:chOff x="1178761" y="3908571"/>
            <a:chExt cx="10223247" cy="954107"/>
          </a:xfrm>
        </p:grpSpPr>
        <p:sp>
          <p:nvSpPr>
            <p:cNvPr id="32" name="Flowchart: Off-page Connector 31"/>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1614196" y="3908571"/>
              <a:ext cx="9787812" cy="954107"/>
            </a:xfrm>
            <a:prstGeom prst="rect">
              <a:avLst/>
            </a:prstGeom>
            <a:noFill/>
          </p:spPr>
          <p:txBody>
            <a:bodyPr wrap="square" rtlCol="0">
              <a:spAutoFit/>
            </a:bodyPr>
            <a:lstStyle/>
            <a:p>
              <a:pPr>
                <a:defRPr/>
              </a:pPr>
              <a:r>
                <a:rPr lang="en-US" altLang="en-US" sz="2800" dirty="0" smtClean="0">
                  <a:solidFill>
                    <a:schemeClr val="bg1"/>
                  </a:solidFill>
                </a:rPr>
                <a:t>Get written statements from the witnesses you don’t interview.</a:t>
              </a:r>
              <a:endParaRPr lang="en-US" altLang="en-US" sz="2800" dirty="0">
                <a:solidFill>
                  <a:schemeClr val="bg1"/>
                </a:solidFill>
              </a:endParaRPr>
            </a:p>
          </p:txBody>
        </p:sp>
      </p:grpSp>
      <p:pic>
        <p:nvPicPr>
          <p:cNvPr id="3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42011133"/>
      </p:ext>
    </p:extLst>
  </p:cSld>
  <p:clrMapOvr>
    <a:masterClrMapping/>
  </p:clrMapOvr>
  <mc:AlternateContent xmlns:mc="http://schemas.openxmlformats.org/markup-compatibility/2006">
    <mc:Choice xmlns:p14="http://schemas.microsoft.com/office/powerpoint/2010/main" Requires="p14">
      <p:transition spd="slow" p14:dur="2000" advClick="0" advTm="1120"/>
    </mc:Choice>
    <mc:Fallback>
      <p:transition spd="slow" advClick="0" advTm="1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2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Constructing Interview Questions</a:t>
            </a:r>
            <a:endParaRPr lang="en-US" sz="3600" dirty="0"/>
          </a:p>
        </p:txBody>
      </p:sp>
      <p:grpSp>
        <p:nvGrpSpPr>
          <p:cNvPr id="5" name="Group 4"/>
          <p:cNvGrpSpPr/>
          <p:nvPr/>
        </p:nvGrpSpPr>
        <p:grpSpPr>
          <a:xfrm>
            <a:off x="984805" y="1645683"/>
            <a:ext cx="10223247" cy="1384995"/>
            <a:chOff x="1178761" y="3908571"/>
            <a:chExt cx="10223247" cy="1384995"/>
          </a:xfrm>
        </p:grpSpPr>
        <p:sp>
          <p:nvSpPr>
            <p:cNvPr id="6" name="Flowchart: Off-page Connector 5"/>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14196" y="3908571"/>
              <a:ext cx="9787812" cy="1384995"/>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Avoid leading questions.</a:t>
              </a:r>
            </a:p>
            <a:p>
              <a:pPr marL="0" lvl="2" indent="0" algn="just">
                <a:spcBef>
                  <a:spcPts val="0"/>
                </a:spcBef>
                <a:buFont typeface="Arial" panose="020B0604020202020204" pitchFamily="34" charset="0"/>
                <a:buNone/>
              </a:pPr>
              <a:r>
                <a:rPr lang="en-US" altLang="en-US" sz="2800" dirty="0">
                  <a:solidFill>
                    <a:schemeClr val="bg1"/>
                  </a:solidFill>
                </a:rPr>
                <a:t>	</a:t>
              </a:r>
              <a:r>
                <a:rPr lang="en-US" altLang="en-US" sz="2800" dirty="0" smtClean="0">
                  <a:solidFill>
                    <a:schemeClr val="bg1"/>
                  </a:solidFill>
                </a:rPr>
                <a:t>		</a:t>
              </a:r>
              <a:r>
                <a:rPr lang="en-US" sz="2800" i="1" strike="sngStrike" dirty="0" smtClean="0">
                  <a:solidFill>
                    <a:srgbClr val="C00000"/>
                  </a:solidFill>
                </a:rPr>
                <a:t>Were you in the gym </a:t>
              </a:r>
              <a:r>
                <a:rPr lang="en-US" sz="2800" i="1" strike="sngStrike" dirty="0">
                  <a:solidFill>
                    <a:srgbClr val="C00000"/>
                  </a:solidFill>
                </a:rPr>
                <a:t>with </a:t>
              </a:r>
              <a:r>
                <a:rPr lang="en-US" sz="2800" i="1" strike="sngStrike" dirty="0" smtClean="0">
                  <a:solidFill>
                    <a:srgbClr val="C00000"/>
                  </a:solidFill>
                </a:rPr>
                <a:t>Sarah before school?</a:t>
              </a:r>
              <a:endParaRPr lang="en-US" sz="2800" i="1" dirty="0" smtClean="0">
                <a:solidFill>
                  <a:srgbClr val="C00000"/>
                </a:solidFill>
              </a:endParaRPr>
            </a:p>
            <a:p>
              <a:pPr marL="0" lvl="2" indent="0" algn="just">
                <a:spcBef>
                  <a:spcPts val="0"/>
                </a:spcBef>
                <a:buFont typeface="Arial" panose="020B0604020202020204" pitchFamily="34" charset="0"/>
                <a:buNone/>
              </a:pPr>
              <a:r>
                <a:rPr lang="en-US" altLang="en-US" sz="2800" i="1" dirty="0">
                  <a:solidFill>
                    <a:srgbClr val="C00000"/>
                  </a:solidFill>
                </a:rPr>
                <a:t>	</a:t>
              </a:r>
              <a:r>
                <a:rPr lang="en-US" altLang="en-US" sz="2800" i="1" dirty="0" smtClean="0">
                  <a:solidFill>
                    <a:srgbClr val="C00000"/>
                  </a:solidFill>
                </a:rPr>
                <a:t>		Where were you before school?</a:t>
              </a:r>
              <a:r>
                <a:rPr lang="en-US" altLang="en-US" sz="2800" dirty="0" smtClean="0">
                  <a:solidFill>
                    <a:schemeClr val="bg1"/>
                  </a:solidFill>
                </a:rPr>
                <a:t> </a:t>
              </a:r>
              <a:endParaRPr lang="en-US" altLang="en-US" sz="2800" strike="sngStrike" dirty="0">
                <a:solidFill>
                  <a:schemeClr val="bg1"/>
                </a:solidFill>
              </a:endParaRPr>
            </a:p>
          </p:txBody>
        </p:sp>
      </p:grpSp>
      <p:grpSp>
        <p:nvGrpSpPr>
          <p:cNvPr id="26" name="Group 25"/>
          <p:cNvGrpSpPr/>
          <p:nvPr/>
        </p:nvGrpSpPr>
        <p:grpSpPr>
          <a:xfrm>
            <a:off x="989424" y="3146580"/>
            <a:ext cx="10223247" cy="1384995"/>
            <a:chOff x="1178761" y="3908571"/>
            <a:chExt cx="10223247" cy="1384995"/>
          </a:xfrm>
        </p:grpSpPr>
        <p:sp>
          <p:nvSpPr>
            <p:cNvPr id="27" name="Flowchart: Off-page Connector 26"/>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614196" y="3908571"/>
              <a:ext cx="9787812" cy="1384995"/>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Avoid “yes or no” questions.</a:t>
              </a:r>
            </a:p>
            <a:p>
              <a:pPr marL="0" lvl="2" indent="0" algn="just">
                <a:spcBef>
                  <a:spcPts val="0"/>
                </a:spcBef>
                <a:buFont typeface="Arial" panose="020B0604020202020204" pitchFamily="34" charset="0"/>
                <a:buNone/>
              </a:pPr>
              <a:r>
                <a:rPr lang="en-US" altLang="en-US" sz="2800" dirty="0">
                  <a:solidFill>
                    <a:schemeClr val="bg1"/>
                  </a:solidFill>
                </a:rPr>
                <a:t>	</a:t>
              </a:r>
              <a:r>
                <a:rPr lang="en-US" altLang="en-US" sz="2800" dirty="0" smtClean="0">
                  <a:solidFill>
                    <a:schemeClr val="bg1"/>
                  </a:solidFill>
                </a:rPr>
                <a:t>		</a:t>
              </a:r>
              <a:r>
                <a:rPr lang="en-US" sz="2800" i="1" strike="sngStrike" dirty="0" smtClean="0">
                  <a:solidFill>
                    <a:srgbClr val="C00000"/>
                  </a:solidFill>
                </a:rPr>
                <a:t>Did you tell Sarah you would give her an “A”?</a:t>
              </a:r>
              <a:endParaRPr lang="en-US" sz="2800" i="1" dirty="0" smtClean="0">
                <a:solidFill>
                  <a:srgbClr val="C00000"/>
                </a:solidFill>
              </a:endParaRPr>
            </a:p>
            <a:p>
              <a:pPr marL="0" lvl="2" indent="0" algn="just">
                <a:spcBef>
                  <a:spcPts val="0"/>
                </a:spcBef>
                <a:buFont typeface="Arial" panose="020B0604020202020204" pitchFamily="34" charset="0"/>
                <a:buNone/>
              </a:pPr>
              <a:r>
                <a:rPr lang="en-US" altLang="en-US" sz="2800" i="1" dirty="0">
                  <a:solidFill>
                    <a:srgbClr val="C00000"/>
                  </a:solidFill>
                </a:rPr>
                <a:t>	</a:t>
              </a:r>
              <a:r>
                <a:rPr lang="en-US" altLang="en-US" sz="2800" i="1" dirty="0" smtClean="0">
                  <a:solidFill>
                    <a:srgbClr val="C00000"/>
                  </a:solidFill>
                </a:rPr>
                <a:t>		Tell me about your conversation with Sarah.</a:t>
              </a:r>
              <a:endParaRPr lang="en-US" altLang="en-US" sz="2800" strike="sngStrike" dirty="0">
                <a:solidFill>
                  <a:schemeClr val="bg1"/>
                </a:solidFill>
              </a:endParaRPr>
            </a:p>
          </p:txBody>
        </p:sp>
      </p:grpSp>
      <p:grpSp>
        <p:nvGrpSpPr>
          <p:cNvPr id="29" name="Group 28"/>
          <p:cNvGrpSpPr/>
          <p:nvPr/>
        </p:nvGrpSpPr>
        <p:grpSpPr>
          <a:xfrm>
            <a:off x="984812" y="4712136"/>
            <a:ext cx="10223247" cy="1384995"/>
            <a:chOff x="1178761" y="3908571"/>
            <a:chExt cx="10223247" cy="1384995"/>
          </a:xfrm>
        </p:grpSpPr>
        <p:sp>
          <p:nvSpPr>
            <p:cNvPr id="30" name="Flowchart: Off-page Connector 29"/>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1614196" y="3908571"/>
              <a:ext cx="9787812" cy="1384995"/>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Avoid negative or suggestive wording.</a:t>
              </a:r>
            </a:p>
            <a:p>
              <a:pPr marL="0" lvl="2" indent="0" algn="just">
                <a:spcBef>
                  <a:spcPts val="0"/>
                </a:spcBef>
                <a:buFont typeface="Arial" panose="020B0604020202020204" pitchFamily="34" charset="0"/>
                <a:buNone/>
              </a:pPr>
              <a:r>
                <a:rPr lang="en-US" altLang="en-US" sz="2800" dirty="0">
                  <a:solidFill>
                    <a:schemeClr val="bg1"/>
                  </a:solidFill>
                </a:rPr>
                <a:t>	</a:t>
              </a:r>
              <a:r>
                <a:rPr lang="en-US" altLang="en-US" sz="2800" dirty="0" smtClean="0">
                  <a:solidFill>
                    <a:schemeClr val="bg1"/>
                  </a:solidFill>
                </a:rPr>
                <a:t>		</a:t>
              </a:r>
              <a:r>
                <a:rPr lang="en-US" sz="2800" i="1" strike="sngStrike" dirty="0" smtClean="0">
                  <a:solidFill>
                    <a:srgbClr val="C00000"/>
                  </a:solidFill>
                </a:rPr>
                <a:t>You weren’t in the gym with Sarah, were you?</a:t>
              </a:r>
              <a:endParaRPr lang="en-US" sz="2800" i="1" dirty="0" smtClean="0">
                <a:solidFill>
                  <a:srgbClr val="C00000"/>
                </a:solidFill>
              </a:endParaRPr>
            </a:p>
            <a:p>
              <a:pPr marL="0" lvl="2" indent="0" algn="just">
                <a:spcBef>
                  <a:spcPts val="0"/>
                </a:spcBef>
                <a:buFont typeface="Arial" panose="020B0604020202020204" pitchFamily="34" charset="0"/>
                <a:buNone/>
              </a:pPr>
              <a:r>
                <a:rPr lang="en-US" altLang="en-US" sz="2800" i="1" dirty="0">
                  <a:solidFill>
                    <a:srgbClr val="C00000"/>
                  </a:solidFill>
                </a:rPr>
                <a:t>	</a:t>
              </a:r>
              <a:r>
                <a:rPr lang="en-US" altLang="en-US" sz="2800" i="1" dirty="0" smtClean="0">
                  <a:solidFill>
                    <a:srgbClr val="C00000"/>
                  </a:solidFill>
                </a:rPr>
                <a:t>		</a:t>
              </a:r>
              <a:endParaRPr lang="en-US" altLang="en-US" sz="2800" strike="sngStrike" dirty="0">
                <a:solidFill>
                  <a:schemeClr val="bg1"/>
                </a:solidFill>
              </a:endParaRPr>
            </a:p>
          </p:txBody>
        </p:sp>
      </p:grpSp>
      <p:pic>
        <p:nvPicPr>
          <p:cNvPr id="3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86903675"/>
      </p:ext>
    </p:extLst>
  </p:cSld>
  <p:clrMapOvr>
    <a:masterClrMapping/>
  </p:clrMapOvr>
  <mc:AlternateContent xmlns:mc="http://schemas.openxmlformats.org/markup-compatibility/2006">
    <mc:Choice xmlns:p14="http://schemas.microsoft.com/office/powerpoint/2010/main" Requires="p14">
      <p:transition spd="slow" p14:dur="2000" advClick="0" advTm="540"/>
    </mc:Choice>
    <mc:Fallback>
      <p:transition spd="slow" advClick="0" advTm="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43"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Social Media Complaints</a:t>
            </a:r>
            <a:endParaRPr lang="en-US" sz="3600" dirty="0"/>
          </a:p>
        </p:txBody>
      </p:sp>
      <p:grpSp>
        <p:nvGrpSpPr>
          <p:cNvPr id="5" name="Group 4"/>
          <p:cNvGrpSpPr/>
          <p:nvPr/>
        </p:nvGrpSpPr>
        <p:grpSpPr>
          <a:xfrm>
            <a:off x="984805" y="2033605"/>
            <a:ext cx="10223247" cy="523220"/>
            <a:chOff x="1178761" y="3908571"/>
            <a:chExt cx="10223247" cy="523220"/>
          </a:xfrm>
        </p:grpSpPr>
        <p:sp>
          <p:nvSpPr>
            <p:cNvPr id="6" name="Flowchart: Off-page Connector 5"/>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14196" y="3908571"/>
              <a:ext cx="9787812" cy="523220"/>
            </a:xfrm>
            <a:prstGeom prst="rect">
              <a:avLst/>
            </a:prstGeom>
            <a:noFill/>
          </p:spPr>
          <p:txBody>
            <a:bodyPr wrap="square" rtlCol="0">
              <a:spAutoFit/>
            </a:bodyPr>
            <a:lstStyle/>
            <a:p>
              <a:pPr marL="0" lvl="2" algn="just"/>
              <a:r>
                <a:rPr lang="en-US" altLang="en-US" sz="2800" dirty="0" smtClean="0">
                  <a:solidFill>
                    <a:schemeClr val="bg1"/>
                  </a:solidFill>
                </a:rPr>
                <a:t>Offensive is not the same as unethical. </a:t>
              </a:r>
              <a:endParaRPr lang="en-US" altLang="en-US" sz="2800" dirty="0">
                <a:solidFill>
                  <a:schemeClr val="bg1"/>
                </a:solidFill>
              </a:endParaRPr>
            </a:p>
          </p:txBody>
        </p:sp>
      </p:grpSp>
      <p:grpSp>
        <p:nvGrpSpPr>
          <p:cNvPr id="8" name="Group 7"/>
          <p:cNvGrpSpPr/>
          <p:nvPr/>
        </p:nvGrpSpPr>
        <p:grpSpPr>
          <a:xfrm>
            <a:off x="989429" y="4864534"/>
            <a:ext cx="10223247" cy="523220"/>
            <a:chOff x="1178761" y="3908571"/>
            <a:chExt cx="10223247" cy="523220"/>
          </a:xfrm>
        </p:grpSpPr>
        <p:sp>
          <p:nvSpPr>
            <p:cNvPr id="9" name="Flowchart: Off-page Connector 8"/>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614196" y="3908571"/>
              <a:ext cx="9787812" cy="523220"/>
            </a:xfrm>
            <a:prstGeom prst="rect">
              <a:avLst/>
            </a:prstGeom>
            <a:noFill/>
          </p:spPr>
          <p:txBody>
            <a:bodyPr wrap="square" rtlCol="0">
              <a:spAutoFit/>
            </a:bodyPr>
            <a:lstStyle/>
            <a:p>
              <a:pPr>
                <a:defRPr/>
              </a:pPr>
              <a:r>
                <a:rPr lang="en-US" sz="2800" dirty="0" smtClean="0">
                  <a:solidFill>
                    <a:schemeClr val="bg1"/>
                  </a:solidFill>
                </a:rPr>
                <a:t>Was his/her identity clearly associated with the content?</a:t>
              </a:r>
              <a:endParaRPr lang="en-US" sz="2800" dirty="0">
                <a:solidFill>
                  <a:schemeClr val="bg1"/>
                </a:solidFill>
              </a:endParaRPr>
            </a:p>
          </p:txBody>
        </p:sp>
      </p:grpSp>
      <p:grpSp>
        <p:nvGrpSpPr>
          <p:cNvPr id="11" name="Group 10"/>
          <p:cNvGrpSpPr/>
          <p:nvPr/>
        </p:nvGrpSpPr>
        <p:grpSpPr>
          <a:xfrm>
            <a:off x="989428" y="2749425"/>
            <a:ext cx="10223247" cy="523220"/>
            <a:chOff x="1178761" y="3908571"/>
            <a:chExt cx="10223247" cy="523220"/>
          </a:xfrm>
        </p:grpSpPr>
        <p:sp>
          <p:nvSpPr>
            <p:cNvPr id="12" name="Flowchart: Off-page Connector 11"/>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14196" y="3908571"/>
              <a:ext cx="9787812" cy="523220"/>
            </a:xfrm>
            <a:prstGeom prst="rect">
              <a:avLst/>
            </a:prstGeom>
            <a:noFill/>
          </p:spPr>
          <p:txBody>
            <a:bodyPr wrap="square" rtlCol="0">
              <a:spAutoFit/>
            </a:bodyPr>
            <a:lstStyle/>
            <a:p>
              <a:pPr>
                <a:defRPr/>
              </a:pPr>
              <a:r>
                <a:rPr lang="en-US" altLang="en-US" sz="2800" dirty="0" smtClean="0">
                  <a:solidFill>
                    <a:schemeClr val="bg1"/>
                  </a:solidFill>
                </a:rPr>
                <a:t>Did it diminish his/her ability to function professionally?</a:t>
              </a:r>
              <a:endParaRPr lang="en-US" altLang="en-US" sz="2800" dirty="0">
                <a:solidFill>
                  <a:schemeClr val="bg1"/>
                </a:solidFill>
              </a:endParaRPr>
            </a:p>
          </p:txBody>
        </p:sp>
      </p:grpSp>
      <p:grpSp>
        <p:nvGrpSpPr>
          <p:cNvPr id="14" name="Group 13"/>
          <p:cNvGrpSpPr/>
          <p:nvPr/>
        </p:nvGrpSpPr>
        <p:grpSpPr>
          <a:xfrm>
            <a:off x="984812" y="3483704"/>
            <a:ext cx="10223247" cy="523220"/>
            <a:chOff x="1178761" y="3908571"/>
            <a:chExt cx="10223247" cy="523220"/>
          </a:xfrm>
        </p:grpSpPr>
        <p:sp>
          <p:nvSpPr>
            <p:cNvPr id="15" name="Flowchart: Off-page Connector 14"/>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p:cNvSpPr txBox="1"/>
            <p:nvPr/>
          </p:nvSpPr>
          <p:spPr>
            <a:xfrm>
              <a:off x="1614196" y="3908571"/>
              <a:ext cx="9787812" cy="523220"/>
            </a:xfrm>
            <a:prstGeom prst="rect">
              <a:avLst/>
            </a:prstGeom>
            <a:noFill/>
          </p:spPr>
          <p:txBody>
            <a:bodyPr wrap="square" rtlCol="0">
              <a:spAutoFit/>
            </a:bodyPr>
            <a:lstStyle/>
            <a:p>
              <a:pPr>
                <a:defRPr/>
              </a:pPr>
              <a:r>
                <a:rPr lang="en-US" altLang="en-US" sz="2800" dirty="0" smtClean="0">
                  <a:solidFill>
                    <a:schemeClr val="bg1"/>
                  </a:solidFill>
                </a:rPr>
                <a:t>How did it come to your attention?</a:t>
              </a:r>
              <a:endParaRPr lang="en-US" altLang="en-US" sz="2800" dirty="0">
                <a:solidFill>
                  <a:schemeClr val="bg1"/>
                </a:solidFill>
              </a:endParaRPr>
            </a:p>
          </p:txBody>
        </p:sp>
      </p:grpSp>
      <p:grpSp>
        <p:nvGrpSpPr>
          <p:cNvPr id="17" name="Group 16"/>
          <p:cNvGrpSpPr/>
          <p:nvPr/>
        </p:nvGrpSpPr>
        <p:grpSpPr>
          <a:xfrm>
            <a:off x="989431" y="4190281"/>
            <a:ext cx="10223247" cy="523220"/>
            <a:chOff x="1178761" y="3908571"/>
            <a:chExt cx="10223247" cy="523220"/>
          </a:xfrm>
        </p:grpSpPr>
        <p:sp>
          <p:nvSpPr>
            <p:cNvPr id="18" name="Flowchart: Off-page Connector 17"/>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extBox 18"/>
            <p:cNvSpPr txBox="1"/>
            <p:nvPr/>
          </p:nvSpPr>
          <p:spPr>
            <a:xfrm>
              <a:off x="1614196" y="3908571"/>
              <a:ext cx="9787812" cy="523220"/>
            </a:xfrm>
            <a:prstGeom prst="rect">
              <a:avLst/>
            </a:prstGeom>
            <a:noFill/>
          </p:spPr>
          <p:txBody>
            <a:bodyPr wrap="square" rtlCol="0">
              <a:spAutoFit/>
            </a:bodyPr>
            <a:lstStyle/>
            <a:p>
              <a:pPr>
                <a:defRPr/>
              </a:pPr>
              <a:r>
                <a:rPr lang="en-US" altLang="en-US" sz="2800" dirty="0" smtClean="0">
                  <a:solidFill>
                    <a:schemeClr val="bg1"/>
                  </a:solidFill>
                </a:rPr>
                <a:t>Who had access/exposure to the content?</a:t>
              </a:r>
              <a:endParaRPr lang="en-US" altLang="en-US" sz="2800" dirty="0">
                <a:solidFill>
                  <a:schemeClr val="bg1"/>
                </a:solidFill>
              </a:endParaRPr>
            </a:p>
          </p:txBody>
        </p:sp>
      </p:grpSp>
      <p:grpSp>
        <p:nvGrpSpPr>
          <p:cNvPr id="20" name="Group 19"/>
          <p:cNvGrpSpPr/>
          <p:nvPr/>
        </p:nvGrpSpPr>
        <p:grpSpPr>
          <a:xfrm>
            <a:off x="984813" y="5478746"/>
            <a:ext cx="10223247" cy="523220"/>
            <a:chOff x="1178761" y="3908571"/>
            <a:chExt cx="10223247" cy="523220"/>
          </a:xfrm>
        </p:grpSpPr>
        <p:sp>
          <p:nvSpPr>
            <p:cNvPr id="21" name="Flowchart: Off-page Connector 20"/>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1614196" y="3908571"/>
              <a:ext cx="9787812" cy="523220"/>
            </a:xfrm>
            <a:prstGeom prst="rect">
              <a:avLst/>
            </a:prstGeom>
            <a:noFill/>
          </p:spPr>
          <p:txBody>
            <a:bodyPr wrap="square" rtlCol="0">
              <a:spAutoFit/>
            </a:bodyPr>
            <a:lstStyle/>
            <a:p>
              <a:pPr>
                <a:defRPr/>
              </a:pPr>
              <a:r>
                <a:rPr lang="en-US" sz="2800" dirty="0" smtClean="0">
                  <a:solidFill>
                    <a:schemeClr val="bg1"/>
                  </a:solidFill>
                </a:rPr>
                <a:t>Were school system technology resources used?</a:t>
              </a:r>
              <a:endParaRPr lang="en-US" sz="2800" dirty="0">
                <a:solidFill>
                  <a:schemeClr val="bg1"/>
                </a:solidFill>
              </a:endParaRP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00402553"/>
      </p:ext>
    </p:extLst>
  </p:cSld>
  <p:clrMapOvr>
    <a:masterClrMapping/>
  </p:clrMapOvr>
  <mc:AlternateContent xmlns:mc="http://schemas.openxmlformats.org/markup-compatibility/2006">
    <mc:Choice xmlns:p14="http://schemas.microsoft.com/office/powerpoint/2010/main" Requires="p14">
      <p:transition spd="slow" p14:dur="2000" advClick="0" advTm="1030"/>
    </mc:Choice>
    <mc:Fallback>
      <p:transition spd="slow" advClick="0" advTm="1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Educator Sexual Misconduct</a:t>
            </a:r>
            <a:endParaRPr lang="en-US" sz="3600" dirty="0"/>
          </a:p>
        </p:txBody>
      </p:sp>
      <p:grpSp>
        <p:nvGrpSpPr>
          <p:cNvPr id="5" name="Group 4"/>
          <p:cNvGrpSpPr/>
          <p:nvPr/>
        </p:nvGrpSpPr>
        <p:grpSpPr>
          <a:xfrm>
            <a:off x="984805" y="2393826"/>
            <a:ext cx="10223247" cy="1384995"/>
            <a:chOff x="1178761" y="3908571"/>
            <a:chExt cx="10223247" cy="1384995"/>
          </a:xfrm>
        </p:grpSpPr>
        <p:sp>
          <p:nvSpPr>
            <p:cNvPr id="6" name="Flowchart: Off-page Connector 5"/>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14196" y="3908571"/>
              <a:ext cx="9787812" cy="1384995"/>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Notify your administration.</a:t>
              </a:r>
            </a:p>
            <a:p>
              <a:pPr marL="0" lvl="2" indent="0" algn="just">
                <a:spcBef>
                  <a:spcPts val="0"/>
                </a:spcBef>
                <a:buFont typeface="Arial" panose="020B0604020202020204" pitchFamily="34" charset="0"/>
                <a:buNone/>
              </a:pPr>
              <a:r>
                <a:rPr lang="en-US" altLang="en-US" sz="2800" i="1" dirty="0">
                  <a:solidFill>
                    <a:srgbClr val="C00000"/>
                  </a:solidFill>
                </a:rPr>
                <a:t>	</a:t>
              </a:r>
              <a:r>
                <a:rPr lang="en-US" altLang="en-US" sz="2800" i="1" dirty="0" smtClean="0">
                  <a:solidFill>
                    <a:srgbClr val="C00000"/>
                  </a:solidFill>
                </a:rPr>
                <a:t>Stop investigating and do this as early as possible and 	follow reporting 	protocols.</a:t>
              </a:r>
              <a:endParaRPr lang="en-US" altLang="en-US" sz="2800" strike="sngStrike" dirty="0">
                <a:solidFill>
                  <a:schemeClr val="bg1"/>
                </a:solidFill>
              </a:endParaRPr>
            </a:p>
          </p:txBody>
        </p:sp>
      </p:grpSp>
      <p:grpSp>
        <p:nvGrpSpPr>
          <p:cNvPr id="26" name="Group 25"/>
          <p:cNvGrpSpPr/>
          <p:nvPr/>
        </p:nvGrpSpPr>
        <p:grpSpPr>
          <a:xfrm>
            <a:off x="989424" y="3894723"/>
            <a:ext cx="10223247" cy="954107"/>
            <a:chOff x="1178761" y="3908571"/>
            <a:chExt cx="10223247" cy="954107"/>
          </a:xfrm>
        </p:grpSpPr>
        <p:sp>
          <p:nvSpPr>
            <p:cNvPr id="27" name="Flowchart: Off-page Connector 26"/>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614196" y="3908571"/>
              <a:ext cx="9787812" cy="954107"/>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Notify law enforcement and DFCS.</a:t>
              </a:r>
            </a:p>
            <a:p>
              <a:pPr marL="0" lvl="2" indent="0" algn="just">
                <a:spcBef>
                  <a:spcPts val="0"/>
                </a:spcBef>
                <a:buFont typeface="Arial" panose="020B0604020202020204" pitchFamily="34" charset="0"/>
                <a:buNone/>
              </a:pPr>
              <a:r>
                <a:rPr lang="en-US" altLang="en-US" sz="2800" dirty="0">
                  <a:solidFill>
                    <a:schemeClr val="bg1"/>
                  </a:solidFill>
                </a:rPr>
                <a:t>	</a:t>
              </a:r>
              <a:r>
                <a:rPr lang="en-US" altLang="en-US" sz="2800" i="1" dirty="0" smtClean="0">
                  <a:solidFill>
                    <a:srgbClr val="C00000"/>
                  </a:solidFill>
                </a:rPr>
                <a:t>Stop investigating and immediately handoff to LEA.</a:t>
              </a:r>
              <a:endParaRPr lang="en-US" altLang="en-US" sz="2800" strike="sngStrike" dirty="0">
                <a:solidFill>
                  <a:schemeClr val="bg1"/>
                </a:solidFill>
              </a:endParaRPr>
            </a:p>
          </p:txBody>
        </p:sp>
      </p:grpSp>
      <p:grpSp>
        <p:nvGrpSpPr>
          <p:cNvPr id="29" name="Group 28"/>
          <p:cNvGrpSpPr/>
          <p:nvPr/>
        </p:nvGrpSpPr>
        <p:grpSpPr>
          <a:xfrm>
            <a:off x="984812" y="4952286"/>
            <a:ext cx="10223247" cy="1384995"/>
            <a:chOff x="1178761" y="3908571"/>
            <a:chExt cx="10223247" cy="1384995"/>
          </a:xfrm>
        </p:grpSpPr>
        <p:sp>
          <p:nvSpPr>
            <p:cNvPr id="30" name="Flowchart: Off-page Connector 29"/>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1614196" y="3908571"/>
              <a:ext cx="9787812" cy="1384995"/>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Report to PSC.</a:t>
              </a:r>
            </a:p>
            <a:p>
              <a:pPr marL="0" lvl="2" indent="0" algn="just">
                <a:spcBef>
                  <a:spcPts val="0"/>
                </a:spcBef>
                <a:buFont typeface="Arial" panose="020B0604020202020204" pitchFamily="34" charset="0"/>
                <a:buNone/>
              </a:pPr>
              <a:r>
                <a:rPr lang="en-US" altLang="en-US" sz="2800" dirty="0">
                  <a:solidFill>
                    <a:schemeClr val="bg1"/>
                  </a:solidFill>
                </a:rPr>
                <a:t>	</a:t>
              </a:r>
              <a:r>
                <a:rPr lang="en-US" sz="2800" i="1" dirty="0" smtClean="0">
                  <a:solidFill>
                    <a:srgbClr val="C00000"/>
                  </a:solidFill>
                </a:rPr>
                <a:t>If a mandated report is triggered, a report to the PSC 	will also be required within 90 days.</a:t>
              </a:r>
            </a:p>
          </p:txBody>
        </p:sp>
      </p:grpSp>
      <p:sp>
        <p:nvSpPr>
          <p:cNvPr id="13" name="TextBox 12"/>
          <p:cNvSpPr txBox="1"/>
          <p:nvPr/>
        </p:nvSpPr>
        <p:spPr>
          <a:xfrm>
            <a:off x="737118" y="1497915"/>
            <a:ext cx="10470934" cy="523220"/>
          </a:xfrm>
          <a:prstGeom prst="rect">
            <a:avLst/>
          </a:prstGeom>
          <a:noFill/>
        </p:spPr>
        <p:txBody>
          <a:bodyPr wrap="square" rtlCol="0">
            <a:spAutoFit/>
          </a:bodyPr>
          <a:lstStyle/>
          <a:p>
            <a:pPr>
              <a:spcBef>
                <a:spcPct val="0"/>
              </a:spcBef>
            </a:pPr>
            <a:r>
              <a:rPr lang="en-US" altLang="en-US" sz="2800" u="sng" dirty="0" smtClean="0">
                <a:solidFill>
                  <a:schemeClr val="bg1"/>
                </a:solidFill>
              </a:rPr>
              <a:t>When reporting is required under O.C.G.A. § 19-7-5</a:t>
            </a:r>
            <a:r>
              <a:rPr lang="en-US" altLang="en-US" sz="2800" dirty="0" smtClean="0">
                <a:solidFill>
                  <a:schemeClr val="bg1"/>
                </a:solidFill>
              </a:rPr>
              <a:t>:</a:t>
            </a:r>
            <a:endParaRPr lang="en-US" altLang="en-US" sz="2800" dirty="0">
              <a:solidFill>
                <a:schemeClr val="bg1"/>
              </a:solidFill>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82413484"/>
      </p:ext>
    </p:extLst>
  </p:cSld>
  <p:clrMapOvr>
    <a:masterClrMapping/>
  </p:clrMapOvr>
  <mc:AlternateContent xmlns:mc="http://schemas.openxmlformats.org/markup-compatibility/2006">
    <mc:Choice xmlns:p14="http://schemas.microsoft.com/office/powerpoint/2010/main" Requires="p14">
      <p:transition spd="slow" p14:dur="2000" advClick="0" advTm="420"/>
    </mc:Choice>
    <mc:Fallback>
      <p:transition spd="slow" advClick="0" advTm="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endParaRPr lang="en-US" sz="3600" dirty="0"/>
          </a:p>
        </p:txBody>
      </p:sp>
      <p:sp>
        <p:nvSpPr>
          <p:cNvPr id="23" name="Rectangle 22"/>
          <p:cNvSpPr/>
          <p:nvPr/>
        </p:nvSpPr>
        <p:spPr>
          <a:xfrm>
            <a:off x="1007389" y="1704814"/>
            <a:ext cx="8725547" cy="3416320"/>
          </a:xfrm>
          <a:prstGeom prst="rect">
            <a:avLst/>
          </a:prstGeom>
        </p:spPr>
        <p:txBody>
          <a:bodyPr wrap="square">
            <a:spAutoFit/>
          </a:bodyPr>
          <a:lstStyle/>
          <a:p>
            <a:pPr algn="ctr"/>
            <a:r>
              <a:rPr lang="en-US" sz="2400" dirty="0">
                <a:solidFill>
                  <a:schemeClr val="bg1"/>
                </a:solidFill>
              </a:rPr>
              <a:t>David Pumphrey, Chief Investigator</a:t>
            </a:r>
          </a:p>
          <a:p>
            <a:pPr algn="ctr"/>
            <a:endParaRPr lang="en-US" sz="2400" dirty="0">
              <a:solidFill>
                <a:schemeClr val="bg1"/>
              </a:solidFill>
            </a:endParaRPr>
          </a:p>
          <a:p>
            <a:pPr algn="ctr"/>
            <a:r>
              <a:rPr lang="en-US" sz="2400" dirty="0">
                <a:solidFill>
                  <a:schemeClr val="bg1"/>
                </a:solidFill>
              </a:rPr>
              <a:t>GA Professional Standards Commission</a:t>
            </a:r>
          </a:p>
          <a:p>
            <a:pPr algn="ctr"/>
            <a:endParaRPr lang="en-US" sz="2400" dirty="0">
              <a:solidFill>
                <a:schemeClr val="bg1"/>
              </a:solidFill>
            </a:endParaRPr>
          </a:p>
          <a:p>
            <a:pPr algn="ctr"/>
            <a:r>
              <a:rPr lang="en-US" sz="2400" dirty="0">
                <a:solidFill>
                  <a:schemeClr val="bg1"/>
                </a:solidFill>
              </a:rPr>
              <a:t>David.Pumphrey@GAPSC.com </a:t>
            </a:r>
          </a:p>
          <a:p>
            <a:pPr algn="ctr"/>
            <a:endParaRPr lang="en-US" sz="2400" dirty="0">
              <a:solidFill>
                <a:schemeClr val="bg1"/>
              </a:solidFill>
            </a:endParaRPr>
          </a:p>
          <a:p>
            <a:pPr algn="ctr"/>
            <a:r>
              <a:rPr lang="en-US" sz="2400" dirty="0" smtClean="0">
                <a:solidFill>
                  <a:schemeClr val="bg1"/>
                </a:solidFill>
              </a:rPr>
              <a:t>Phone: (404) 232-2626</a:t>
            </a:r>
          </a:p>
          <a:p>
            <a:pPr algn="ctr"/>
            <a:endParaRPr lang="en-US" sz="2400" dirty="0" smtClean="0">
              <a:solidFill>
                <a:schemeClr val="bg1"/>
              </a:solidFill>
            </a:endParaRPr>
          </a:p>
          <a:p>
            <a:pPr algn="ctr"/>
            <a:r>
              <a:rPr lang="en-US" sz="2400" dirty="0" smtClean="0">
                <a:solidFill>
                  <a:schemeClr val="bg1"/>
                </a:solidFill>
              </a:rPr>
              <a:t>Fax: (404) 232-2720</a:t>
            </a:r>
            <a:endParaRPr lang="en-US" sz="2400" dirty="0">
              <a:solidFill>
                <a:schemeClr val="bg1"/>
              </a:solidFill>
            </a:endParaRPr>
          </a:p>
        </p:txBody>
      </p:sp>
      <p:pic>
        <p:nvPicPr>
          <p:cNvPr id="2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14568407"/>
      </p:ext>
    </p:extLst>
  </p:cSld>
  <p:clrMapOvr>
    <a:masterClrMapping/>
  </p:clrMapOvr>
  <mc:AlternateContent xmlns:mc="http://schemas.openxmlformats.org/markup-compatibility/2006">
    <mc:Choice xmlns:p14="http://schemas.microsoft.com/office/powerpoint/2010/main" Requires="p14">
      <p:transition spd="slow" p14:dur="2000" advClick="0" advTm="250"/>
    </mc:Choice>
    <mc:Fallback>
      <p:transition spd="slow" advClick="0" advTm="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3"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An Investigation</a:t>
            </a:r>
            <a:endParaRPr lang="en-US" dirty="0"/>
          </a:p>
        </p:txBody>
      </p:sp>
      <p:grpSp>
        <p:nvGrpSpPr>
          <p:cNvPr id="21" name="Group 20"/>
          <p:cNvGrpSpPr/>
          <p:nvPr/>
        </p:nvGrpSpPr>
        <p:grpSpPr>
          <a:xfrm>
            <a:off x="984805" y="2744797"/>
            <a:ext cx="10223247" cy="523220"/>
            <a:chOff x="1178761" y="3908571"/>
            <a:chExt cx="10223247" cy="523220"/>
          </a:xfrm>
        </p:grpSpPr>
        <p:sp>
          <p:nvSpPr>
            <p:cNvPr id="11" name="Flowchart: Off-page Connector 10"/>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614196" y="3908571"/>
              <a:ext cx="9787812" cy="523220"/>
            </a:xfrm>
            <a:prstGeom prst="rect">
              <a:avLst/>
            </a:prstGeom>
            <a:noFill/>
          </p:spPr>
          <p:txBody>
            <a:bodyPr wrap="square" rtlCol="0">
              <a:spAutoFit/>
            </a:bodyPr>
            <a:lstStyle/>
            <a:p>
              <a:r>
                <a:rPr lang="en-US" sz="2800" dirty="0" smtClean="0">
                  <a:solidFill>
                    <a:schemeClr val="bg1">
                      <a:lumMod val="95000"/>
                      <a:lumOff val="5000"/>
                    </a:schemeClr>
                  </a:solidFill>
                </a:rPr>
                <a:t>To learn </a:t>
              </a:r>
              <a:r>
                <a:rPr lang="en-US" sz="2800" dirty="0">
                  <a:solidFill>
                    <a:schemeClr val="bg1">
                      <a:lumMod val="95000"/>
                      <a:lumOff val="5000"/>
                    </a:schemeClr>
                  </a:solidFill>
                </a:rPr>
                <a:t>t</a:t>
              </a:r>
              <a:r>
                <a:rPr lang="en-US" sz="2800" dirty="0" smtClean="0">
                  <a:solidFill>
                    <a:schemeClr val="bg1">
                      <a:lumMod val="95000"/>
                      <a:lumOff val="5000"/>
                    </a:schemeClr>
                  </a:solidFill>
                </a:rPr>
                <a:t>he </a:t>
              </a:r>
              <a:r>
                <a:rPr lang="en-US" sz="2800" dirty="0">
                  <a:solidFill>
                    <a:schemeClr val="bg1">
                      <a:lumMod val="95000"/>
                      <a:lumOff val="5000"/>
                    </a:schemeClr>
                  </a:solidFill>
                </a:rPr>
                <a:t>f</a:t>
              </a:r>
              <a:r>
                <a:rPr lang="en-US" sz="2800" dirty="0" smtClean="0">
                  <a:solidFill>
                    <a:schemeClr val="bg1">
                      <a:lumMod val="95000"/>
                      <a:lumOff val="5000"/>
                    </a:schemeClr>
                  </a:solidFill>
                </a:rPr>
                <a:t>acts </a:t>
              </a:r>
              <a:r>
                <a:rPr lang="en-US" sz="2800" dirty="0">
                  <a:solidFill>
                    <a:schemeClr val="bg1">
                      <a:lumMod val="95000"/>
                      <a:lumOff val="5000"/>
                    </a:schemeClr>
                  </a:solidFill>
                </a:rPr>
                <a:t>r</a:t>
              </a:r>
              <a:r>
                <a:rPr lang="en-US" sz="2800" dirty="0" smtClean="0">
                  <a:solidFill>
                    <a:schemeClr val="bg1">
                      <a:lumMod val="95000"/>
                      <a:lumOff val="5000"/>
                    </a:schemeClr>
                  </a:solidFill>
                </a:rPr>
                <a:t>elated </a:t>
              </a:r>
              <a:r>
                <a:rPr lang="en-US" sz="2800" dirty="0">
                  <a:solidFill>
                    <a:schemeClr val="bg1">
                      <a:lumMod val="95000"/>
                      <a:lumOff val="5000"/>
                    </a:schemeClr>
                  </a:solidFill>
                </a:rPr>
                <a:t>t</a:t>
              </a:r>
              <a:r>
                <a:rPr lang="en-US" sz="2800" dirty="0" smtClean="0">
                  <a:solidFill>
                    <a:schemeClr val="bg1">
                      <a:lumMod val="95000"/>
                      <a:lumOff val="5000"/>
                    </a:schemeClr>
                  </a:solidFill>
                </a:rPr>
                <a:t>o </a:t>
              </a:r>
              <a:r>
                <a:rPr lang="en-US" sz="2800" dirty="0">
                  <a:solidFill>
                    <a:schemeClr val="bg1">
                      <a:lumMod val="95000"/>
                      <a:lumOff val="5000"/>
                    </a:schemeClr>
                  </a:solidFill>
                </a:rPr>
                <a:t>a</a:t>
              </a:r>
              <a:r>
                <a:rPr lang="en-US" sz="2800" dirty="0" smtClean="0">
                  <a:solidFill>
                    <a:schemeClr val="bg1">
                      <a:lumMod val="95000"/>
                      <a:lumOff val="5000"/>
                    </a:schemeClr>
                  </a:solidFill>
                </a:rPr>
                <a:t> given </a:t>
              </a:r>
              <a:r>
                <a:rPr lang="en-US" sz="2800" dirty="0">
                  <a:solidFill>
                    <a:schemeClr val="bg1">
                      <a:lumMod val="95000"/>
                      <a:lumOff val="5000"/>
                    </a:schemeClr>
                  </a:solidFill>
                </a:rPr>
                <a:t>s</a:t>
              </a:r>
              <a:r>
                <a:rPr lang="en-US" sz="2800" dirty="0" smtClean="0">
                  <a:solidFill>
                    <a:schemeClr val="bg1">
                      <a:lumMod val="95000"/>
                      <a:lumOff val="5000"/>
                    </a:schemeClr>
                  </a:solidFill>
                </a:rPr>
                <a:t>ituation</a:t>
              </a:r>
            </a:p>
          </p:txBody>
        </p:sp>
      </p:grpSp>
      <p:grpSp>
        <p:nvGrpSpPr>
          <p:cNvPr id="22" name="Group 21"/>
          <p:cNvGrpSpPr/>
          <p:nvPr/>
        </p:nvGrpSpPr>
        <p:grpSpPr>
          <a:xfrm>
            <a:off x="975475" y="3372866"/>
            <a:ext cx="10727005" cy="523220"/>
            <a:chOff x="1169431" y="4536640"/>
            <a:chExt cx="10727005" cy="523220"/>
          </a:xfrm>
        </p:grpSpPr>
        <p:sp>
          <p:nvSpPr>
            <p:cNvPr id="12" name="Flowchart: Off-page Connector 11"/>
            <p:cNvSpPr/>
            <p:nvPr/>
          </p:nvSpPr>
          <p:spPr>
            <a:xfrm>
              <a:off x="1169431" y="4591034"/>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623431" y="4536640"/>
              <a:ext cx="10273005" cy="523220"/>
            </a:xfrm>
            <a:prstGeom prst="rect">
              <a:avLst/>
            </a:prstGeom>
            <a:noFill/>
          </p:spPr>
          <p:txBody>
            <a:bodyPr wrap="square" rtlCol="0">
              <a:spAutoFit/>
            </a:bodyPr>
            <a:lstStyle/>
            <a:p>
              <a:r>
                <a:rPr lang="en-US" sz="2800" dirty="0" smtClean="0">
                  <a:solidFill>
                    <a:schemeClr val="bg1">
                      <a:lumMod val="95000"/>
                      <a:lumOff val="5000"/>
                    </a:schemeClr>
                  </a:solidFill>
                </a:rPr>
                <a:t>Identify all parties involved: accused, victims, and witnesses</a:t>
              </a:r>
            </a:p>
          </p:txBody>
        </p:sp>
      </p:grpSp>
      <p:grpSp>
        <p:nvGrpSpPr>
          <p:cNvPr id="17" name="Group 16"/>
          <p:cNvGrpSpPr/>
          <p:nvPr/>
        </p:nvGrpSpPr>
        <p:grpSpPr>
          <a:xfrm>
            <a:off x="978579" y="3987079"/>
            <a:ext cx="10234096" cy="523220"/>
            <a:chOff x="1172535" y="5197033"/>
            <a:chExt cx="10234096" cy="523220"/>
          </a:xfrm>
        </p:grpSpPr>
        <p:sp>
          <p:nvSpPr>
            <p:cNvPr id="13" name="Flowchart: Off-page Connector 12"/>
            <p:cNvSpPr/>
            <p:nvPr/>
          </p:nvSpPr>
          <p:spPr>
            <a:xfrm>
              <a:off x="1172535" y="5265946"/>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618819" y="5197033"/>
              <a:ext cx="9787812" cy="523220"/>
            </a:xfrm>
            <a:prstGeom prst="rect">
              <a:avLst/>
            </a:prstGeom>
            <a:noFill/>
          </p:spPr>
          <p:txBody>
            <a:bodyPr wrap="square" rtlCol="0">
              <a:spAutoFit/>
            </a:bodyPr>
            <a:lstStyle/>
            <a:p>
              <a:r>
                <a:rPr lang="en-US" sz="2800" dirty="0" smtClean="0">
                  <a:solidFill>
                    <a:schemeClr val="bg1">
                      <a:lumMod val="95000"/>
                      <a:lumOff val="5000"/>
                    </a:schemeClr>
                  </a:solidFill>
                </a:rPr>
                <a:t>Determine if a mandated report has been triggered</a:t>
              </a:r>
            </a:p>
          </p:txBody>
        </p:sp>
      </p:grpSp>
      <p:grpSp>
        <p:nvGrpSpPr>
          <p:cNvPr id="18" name="Group 17"/>
          <p:cNvGrpSpPr/>
          <p:nvPr/>
        </p:nvGrpSpPr>
        <p:grpSpPr>
          <a:xfrm>
            <a:off x="973961" y="4564343"/>
            <a:ext cx="10234096" cy="954107"/>
            <a:chOff x="1172535" y="5197033"/>
            <a:chExt cx="10234096" cy="954107"/>
          </a:xfrm>
        </p:grpSpPr>
        <p:sp>
          <p:nvSpPr>
            <p:cNvPr id="19" name="Flowchart: Off-page Connector 18"/>
            <p:cNvSpPr/>
            <p:nvPr/>
          </p:nvSpPr>
          <p:spPr>
            <a:xfrm>
              <a:off x="1172535" y="5265946"/>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1618819" y="5197033"/>
              <a:ext cx="9787812" cy="954107"/>
            </a:xfrm>
            <a:prstGeom prst="rect">
              <a:avLst/>
            </a:prstGeom>
            <a:noFill/>
          </p:spPr>
          <p:txBody>
            <a:bodyPr wrap="square" rtlCol="0">
              <a:spAutoFit/>
            </a:bodyPr>
            <a:lstStyle/>
            <a:p>
              <a:r>
                <a:rPr lang="en-US" sz="2800" dirty="0" smtClean="0">
                  <a:solidFill>
                    <a:schemeClr val="bg1">
                      <a:lumMod val="95000"/>
                      <a:lumOff val="5000"/>
                    </a:schemeClr>
                  </a:solidFill>
                </a:rPr>
                <a:t>Provide the school system with enough information to reach a personnel decision</a:t>
              </a:r>
            </a:p>
          </p:txBody>
        </p:sp>
      </p:grpSp>
      <p:pic>
        <p:nvPicPr>
          <p:cNvPr id="3" name="Purpo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38984278"/>
      </p:ext>
    </p:extLst>
  </p:cSld>
  <p:clrMapOvr>
    <a:masterClrMapping/>
  </p:clrMapOvr>
  <mc:AlternateContent xmlns:mc="http://schemas.openxmlformats.org/markup-compatibility/2006">
    <mc:Choice xmlns:p14="http://schemas.microsoft.com/office/powerpoint/2010/main" Requires="p14">
      <p:transition spd="slow" p14:dur="2000" advClick="0" advTm="560"/>
    </mc:Choice>
    <mc:Fallback>
      <p:transition spd="slow" advClick="0" advTm="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Required Reports</a:t>
            </a:r>
            <a:endParaRPr lang="en-US" sz="3600" dirty="0"/>
          </a:p>
        </p:txBody>
      </p:sp>
      <p:sp>
        <p:nvSpPr>
          <p:cNvPr id="4" name="Subtitle 6"/>
          <p:cNvSpPr txBox="1">
            <a:spLocks/>
          </p:cNvSpPr>
          <p:nvPr/>
        </p:nvSpPr>
        <p:spPr>
          <a:xfrm>
            <a:off x="680322" y="1272151"/>
            <a:ext cx="8144134" cy="70443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spcBef>
                <a:spcPts val="0"/>
              </a:spcBef>
              <a:buNone/>
            </a:pPr>
            <a:r>
              <a:rPr lang="en-US" sz="2800" i="1" dirty="0" smtClean="0">
                <a:solidFill>
                  <a:srgbClr val="C00000"/>
                </a:solidFill>
              </a:rPr>
              <a:t>Know When To Say When</a:t>
            </a:r>
            <a:endParaRPr lang="en-US" sz="2800" dirty="0"/>
          </a:p>
        </p:txBody>
      </p:sp>
      <p:grpSp>
        <p:nvGrpSpPr>
          <p:cNvPr id="5" name="Group 4"/>
          <p:cNvGrpSpPr/>
          <p:nvPr/>
        </p:nvGrpSpPr>
        <p:grpSpPr>
          <a:xfrm>
            <a:off x="984805" y="2652437"/>
            <a:ext cx="10223247" cy="1815882"/>
            <a:chOff x="1178761" y="3908571"/>
            <a:chExt cx="10223247" cy="1815882"/>
          </a:xfrm>
        </p:grpSpPr>
        <p:sp>
          <p:nvSpPr>
            <p:cNvPr id="6" name="Flowchart: Off-page Connector 5"/>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14196" y="3908571"/>
              <a:ext cx="9787812" cy="1815882"/>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a:solidFill>
                    <a:schemeClr val="bg1"/>
                  </a:solidFill>
                </a:rPr>
                <a:t>O.C.G.A. § 19-7-5 requires suspected child abuse to be reported to DFCS within 24 hours. If it is not possible to notify DFCS, the report can be made to law enforcement or the District Attorney’s Office. </a:t>
              </a:r>
            </a:p>
          </p:txBody>
        </p:sp>
      </p:grpSp>
      <p:grpSp>
        <p:nvGrpSpPr>
          <p:cNvPr id="8" name="Group 7"/>
          <p:cNvGrpSpPr/>
          <p:nvPr/>
        </p:nvGrpSpPr>
        <p:grpSpPr>
          <a:xfrm>
            <a:off x="989429" y="4864534"/>
            <a:ext cx="10223247" cy="954107"/>
            <a:chOff x="1178761" y="3908571"/>
            <a:chExt cx="10223247" cy="954107"/>
          </a:xfrm>
        </p:grpSpPr>
        <p:sp>
          <p:nvSpPr>
            <p:cNvPr id="9" name="Flowchart: Off-page Connector 8"/>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614196" y="3908571"/>
              <a:ext cx="9787812" cy="954107"/>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a:solidFill>
                    <a:schemeClr val="bg1"/>
                  </a:solidFill>
                </a:rPr>
                <a:t>Standard 8 of the Code of Ethics requires ethical violations to be reported to the PSC within 90 days</a:t>
              </a:r>
            </a:p>
          </p:txBody>
        </p:sp>
      </p:grpSp>
      <p:pic>
        <p:nvPicPr>
          <p:cNvPr id="11" name="19-7-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74309339"/>
      </p:ext>
    </p:extLst>
  </p:cSld>
  <p:clrMapOvr>
    <a:masterClrMapping/>
  </p:clrMapOvr>
  <mc:AlternateContent xmlns:mc="http://schemas.openxmlformats.org/markup-compatibility/2006">
    <mc:Choice xmlns:p14="http://schemas.microsoft.com/office/powerpoint/2010/main" Requires="p14">
      <p:transition spd="slow" p14:dur="2000" advClick="0" advTm="1110"/>
    </mc:Choice>
    <mc:Fallback>
      <p:transition spd="slow" advClick="0" advTm="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Review The Complaint</a:t>
            </a:r>
            <a:endParaRPr lang="en-US" sz="3600" dirty="0"/>
          </a:p>
        </p:txBody>
      </p:sp>
      <p:grpSp>
        <p:nvGrpSpPr>
          <p:cNvPr id="5" name="Group 4"/>
          <p:cNvGrpSpPr/>
          <p:nvPr/>
        </p:nvGrpSpPr>
        <p:grpSpPr>
          <a:xfrm>
            <a:off x="984805" y="2033605"/>
            <a:ext cx="10223247" cy="523220"/>
            <a:chOff x="1178761" y="3908571"/>
            <a:chExt cx="10223247" cy="523220"/>
          </a:xfrm>
        </p:grpSpPr>
        <p:sp>
          <p:nvSpPr>
            <p:cNvPr id="6" name="Flowchart: Off-page Connector 5"/>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14196" y="3908571"/>
              <a:ext cx="9787812" cy="523220"/>
            </a:xfrm>
            <a:prstGeom prst="rect">
              <a:avLst/>
            </a:prstGeom>
            <a:noFill/>
          </p:spPr>
          <p:txBody>
            <a:bodyPr wrap="square" rtlCol="0">
              <a:spAutoFit/>
            </a:bodyPr>
            <a:lstStyle/>
            <a:p>
              <a:pPr marL="0" lvl="2" algn="just"/>
              <a:r>
                <a:rPr lang="en-US" altLang="en-US" sz="2800" dirty="0">
                  <a:solidFill>
                    <a:schemeClr val="bg1"/>
                  </a:solidFill>
                </a:rPr>
                <a:t>What is the nature of the allegation</a:t>
              </a:r>
              <a:r>
                <a:rPr lang="en-US" altLang="en-US" sz="2800" dirty="0" smtClean="0">
                  <a:solidFill>
                    <a:schemeClr val="bg1"/>
                  </a:solidFill>
                </a:rPr>
                <a:t>? </a:t>
              </a:r>
              <a:endParaRPr lang="en-US" altLang="en-US" sz="2800" dirty="0">
                <a:solidFill>
                  <a:schemeClr val="bg1"/>
                </a:solidFill>
              </a:endParaRPr>
            </a:p>
          </p:txBody>
        </p:sp>
      </p:grpSp>
      <p:grpSp>
        <p:nvGrpSpPr>
          <p:cNvPr id="8" name="Group 7"/>
          <p:cNvGrpSpPr/>
          <p:nvPr/>
        </p:nvGrpSpPr>
        <p:grpSpPr>
          <a:xfrm>
            <a:off x="989429" y="4864534"/>
            <a:ext cx="10223247" cy="523220"/>
            <a:chOff x="1178761" y="3908571"/>
            <a:chExt cx="10223247" cy="523220"/>
          </a:xfrm>
        </p:grpSpPr>
        <p:sp>
          <p:nvSpPr>
            <p:cNvPr id="9" name="Flowchart: Off-page Connector 8"/>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614196" y="3908571"/>
              <a:ext cx="9787812" cy="523220"/>
            </a:xfrm>
            <a:prstGeom prst="rect">
              <a:avLst/>
            </a:prstGeom>
            <a:noFill/>
          </p:spPr>
          <p:txBody>
            <a:bodyPr wrap="square" rtlCol="0">
              <a:spAutoFit/>
            </a:bodyPr>
            <a:lstStyle/>
            <a:p>
              <a:pPr>
                <a:defRPr/>
              </a:pPr>
              <a:r>
                <a:rPr lang="en-US" sz="2800" dirty="0">
                  <a:solidFill>
                    <a:schemeClr val="bg1"/>
                  </a:solidFill>
                </a:rPr>
                <a:t>Who should be tasked with the investigation?</a:t>
              </a:r>
            </a:p>
          </p:txBody>
        </p:sp>
      </p:grpSp>
      <p:grpSp>
        <p:nvGrpSpPr>
          <p:cNvPr id="11" name="Group 10"/>
          <p:cNvGrpSpPr/>
          <p:nvPr/>
        </p:nvGrpSpPr>
        <p:grpSpPr>
          <a:xfrm>
            <a:off x="989428" y="2749425"/>
            <a:ext cx="10223247" cy="523220"/>
            <a:chOff x="1178761" y="3908571"/>
            <a:chExt cx="10223247" cy="523220"/>
          </a:xfrm>
        </p:grpSpPr>
        <p:sp>
          <p:nvSpPr>
            <p:cNvPr id="12" name="Flowchart: Off-page Connector 11"/>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14196" y="3908571"/>
              <a:ext cx="9787812" cy="523220"/>
            </a:xfrm>
            <a:prstGeom prst="rect">
              <a:avLst/>
            </a:prstGeom>
            <a:noFill/>
          </p:spPr>
          <p:txBody>
            <a:bodyPr wrap="square" rtlCol="0">
              <a:spAutoFit/>
            </a:bodyPr>
            <a:lstStyle/>
            <a:p>
              <a:pPr>
                <a:defRPr/>
              </a:pPr>
              <a:r>
                <a:rPr lang="en-US" altLang="en-US" sz="2800" dirty="0">
                  <a:solidFill>
                    <a:schemeClr val="bg1"/>
                  </a:solidFill>
                </a:rPr>
                <a:t>Should you contact police?</a:t>
              </a:r>
            </a:p>
          </p:txBody>
        </p:sp>
      </p:grpSp>
      <p:grpSp>
        <p:nvGrpSpPr>
          <p:cNvPr id="14" name="Group 13"/>
          <p:cNvGrpSpPr/>
          <p:nvPr/>
        </p:nvGrpSpPr>
        <p:grpSpPr>
          <a:xfrm>
            <a:off x="984812" y="3483704"/>
            <a:ext cx="10223247" cy="523220"/>
            <a:chOff x="1178761" y="3908571"/>
            <a:chExt cx="10223247" cy="523220"/>
          </a:xfrm>
        </p:grpSpPr>
        <p:sp>
          <p:nvSpPr>
            <p:cNvPr id="15" name="Flowchart: Off-page Connector 14"/>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p:cNvSpPr txBox="1"/>
            <p:nvPr/>
          </p:nvSpPr>
          <p:spPr>
            <a:xfrm>
              <a:off x="1614196" y="3908571"/>
              <a:ext cx="9787812" cy="523220"/>
            </a:xfrm>
            <a:prstGeom prst="rect">
              <a:avLst/>
            </a:prstGeom>
            <a:noFill/>
          </p:spPr>
          <p:txBody>
            <a:bodyPr wrap="square" rtlCol="0">
              <a:spAutoFit/>
            </a:bodyPr>
            <a:lstStyle/>
            <a:p>
              <a:pPr>
                <a:defRPr/>
              </a:pPr>
              <a:r>
                <a:rPr lang="en-US" altLang="en-US" sz="2800" dirty="0">
                  <a:solidFill>
                    <a:schemeClr val="bg1"/>
                  </a:solidFill>
                </a:rPr>
                <a:t>Who or what is the source of the allegation?</a:t>
              </a:r>
            </a:p>
          </p:txBody>
        </p:sp>
      </p:grpSp>
      <p:grpSp>
        <p:nvGrpSpPr>
          <p:cNvPr id="17" name="Group 16"/>
          <p:cNvGrpSpPr/>
          <p:nvPr/>
        </p:nvGrpSpPr>
        <p:grpSpPr>
          <a:xfrm>
            <a:off x="989431" y="4190281"/>
            <a:ext cx="10223247" cy="523220"/>
            <a:chOff x="1178761" y="3908571"/>
            <a:chExt cx="10223247" cy="523220"/>
          </a:xfrm>
        </p:grpSpPr>
        <p:sp>
          <p:nvSpPr>
            <p:cNvPr id="18" name="Flowchart: Off-page Connector 17"/>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extBox 18"/>
            <p:cNvSpPr txBox="1"/>
            <p:nvPr/>
          </p:nvSpPr>
          <p:spPr>
            <a:xfrm>
              <a:off x="1614196" y="3908571"/>
              <a:ext cx="9787812" cy="523220"/>
            </a:xfrm>
            <a:prstGeom prst="rect">
              <a:avLst/>
            </a:prstGeom>
            <a:noFill/>
          </p:spPr>
          <p:txBody>
            <a:bodyPr wrap="square" rtlCol="0">
              <a:spAutoFit/>
            </a:bodyPr>
            <a:lstStyle/>
            <a:p>
              <a:pPr>
                <a:defRPr/>
              </a:pPr>
              <a:r>
                <a:rPr lang="en-US" altLang="en-US" sz="2800" dirty="0">
                  <a:solidFill>
                    <a:schemeClr val="bg1"/>
                  </a:solidFill>
                </a:rPr>
                <a:t>What rules, policies, or laws are relevant to the case</a:t>
              </a:r>
              <a:r>
                <a:rPr lang="en-US" altLang="en-US" sz="2800" dirty="0" smtClean="0">
                  <a:solidFill>
                    <a:schemeClr val="bg1"/>
                  </a:solidFill>
                </a:rPr>
                <a:t>?</a:t>
              </a:r>
              <a:endParaRPr lang="en-US" altLang="en-US" sz="2800" dirty="0">
                <a:solidFill>
                  <a:schemeClr val="bg1"/>
                </a:solidFill>
              </a:endParaRPr>
            </a:p>
          </p:txBody>
        </p:sp>
      </p:grpSp>
      <p:pic>
        <p:nvPicPr>
          <p:cNvPr id="21" name="Complaint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665218560"/>
      </p:ext>
    </p:extLst>
  </p:cSld>
  <p:clrMapOvr>
    <a:masterClrMapping/>
  </p:clrMapOvr>
  <mc:AlternateContent xmlns:mc="http://schemas.openxmlformats.org/markup-compatibility/2006">
    <mc:Choice xmlns:p14="http://schemas.microsoft.com/office/powerpoint/2010/main" Requires="p14">
      <p:transition spd="slow" p14:dur="2000" advClick="0" advTm="490"/>
    </mc:Choice>
    <mc:Fallback>
      <p:transition spd="slow" advClick="0" advTm="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0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Is It A Crime?</a:t>
            </a:r>
            <a:endParaRPr lang="en-US" sz="3600" dirty="0"/>
          </a:p>
        </p:txBody>
      </p:sp>
      <p:sp>
        <p:nvSpPr>
          <p:cNvPr id="7" name="TextBox 6"/>
          <p:cNvSpPr txBox="1"/>
          <p:nvPr/>
        </p:nvSpPr>
        <p:spPr>
          <a:xfrm>
            <a:off x="737118" y="1922773"/>
            <a:ext cx="10470934" cy="666721"/>
          </a:xfrm>
          <a:prstGeom prst="rect">
            <a:avLst/>
          </a:prstGeom>
          <a:noFill/>
        </p:spPr>
        <p:txBody>
          <a:bodyPr wrap="square" rtlCol="0">
            <a:spAutoFit/>
          </a:bodyPr>
          <a:lstStyle/>
          <a:p>
            <a:pPr>
              <a:lnSpc>
                <a:spcPct val="130000"/>
              </a:lnSpc>
              <a:spcBef>
                <a:spcPct val="0"/>
              </a:spcBef>
            </a:pPr>
            <a:r>
              <a:rPr lang="en-US" altLang="en-US" sz="3200" dirty="0">
                <a:solidFill>
                  <a:schemeClr val="bg1"/>
                </a:solidFill>
              </a:rPr>
              <a:t>If a criminal act has been committed:</a:t>
            </a:r>
          </a:p>
        </p:txBody>
      </p:sp>
      <p:grpSp>
        <p:nvGrpSpPr>
          <p:cNvPr id="8" name="Group 7"/>
          <p:cNvGrpSpPr/>
          <p:nvPr/>
        </p:nvGrpSpPr>
        <p:grpSpPr>
          <a:xfrm>
            <a:off x="989429" y="2860248"/>
            <a:ext cx="10223247" cy="523220"/>
            <a:chOff x="1178761" y="3908571"/>
            <a:chExt cx="10223247" cy="523220"/>
          </a:xfrm>
        </p:grpSpPr>
        <p:sp>
          <p:nvSpPr>
            <p:cNvPr id="9" name="Flowchart: Off-page Connector 8"/>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614196" y="3908571"/>
              <a:ext cx="9787812" cy="523220"/>
            </a:xfrm>
            <a:prstGeom prst="rect">
              <a:avLst/>
            </a:prstGeom>
            <a:noFill/>
          </p:spPr>
          <p:txBody>
            <a:bodyPr wrap="square" rtlCol="0">
              <a:spAutoFit/>
            </a:bodyPr>
            <a:lstStyle/>
            <a:p>
              <a:pPr>
                <a:spcBef>
                  <a:spcPct val="0"/>
                </a:spcBef>
              </a:pPr>
              <a:r>
                <a:rPr lang="en-US" altLang="en-US" sz="2800" dirty="0" smtClean="0">
                  <a:solidFill>
                    <a:schemeClr val="bg1"/>
                  </a:solidFill>
                </a:rPr>
                <a:t>Secure or preserve </a:t>
              </a:r>
              <a:r>
                <a:rPr lang="en-US" altLang="en-US" sz="2800" dirty="0">
                  <a:solidFill>
                    <a:schemeClr val="bg1"/>
                  </a:solidFill>
                </a:rPr>
                <a:t>all evidence</a:t>
              </a:r>
            </a:p>
          </p:txBody>
        </p:sp>
      </p:grpSp>
      <p:grpSp>
        <p:nvGrpSpPr>
          <p:cNvPr id="11" name="Group 10"/>
          <p:cNvGrpSpPr/>
          <p:nvPr/>
        </p:nvGrpSpPr>
        <p:grpSpPr>
          <a:xfrm>
            <a:off x="984816" y="3483703"/>
            <a:ext cx="10223247" cy="523220"/>
            <a:chOff x="1178761" y="3908571"/>
            <a:chExt cx="10223247" cy="523220"/>
          </a:xfrm>
        </p:grpSpPr>
        <p:sp>
          <p:nvSpPr>
            <p:cNvPr id="12" name="Flowchart: Off-page Connector 11"/>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14196" y="3908571"/>
              <a:ext cx="9787812" cy="523220"/>
            </a:xfrm>
            <a:prstGeom prst="rect">
              <a:avLst/>
            </a:prstGeom>
            <a:noFill/>
          </p:spPr>
          <p:txBody>
            <a:bodyPr wrap="square" rtlCol="0">
              <a:spAutoFit/>
            </a:bodyPr>
            <a:lstStyle/>
            <a:p>
              <a:pPr>
                <a:spcBef>
                  <a:spcPct val="0"/>
                </a:spcBef>
              </a:pPr>
              <a:r>
                <a:rPr lang="en-US" altLang="en-US" sz="2800" dirty="0" smtClean="0">
                  <a:solidFill>
                    <a:schemeClr val="bg1"/>
                  </a:solidFill>
                </a:rPr>
                <a:t>Contact law </a:t>
              </a:r>
              <a:r>
                <a:rPr lang="en-US" altLang="en-US" sz="2800" dirty="0">
                  <a:solidFill>
                    <a:schemeClr val="bg1"/>
                  </a:solidFill>
                </a:rPr>
                <a:t>e</a:t>
              </a:r>
              <a:r>
                <a:rPr lang="en-US" altLang="en-US" sz="2800" dirty="0" smtClean="0">
                  <a:solidFill>
                    <a:schemeClr val="bg1"/>
                  </a:solidFill>
                </a:rPr>
                <a:t>nforcement</a:t>
              </a:r>
              <a:endParaRPr lang="en-US" altLang="en-US" sz="2800" dirty="0">
                <a:solidFill>
                  <a:schemeClr val="bg1"/>
                </a:solidFill>
              </a:endParaRPr>
            </a:p>
          </p:txBody>
        </p:sp>
      </p:grpSp>
      <p:grpSp>
        <p:nvGrpSpPr>
          <p:cNvPr id="14" name="Group 13"/>
          <p:cNvGrpSpPr/>
          <p:nvPr/>
        </p:nvGrpSpPr>
        <p:grpSpPr>
          <a:xfrm>
            <a:off x="989438" y="4116392"/>
            <a:ext cx="10223247" cy="523220"/>
            <a:chOff x="1178761" y="3908571"/>
            <a:chExt cx="10223247" cy="523220"/>
          </a:xfrm>
        </p:grpSpPr>
        <p:sp>
          <p:nvSpPr>
            <p:cNvPr id="15" name="Flowchart: Off-page Connector 14"/>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614196" y="3908571"/>
              <a:ext cx="9787812" cy="523220"/>
            </a:xfrm>
            <a:prstGeom prst="rect">
              <a:avLst/>
            </a:prstGeom>
            <a:noFill/>
          </p:spPr>
          <p:txBody>
            <a:bodyPr wrap="square" rtlCol="0">
              <a:spAutoFit/>
            </a:bodyPr>
            <a:lstStyle/>
            <a:p>
              <a:pPr>
                <a:spcBef>
                  <a:spcPct val="0"/>
                </a:spcBef>
              </a:pPr>
              <a:r>
                <a:rPr lang="en-US" altLang="en-US" sz="2800" dirty="0" smtClean="0">
                  <a:solidFill>
                    <a:schemeClr val="bg1"/>
                  </a:solidFill>
                </a:rPr>
                <a:t>Document what </a:t>
              </a:r>
              <a:r>
                <a:rPr lang="en-US" altLang="en-US" sz="2800" dirty="0">
                  <a:solidFill>
                    <a:schemeClr val="bg1"/>
                  </a:solidFill>
                </a:rPr>
                <a:t>h</a:t>
              </a:r>
              <a:r>
                <a:rPr lang="en-US" altLang="en-US" sz="2800" dirty="0" smtClean="0">
                  <a:solidFill>
                    <a:schemeClr val="bg1"/>
                  </a:solidFill>
                </a:rPr>
                <a:t>as been done</a:t>
              </a:r>
              <a:endParaRPr lang="en-US" altLang="en-US" sz="2800" dirty="0">
                <a:solidFill>
                  <a:schemeClr val="bg1"/>
                </a:solidFill>
              </a:endParaRPr>
            </a:p>
          </p:txBody>
        </p:sp>
      </p:grpSp>
      <p:pic>
        <p:nvPicPr>
          <p:cNvPr id="17" name="is it a crim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00952759"/>
      </p:ext>
    </p:extLst>
  </p:cSld>
  <p:clrMapOvr>
    <a:masterClrMapping/>
  </p:clrMapOvr>
  <mc:AlternateContent xmlns:mc="http://schemas.openxmlformats.org/markup-compatibility/2006">
    <mc:Choice xmlns:p14="http://schemas.microsoft.com/office/powerpoint/2010/main" Requires="p14">
      <p:transition spd="slow" p14:dur="2000" advClick="0" advTm="280"/>
    </mc:Choice>
    <mc:Fallback>
      <p:transition spd="slow" advClick="0" advTm="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4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What Evidence Should Exist?</a:t>
            </a:r>
            <a:endParaRPr lang="en-US" sz="3600" dirty="0"/>
          </a:p>
        </p:txBody>
      </p:sp>
      <p:sp>
        <p:nvSpPr>
          <p:cNvPr id="4" name="TextBox 3"/>
          <p:cNvSpPr txBox="1"/>
          <p:nvPr/>
        </p:nvSpPr>
        <p:spPr>
          <a:xfrm>
            <a:off x="737118" y="1922773"/>
            <a:ext cx="10470934" cy="954107"/>
          </a:xfrm>
          <a:prstGeom prst="rect">
            <a:avLst/>
          </a:prstGeom>
          <a:noFill/>
        </p:spPr>
        <p:txBody>
          <a:bodyPr wrap="square" rtlCol="0">
            <a:spAutoFit/>
          </a:bodyPr>
          <a:lstStyle/>
          <a:p>
            <a:pPr>
              <a:spcBef>
                <a:spcPct val="0"/>
              </a:spcBef>
            </a:pPr>
            <a:r>
              <a:rPr lang="en-US" altLang="en-US" sz="2800" dirty="0" smtClean="0">
                <a:solidFill>
                  <a:schemeClr val="bg1"/>
                </a:solidFill>
              </a:rPr>
              <a:t>Evidence is anything that can provide relevant information, or something that can be used to validate information.</a:t>
            </a:r>
            <a:endParaRPr lang="en-US" altLang="en-US" sz="2800" dirty="0">
              <a:solidFill>
                <a:schemeClr val="bg1"/>
              </a:solidFill>
            </a:endParaRPr>
          </a:p>
        </p:txBody>
      </p:sp>
      <p:grpSp>
        <p:nvGrpSpPr>
          <p:cNvPr id="5" name="Group 4"/>
          <p:cNvGrpSpPr/>
          <p:nvPr/>
        </p:nvGrpSpPr>
        <p:grpSpPr>
          <a:xfrm>
            <a:off x="989429" y="3137340"/>
            <a:ext cx="10223247" cy="523220"/>
            <a:chOff x="1178761" y="3908571"/>
            <a:chExt cx="10223247" cy="523220"/>
          </a:xfrm>
        </p:grpSpPr>
        <p:sp>
          <p:nvSpPr>
            <p:cNvPr id="6" name="Flowchart: Off-page Connector 5"/>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14196" y="3908571"/>
              <a:ext cx="9787812" cy="523220"/>
            </a:xfrm>
            <a:prstGeom prst="rect">
              <a:avLst/>
            </a:prstGeom>
            <a:noFill/>
          </p:spPr>
          <p:txBody>
            <a:bodyPr wrap="square" rtlCol="0">
              <a:spAutoFit/>
            </a:bodyPr>
            <a:lstStyle/>
            <a:p>
              <a:pPr>
                <a:defRPr/>
              </a:pPr>
              <a:r>
                <a:rPr lang="en-US" altLang="en-US" sz="2800" dirty="0">
                  <a:solidFill>
                    <a:schemeClr val="bg1"/>
                  </a:solidFill>
                </a:rPr>
                <a:t>Are recordings available?</a:t>
              </a:r>
            </a:p>
          </p:txBody>
        </p:sp>
      </p:grpSp>
      <p:grpSp>
        <p:nvGrpSpPr>
          <p:cNvPr id="8" name="Group 7"/>
          <p:cNvGrpSpPr/>
          <p:nvPr/>
        </p:nvGrpSpPr>
        <p:grpSpPr>
          <a:xfrm>
            <a:off x="984816" y="3760795"/>
            <a:ext cx="10223247" cy="523220"/>
            <a:chOff x="1178761" y="3908571"/>
            <a:chExt cx="10223247" cy="523220"/>
          </a:xfrm>
        </p:grpSpPr>
        <p:sp>
          <p:nvSpPr>
            <p:cNvPr id="9" name="Flowchart: Off-page Connector 8"/>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614196" y="3908571"/>
              <a:ext cx="9787812" cy="523220"/>
            </a:xfrm>
            <a:prstGeom prst="rect">
              <a:avLst/>
            </a:prstGeom>
            <a:noFill/>
          </p:spPr>
          <p:txBody>
            <a:bodyPr wrap="square" rtlCol="0">
              <a:spAutoFit/>
            </a:bodyPr>
            <a:lstStyle/>
            <a:p>
              <a:pPr>
                <a:defRPr/>
              </a:pPr>
              <a:r>
                <a:rPr lang="en-US" altLang="en-US" sz="2800" dirty="0">
                  <a:solidFill>
                    <a:schemeClr val="bg1"/>
                  </a:solidFill>
                </a:rPr>
                <a:t>Are there any records related to the allegation?</a:t>
              </a:r>
            </a:p>
          </p:txBody>
        </p:sp>
      </p:grpSp>
      <p:grpSp>
        <p:nvGrpSpPr>
          <p:cNvPr id="11" name="Group 10"/>
          <p:cNvGrpSpPr/>
          <p:nvPr/>
        </p:nvGrpSpPr>
        <p:grpSpPr>
          <a:xfrm>
            <a:off x="989438" y="4393484"/>
            <a:ext cx="10223247" cy="523220"/>
            <a:chOff x="1178761" y="3908571"/>
            <a:chExt cx="10223247" cy="523220"/>
          </a:xfrm>
        </p:grpSpPr>
        <p:sp>
          <p:nvSpPr>
            <p:cNvPr id="12" name="Flowchart: Off-page Connector 11"/>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14196" y="3908571"/>
              <a:ext cx="9787812" cy="523220"/>
            </a:xfrm>
            <a:prstGeom prst="rect">
              <a:avLst/>
            </a:prstGeom>
            <a:noFill/>
          </p:spPr>
          <p:txBody>
            <a:bodyPr wrap="square" rtlCol="0">
              <a:spAutoFit/>
            </a:bodyPr>
            <a:lstStyle/>
            <a:p>
              <a:pPr>
                <a:spcBef>
                  <a:spcPct val="0"/>
                </a:spcBef>
              </a:pPr>
              <a:r>
                <a:rPr lang="en-US" altLang="en-US" sz="2800" dirty="0">
                  <a:solidFill>
                    <a:schemeClr val="bg1"/>
                  </a:solidFill>
                </a:rPr>
                <a:t>Are there any </a:t>
              </a:r>
              <a:r>
                <a:rPr lang="en-US" altLang="en-US" sz="2800" dirty="0" smtClean="0">
                  <a:solidFill>
                    <a:schemeClr val="bg1"/>
                  </a:solidFill>
                </a:rPr>
                <a:t>witnesses?</a:t>
              </a:r>
              <a:endParaRPr lang="en-US" altLang="en-US" sz="2800" dirty="0">
                <a:solidFill>
                  <a:schemeClr val="bg1"/>
                </a:solidFill>
              </a:endParaRPr>
            </a:p>
          </p:txBody>
        </p:sp>
      </p:grpSp>
      <p:grpSp>
        <p:nvGrpSpPr>
          <p:cNvPr id="14" name="Group 13"/>
          <p:cNvGrpSpPr/>
          <p:nvPr/>
        </p:nvGrpSpPr>
        <p:grpSpPr>
          <a:xfrm>
            <a:off x="984823" y="4970752"/>
            <a:ext cx="10223247" cy="523220"/>
            <a:chOff x="1178761" y="3908571"/>
            <a:chExt cx="10223247" cy="523220"/>
          </a:xfrm>
        </p:grpSpPr>
        <p:sp>
          <p:nvSpPr>
            <p:cNvPr id="15" name="Flowchart: Off-page Connector 14"/>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614196" y="3908571"/>
              <a:ext cx="9787812" cy="523220"/>
            </a:xfrm>
            <a:prstGeom prst="rect">
              <a:avLst/>
            </a:prstGeom>
            <a:noFill/>
          </p:spPr>
          <p:txBody>
            <a:bodyPr wrap="square" rtlCol="0">
              <a:spAutoFit/>
            </a:bodyPr>
            <a:lstStyle/>
            <a:p>
              <a:pPr>
                <a:spcBef>
                  <a:spcPct val="0"/>
                </a:spcBef>
              </a:pPr>
              <a:r>
                <a:rPr lang="en-US" altLang="en-US" sz="2800" dirty="0">
                  <a:solidFill>
                    <a:schemeClr val="bg1"/>
                  </a:solidFill>
                </a:rPr>
                <a:t>Are there any prior incidents? Check with previous </a:t>
              </a:r>
              <a:r>
                <a:rPr lang="en-US" altLang="en-US" sz="2800" dirty="0" smtClean="0">
                  <a:solidFill>
                    <a:schemeClr val="bg1"/>
                  </a:solidFill>
                </a:rPr>
                <a:t>schools.</a:t>
              </a:r>
              <a:endParaRPr lang="en-US" altLang="en-US" sz="2800" dirty="0">
                <a:solidFill>
                  <a:schemeClr val="bg1"/>
                </a:solidFill>
              </a:endParaRPr>
            </a:p>
          </p:txBody>
        </p:sp>
      </p:grpSp>
      <p:pic>
        <p:nvPicPr>
          <p:cNvPr id="17" name="eviden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04475019"/>
      </p:ext>
    </p:extLst>
  </p:cSld>
  <p:clrMapOvr>
    <a:masterClrMapping/>
  </p:clrMapOvr>
  <mc:AlternateContent xmlns:mc="http://schemas.openxmlformats.org/markup-compatibility/2006">
    <mc:Choice xmlns:p14="http://schemas.microsoft.com/office/powerpoint/2010/main" Requires="p14">
      <p:transition spd="slow" p14:dur="2000" advClick="0" advTm="530"/>
    </mc:Choice>
    <mc:Fallback>
      <p:transition spd="slow" advClick="0" advTm="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0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Obtaining Evidence</a:t>
            </a:r>
            <a:endParaRPr lang="en-US" sz="3600" dirty="0"/>
          </a:p>
        </p:txBody>
      </p:sp>
      <p:grpSp>
        <p:nvGrpSpPr>
          <p:cNvPr id="4" name="Group 3"/>
          <p:cNvGrpSpPr/>
          <p:nvPr/>
        </p:nvGrpSpPr>
        <p:grpSpPr>
          <a:xfrm>
            <a:off x="989429" y="2250648"/>
            <a:ext cx="10223247" cy="523220"/>
            <a:chOff x="1178761" y="3908571"/>
            <a:chExt cx="10223247" cy="523220"/>
          </a:xfrm>
        </p:grpSpPr>
        <p:sp>
          <p:nvSpPr>
            <p:cNvPr id="5" name="Flowchart: Off-page Connector 4"/>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614196" y="3908571"/>
              <a:ext cx="9787812" cy="523220"/>
            </a:xfrm>
            <a:prstGeom prst="rect">
              <a:avLst/>
            </a:prstGeom>
            <a:noFill/>
          </p:spPr>
          <p:txBody>
            <a:bodyPr wrap="square" rtlCol="0">
              <a:spAutoFit/>
            </a:bodyPr>
            <a:lstStyle/>
            <a:p>
              <a:pPr>
                <a:defRPr/>
              </a:pPr>
              <a:r>
                <a:rPr lang="en-US" altLang="en-US" sz="2800" dirty="0" smtClean="0">
                  <a:solidFill>
                    <a:schemeClr val="bg1"/>
                  </a:solidFill>
                </a:rPr>
                <a:t>Who controls access to the evidence?</a:t>
              </a:r>
              <a:endParaRPr lang="en-US" altLang="en-US" sz="2800" dirty="0">
                <a:solidFill>
                  <a:schemeClr val="bg1"/>
                </a:solidFill>
              </a:endParaRPr>
            </a:p>
          </p:txBody>
        </p:sp>
      </p:grpSp>
      <p:grpSp>
        <p:nvGrpSpPr>
          <p:cNvPr id="7" name="Group 6"/>
          <p:cNvGrpSpPr/>
          <p:nvPr/>
        </p:nvGrpSpPr>
        <p:grpSpPr>
          <a:xfrm>
            <a:off x="984816" y="2874103"/>
            <a:ext cx="10223247" cy="523220"/>
            <a:chOff x="1178761" y="3908571"/>
            <a:chExt cx="10223247" cy="523220"/>
          </a:xfrm>
        </p:grpSpPr>
        <p:sp>
          <p:nvSpPr>
            <p:cNvPr id="8" name="Flowchart: Off-page Connector 7"/>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14196" y="3908571"/>
              <a:ext cx="9787812" cy="523220"/>
            </a:xfrm>
            <a:prstGeom prst="rect">
              <a:avLst/>
            </a:prstGeom>
            <a:noFill/>
          </p:spPr>
          <p:txBody>
            <a:bodyPr wrap="square" rtlCol="0">
              <a:spAutoFit/>
            </a:bodyPr>
            <a:lstStyle/>
            <a:p>
              <a:pPr>
                <a:defRPr/>
              </a:pPr>
              <a:r>
                <a:rPr lang="en-US" altLang="en-US" sz="2800" dirty="0" smtClean="0">
                  <a:solidFill>
                    <a:schemeClr val="bg1"/>
                  </a:solidFill>
                </a:rPr>
                <a:t>Can the evidence be made available to the school system?</a:t>
              </a:r>
              <a:endParaRPr lang="en-US" altLang="en-US" sz="2800" dirty="0">
                <a:solidFill>
                  <a:schemeClr val="bg1"/>
                </a:solidFill>
              </a:endParaRPr>
            </a:p>
          </p:txBody>
        </p:sp>
      </p:grpSp>
      <p:grpSp>
        <p:nvGrpSpPr>
          <p:cNvPr id="10" name="Group 9"/>
          <p:cNvGrpSpPr/>
          <p:nvPr/>
        </p:nvGrpSpPr>
        <p:grpSpPr>
          <a:xfrm>
            <a:off x="989438" y="3506792"/>
            <a:ext cx="10223247" cy="523220"/>
            <a:chOff x="1178761" y="3908571"/>
            <a:chExt cx="10223247" cy="523220"/>
          </a:xfrm>
        </p:grpSpPr>
        <p:sp>
          <p:nvSpPr>
            <p:cNvPr id="11" name="Flowchart: Off-page Connector 10"/>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614196" y="3908571"/>
              <a:ext cx="9787812" cy="523220"/>
            </a:xfrm>
            <a:prstGeom prst="rect">
              <a:avLst/>
            </a:prstGeom>
            <a:noFill/>
          </p:spPr>
          <p:txBody>
            <a:bodyPr wrap="square" rtlCol="0">
              <a:spAutoFit/>
            </a:bodyPr>
            <a:lstStyle/>
            <a:p>
              <a:pPr>
                <a:spcBef>
                  <a:spcPct val="0"/>
                </a:spcBef>
              </a:pPr>
              <a:r>
                <a:rPr lang="en-US" altLang="en-US" sz="2800" dirty="0" smtClean="0">
                  <a:solidFill>
                    <a:schemeClr val="bg1"/>
                  </a:solidFill>
                </a:rPr>
                <a:t>Can the evidence be obtained through an ORA request?</a:t>
              </a:r>
              <a:endParaRPr lang="en-US" altLang="en-US" sz="2800" dirty="0">
                <a:solidFill>
                  <a:schemeClr val="bg1"/>
                </a:solidFill>
              </a:endParaRPr>
            </a:p>
          </p:txBody>
        </p:sp>
      </p:grpSp>
      <p:grpSp>
        <p:nvGrpSpPr>
          <p:cNvPr id="13" name="Group 12"/>
          <p:cNvGrpSpPr/>
          <p:nvPr/>
        </p:nvGrpSpPr>
        <p:grpSpPr>
          <a:xfrm>
            <a:off x="984823" y="4084060"/>
            <a:ext cx="10223247" cy="523220"/>
            <a:chOff x="1178761" y="3908571"/>
            <a:chExt cx="10223247" cy="523220"/>
          </a:xfrm>
        </p:grpSpPr>
        <p:sp>
          <p:nvSpPr>
            <p:cNvPr id="14" name="Flowchart: Off-page Connector 13"/>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614196" y="3908571"/>
              <a:ext cx="9787812" cy="523220"/>
            </a:xfrm>
            <a:prstGeom prst="rect">
              <a:avLst/>
            </a:prstGeom>
            <a:noFill/>
          </p:spPr>
          <p:txBody>
            <a:bodyPr wrap="square" rtlCol="0">
              <a:spAutoFit/>
            </a:bodyPr>
            <a:lstStyle/>
            <a:p>
              <a:pPr>
                <a:spcBef>
                  <a:spcPct val="0"/>
                </a:spcBef>
              </a:pPr>
              <a:r>
                <a:rPr lang="en-US" altLang="en-US" sz="2800" dirty="0" smtClean="0">
                  <a:solidFill>
                    <a:schemeClr val="bg1"/>
                  </a:solidFill>
                </a:rPr>
                <a:t>Is the evidence fungible or is it subject to change?</a:t>
              </a:r>
              <a:endParaRPr lang="en-US" altLang="en-US" sz="2800" dirty="0">
                <a:solidFill>
                  <a:schemeClr val="bg1"/>
                </a:solidFill>
              </a:endParaRPr>
            </a:p>
          </p:txBody>
        </p:sp>
      </p:grpSp>
      <p:grpSp>
        <p:nvGrpSpPr>
          <p:cNvPr id="16" name="Group 15"/>
          <p:cNvGrpSpPr/>
          <p:nvPr/>
        </p:nvGrpSpPr>
        <p:grpSpPr>
          <a:xfrm>
            <a:off x="989447" y="4652089"/>
            <a:ext cx="10223247" cy="954107"/>
            <a:chOff x="1178761" y="3908571"/>
            <a:chExt cx="10223247" cy="954107"/>
          </a:xfrm>
        </p:grpSpPr>
        <p:sp>
          <p:nvSpPr>
            <p:cNvPr id="17" name="Flowchart: Off-page Connector 16"/>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614196" y="3908571"/>
              <a:ext cx="9787812" cy="954107"/>
            </a:xfrm>
            <a:prstGeom prst="rect">
              <a:avLst/>
            </a:prstGeom>
            <a:noFill/>
          </p:spPr>
          <p:txBody>
            <a:bodyPr wrap="square" rtlCol="0">
              <a:spAutoFit/>
            </a:bodyPr>
            <a:lstStyle/>
            <a:p>
              <a:pPr>
                <a:spcBef>
                  <a:spcPct val="0"/>
                </a:spcBef>
              </a:pPr>
              <a:r>
                <a:rPr lang="en-US" altLang="en-US" sz="2800" dirty="0" smtClean="0">
                  <a:solidFill>
                    <a:schemeClr val="bg1"/>
                  </a:solidFill>
                </a:rPr>
                <a:t>Will the evidence be jeopardized when the investigation is disclosed?</a:t>
              </a:r>
              <a:endParaRPr lang="en-US" altLang="en-US" sz="2800" dirty="0">
                <a:solidFill>
                  <a:schemeClr val="bg1"/>
                </a:solidFill>
              </a:endParaRPr>
            </a:p>
          </p:txBody>
        </p:sp>
      </p:grpSp>
      <p:pic>
        <p:nvPicPr>
          <p:cNvPr id="19" name="obtaining eviden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633124834"/>
      </p:ext>
    </p:extLst>
  </p:cSld>
  <p:clrMapOvr>
    <a:masterClrMapping/>
  </p:clrMapOvr>
  <mc:AlternateContent xmlns:mc="http://schemas.openxmlformats.org/markup-compatibility/2006">
    <mc:Choice xmlns:p14="http://schemas.microsoft.com/office/powerpoint/2010/main" Requires="p14">
      <p:transition spd="slow" p14:dur="2000" advClick="0" advTm="400"/>
    </mc:Choice>
    <mc:Fallback>
      <p:transition spd="slow" advClick="0" advTm="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0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Sources Of Records</a:t>
            </a:r>
            <a:endParaRPr lang="en-US" sz="3600" dirty="0"/>
          </a:p>
        </p:txBody>
      </p:sp>
      <p:grpSp>
        <p:nvGrpSpPr>
          <p:cNvPr id="28" name="Group 27"/>
          <p:cNvGrpSpPr/>
          <p:nvPr/>
        </p:nvGrpSpPr>
        <p:grpSpPr>
          <a:xfrm>
            <a:off x="984805" y="1414783"/>
            <a:ext cx="10223247" cy="1815882"/>
            <a:chOff x="1178761" y="3908571"/>
            <a:chExt cx="10223247" cy="1815882"/>
          </a:xfrm>
        </p:grpSpPr>
        <p:sp>
          <p:nvSpPr>
            <p:cNvPr id="29" name="Flowchart: Off-page Connector 28"/>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614196" y="3908571"/>
              <a:ext cx="9787812" cy="1815882"/>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Electronic Communication and Phone Records</a:t>
              </a:r>
            </a:p>
            <a:p>
              <a:pPr marL="514350" lvl="2" indent="-514350" algn="just">
                <a:spcBef>
                  <a:spcPts val="0"/>
                </a:spcBef>
                <a:buFont typeface="+mj-lt"/>
                <a:buAutoNum type="arabicPeriod"/>
              </a:pPr>
              <a:r>
                <a:rPr lang="en-US" altLang="en-US" sz="2800" i="1" dirty="0" smtClean="0">
                  <a:solidFill>
                    <a:srgbClr val="C00000"/>
                  </a:solidFill>
                </a:rPr>
                <a:t>Available from sender and receiver</a:t>
              </a:r>
            </a:p>
            <a:p>
              <a:pPr marL="514350" lvl="2" indent="-514350" algn="just">
                <a:spcBef>
                  <a:spcPts val="0"/>
                </a:spcBef>
                <a:buFont typeface="+mj-lt"/>
                <a:buAutoNum type="arabicPeriod"/>
              </a:pPr>
              <a:r>
                <a:rPr lang="en-US" altLang="en-US" sz="2800" i="1" dirty="0" smtClean="0">
                  <a:solidFill>
                    <a:srgbClr val="C00000"/>
                  </a:solidFill>
                </a:rPr>
                <a:t>Screenshots are better than nothing</a:t>
              </a:r>
            </a:p>
            <a:p>
              <a:pPr marL="514350" lvl="2" indent="-514350" algn="just">
                <a:spcBef>
                  <a:spcPts val="0"/>
                </a:spcBef>
                <a:buFont typeface="+mj-lt"/>
                <a:buAutoNum type="arabicPeriod"/>
              </a:pPr>
              <a:r>
                <a:rPr lang="en-US" altLang="en-US" sz="2800" i="1" dirty="0" smtClean="0">
                  <a:solidFill>
                    <a:srgbClr val="C00000"/>
                  </a:solidFill>
                </a:rPr>
                <a:t>Online resources for social media activity</a:t>
              </a:r>
              <a:endParaRPr lang="en-US" altLang="en-US" sz="2800" dirty="0">
                <a:solidFill>
                  <a:schemeClr val="bg1"/>
                </a:solidFill>
              </a:endParaRPr>
            </a:p>
          </p:txBody>
        </p:sp>
      </p:grpSp>
      <p:grpSp>
        <p:nvGrpSpPr>
          <p:cNvPr id="31" name="Group 30"/>
          <p:cNvGrpSpPr/>
          <p:nvPr/>
        </p:nvGrpSpPr>
        <p:grpSpPr>
          <a:xfrm>
            <a:off x="989424" y="3248176"/>
            <a:ext cx="10223247" cy="1384995"/>
            <a:chOff x="1178761" y="3908571"/>
            <a:chExt cx="10223247" cy="1384995"/>
          </a:xfrm>
        </p:grpSpPr>
        <p:sp>
          <p:nvSpPr>
            <p:cNvPr id="32" name="Flowchart: Off-page Connector 31"/>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1614196" y="3908571"/>
              <a:ext cx="9787812" cy="1384995"/>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Court Records</a:t>
              </a:r>
            </a:p>
            <a:p>
              <a:pPr marL="514350" lvl="2" indent="-514350" algn="just">
                <a:spcBef>
                  <a:spcPts val="0"/>
                </a:spcBef>
                <a:buFont typeface="+mj-lt"/>
                <a:buAutoNum type="arabicPeriod"/>
              </a:pPr>
              <a:r>
                <a:rPr lang="en-US" altLang="en-US" sz="2800" i="1" dirty="0" smtClean="0">
                  <a:solidFill>
                    <a:srgbClr val="C00000"/>
                  </a:solidFill>
                </a:rPr>
                <a:t>Most are available through the Clerk of Court</a:t>
              </a:r>
            </a:p>
            <a:p>
              <a:pPr marL="514350" lvl="2" indent="-514350" algn="just">
                <a:spcBef>
                  <a:spcPts val="0"/>
                </a:spcBef>
                <a:buFont typeface="+mj-lt"/>
                <a:buAutoNum type="arabicPeriod"/>
              </a:pPr>
              <a:r>
                <a:rPr lang="en-US" altLang="en-US" sz="2800" i="1" dirty="0" smtClean="0">
                  <a:solidFill>
                    <a:srgbClr val="C00000"/>
                  </a:solidFill>
                </a:rPr>
                <a:t>www.gsccca.org/clerks/</a:t>
              </a:r>
              <a:endParaRPr lang="en-US" altLang="en-US" sz="2800" i="1" dirty="0">
                <a:solidFill>
                  <a:srgbClr val="C00000"/>
                </a:solidFill>
              </a:endParaRPr>
            </a:p>
          </p:txBody>
        </p:sp>
      </p:grpSp>
      <p:grpSp>
        <p:nvGrpSpPr>
          <p:cNvPr id="34" name="Group 33"/>
          <p:cNvGrpSpPr/>
          <p:nvPr/>
        </p:nvGrpSpPr>
        <p:grpSpPr>
          <a:xfrm>
            <a:off x="984812" y="4712136"/>
            <a:ext cx="10223247" cy="1815882"/>
            <a:chOff x="1178761" y="3908571"/>
            <a:chExt cx="10223247" cy="1815882"/>
          </a:xfrm>
        </p:grpSpPr>
        <p:sp>
          <p:nvSpPr>
            <p:cNvPr id="35" name="Flowchart: Off-page Connector 34"/>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614196" y="3908571"/>
              <a:ext cx="9787812" cy="1815882"/>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Ethics Records</a:t>
              </a:r>
              <a:endParaRPr lang="en-US" altLang="en-US" sz="2800" strike="sngStrike" dirty="0" smtClean="0">
                <a:solidFill>
                  <a:schemeClr val="bg1"/>
                </a:solidFill>
              </a:endParaRPr>
            </a:p>
            <a:p>
              <a:pPr marL="514350" lvl="2" indent="-514350" algn="just">
                <a:buFont typeface="+mj-lt"/>
                <a:buAutoNum type="arabicPeriod"/>
              </a:pPr>
              <a:r>
                <a:rPr lang="en-US" altLang="en-US" sz="2800" i="1" dirty="0" smtClean="0">
                  <a:solidFill>
                    <a:srgbClr val="C00000"/>
                  </a:solidFill>
                </a:rPr>
                <a:t>Use GAPSC.org to check Ethics history</a:t>
              </a:r>
            </a:p>
            <a:p>
              <a:pPr marL="514350" lvl="2" indent="-514350" algn="just">
                <a:buFont typeface="+mj-lt"/>
                <a:buAutoNum type="arabicPeriod"/>
              </a:pPr>
              <a:r>
                <a:rPr lang="en-US" altLang="en-US" sz="2800" i="1" dirty="0" smtClean="0">
                  <a:solidFill>
                    <a:srgbClr val="C00000"/>
                  </a:solidFill>
                </a:rPr>
                <a:t>No details are available for open cases</a:t>
              </a:r>
            </a:p>
            <a:p>
              <a:pPr marL="514350" lvl="2" indent="-514350" algn="just">
                <a:buFont typeface="+mj-lt"/>
                <a:buAutoNum type="arabicPeriod"/>
              </a:pPr>
              <a:r>
                <a:rPr lang="en-US" altLang="en-US" sz="2800" i="1" dirty="0" smtClean="0">
                  <a:solidFill>
                    <a:srgbClr val="C00000"/>
                  </a:solidFill>
                </a:rPr>
                <a:t>Reports are available for closed cases</a:t>
              </a:r>
              <a:endParaRPr lang="en-US" altLang="en-US" sz="2800" dirty="0" smtClean="0">
                <a:solidFill>
                  <a:schemeClr val="bg1"/>
                </a:solidFill>
              </a:endParaRPr>
            </a:p>
          </p:txBody>
        </p:sp>
      </p:grpSp>
      <p:pic>
        <p:nvPicPr>
          <p:cNvPr id="3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30447638"/>
      </p:ext>
    </p:extLst>
  </p:cSld>
  <p:clrMapOvr>
    <a:masterClrMapping/>
  </p:clrMapOvr>
  <mc:AlternateContent xmlns:mc="http://schemas.openxmlformats.org/markup-compatibility/2006">
    <mc:Choice xmlns:p14="http://schemas.microsoft.com/office/powerpoint/2010/main" Requires="p14">
      <p:transition spd="slow" p14:dur="2000" advClick="0" advTm="610"/>
    </mc:Choice>
    <mc:Fallback>
      <p:transition spd="slow" advClick="0" advTm="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05"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37118" y="591127"/>
            <a:ext cx="9694506" cy="646331"/>
          </a:xfrm>
          <a:prstGeom prst="rect">
            <a:avLst/>
          </a:prstGeom>
          <a:gradFill flip="none" rotWithShape="1">
            <a:gsLst>
              <a:gs pos="0">
                <a:srgbClr val="C00000"/>
              </a:gs>
              <a:gs pos="100000">
                <a:srgbClr val="830B0B"/>
              </a:gs>
            </a:gsLst>
            <a:lin ang="5400000" scaled="1"/>
            <a:tileRect/>
          </a:gradFill>
        </p:spPr>
        <p:txBody>
          <a:bodyPr wrap="square" rtlCol="0">
            <a:spAutoFit/>
          </a:bodyPr>
          <a:lstStyle/>
          <a:p>
            <a:r>
              <a:rPr lang="en-US" sz="3600" dirty="0" smtClean="0"/>
              <a:t>Documentation Of Evidence</a:t>
            </a:r>
            <a:endParaRPr lang="en-US" sz="3600" dirty="0"/>
          </a:p>
        </p:txBody>
      </p:sp>
      <p:sp>
        <p:nvSpPr>
          <p:cNvPr id="4" name="Subtitle 6"/>
          <p:cNvSpPr txBox="1">
            <a:spLocks/>
          </p:cNvSpPr>
          <p:nvPr/>
        </p:nvSpPr>
        <p:spPr>
          <a:xfrm>
            <a:off x="680322" y="1272151"/>
            <a:ext cx="8144134" cy="70443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spcBef>
                <a:spcPts val="0"/>
              </a:spcBef>
              <a:buNone/>
            </a:pPr>
            <a:r>
              <a:rPr lang="en-US" sz="2800" i="1" dirty="0" smtClean="0">
                <a:solidFill>
                  <a:srgbClr val="C00000"/>
                </a:solidFill>
              </a:rPr>
              <a:t>If There Are No </a:t>
            </a:r>
            <a:r>
              <a:rPr lang="en-US" sz="2800" i="1" dirty="0">
                <a:solidFill>
                  <a:srgbClr val="C00000"/>
                </a:solidFill>
              </a:rPr>
              <a:t>P</a:t>
            </a:r>
            <a:r>
              <a:rPr lang="en-US" sz="2800" i="1" dirty="0" smtClean="0">
                <a:solidFill>
                  <a:srgbClr val="C00000"/>
                </a:solidFill>
              </a:rPr>
              <a:t>ictures, It </a:t>
            </a:r>
            <a:r>
              <a:rPr lang="en-US" sz="2800" i="1" dirty="0">
                <a:solidFill>
                  <a:srgbClr val="C00000"/>
                </a:solidFill>
              </a:rPr>
              <a:t>D</a:t>
            </a:r>
            <a:r>
              <a:rPr lang="en-US" sz="2800" i="1" dirty="0" smtClean="0">
                <a:solidFill>
                  <a:srgbClr val="C00000"/>
                </a:solidFill>
              </a:rPr>
              <a:t>idn’t </a:t>
            </a:r>
            <a:r>
              <a:rPr lang="en-US" sz="2800" i="1" dirty="0">
                <a:solidFill>
                  <a:srgbClr val="C00000"/>
                </a:solidFill>
              </a:rPr>
              <a:t>H</a:t>
            </a:r>
            <a:r>
              <a:rPr lang="en-US" sz="2800" i="1" dirty="0" smtClean="0">
                <a:solidFill>
                  <a:srgbClr val="C00000"/>
                </a:solidFill>
              </a:rPr>
              <a:t>appen…</a:t>
            </a:r>
            <a:endParaRPr lang="en-US" sz="2800" dirty="0"/>
          </a:p>
        </p:txBody>
      </p:sp>
      <p:grpSp>
        <p:nvGrpSpPr>
          <p:cNvPr id="5" name="Group 4"/>
          <p:cNvGrpSpPr/>
          <p:nvPr/>
        </p:nvGrpSpPr>
        <p:grpSpPr>
          <a:xfrm>
            <a:off x="984805" y="2125968"/>
            <a:ext cx="10223247" cy="523220"/>
            <a:chOff x="1178761" y="3908571"/>
            <a:chExt cx="10223247" cy="523220"/>
          </a:xfrm>
        </p:grpSpPr>
        <p:sp>
          <p:nvSpPr>
            <p:cNvPr id="6" name="Flowchart: Off-page Connector 5"/>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14196" y="3908571"/>
              <a:ext cx="9787812" cy="523220"/>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Write summaries describing the evidence you collect. </a:t>
              </a:r>
              <a:endParaRPr lang="en-US" altLang="en-US" sz="2800" dirty="0">
                <a:solidFill>
                  <a:schemeClr val="bg1"/>
                </a:solidFill>
              </a:endParaRPr>
            </a:p>
          </p:txBody>
        </p:sp>
      </p:grpSp>
      <p:grpSp>
        <p:nvGrpSpPr>
          <p:cNvPr id="8" name="Group 7"/>
          <p:cNvGrpSpPr/>
          <p:nvPr/>
        </p:nvGrpSpPr>
        <p:grpSpPr>
          <a:xfrm>
            <a:off x="989429" y="4744458"/>
            <a:ext cx="10223247" cy="954107"/>
            <a:chOff x="1178761" y="3908571"/>
            <a:chExt cx="10223247" cy="954107"/>
          </a:xfrm>
        </p:grpSpPr>
        <p:sp>
          <p:nvSpPr>
            <p:cNvPr id="9" name="Flowchart: Off-page Connector 8"/>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614196" y="3908571"/>
              <a:ext cx="9787812" cy="954107"/>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When possible, legal, </a:t>
              </a:r>
              <a:r>
                <a:rPr lang="en-US" altLang="en-US" sz="2800" b="1" u="sng" dirty="0" smtClean="0">
                  <a:solidFill>
                    <a:schemeClr val="bg1"/>
                  </a:solidFill>
                </a:rPr>
                <a:t>AND</a:t>
              </a:r>
              <a:r>
                <a:rPr lang="en-US" altLang="en-US" sz="2800" dirty="0" smtClean="0">
                  <a:solidFill>
                    <a:schemeClr val="bg1"/>
                  </a:solidFill>
                </a:rPr>
                <a:t> appropriate, document evidence by using photo, audio, and/or video devices.</a:t>
              </a:r>
              <a:endParaRPr lang="en-US" altLang="en-US" sz="2800" dirty="0">
                <a:solidFill>
                  <a:schemeClr val="bg1"/>
                </a:solidFill>
              </a:endParaRPr>
            </a:p>
          </p:txBody>
        </p:sp>
      </p:grpSp>
      <p:grpSp>
        <p:nvGrpSpPr>
          <p:cNvPr id="11" name="Group 10"/>
          <p:cNvGrpSpPr/>
          <p:nvPr/>
        </p:nvGrpSpPr>
        <p:grpSpPr>
          <a:xfrm>
            <a:off x="989426" y="2684767"/>
            <a:ext cx="10223247" cy="523220"/>
            <a:chOff x="1178761" y="3908571"/>
            <a:chExt cx="10223247" cy="523220"/>
          </a:xfrm>
        </p:grpSpPr>
        <p:sp>
          <p:nvSpPr>
            <p:cNvPr id="12" name="Flowchart: Off-page Connector 11"/>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14196" y="3908571"/>
              <a:ext cx="9787812" cy="523220"/>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Note who provided the evidence and how it was obtained. </a:t>
              </a:r>
              <a:endParaRPr lang="en-US" altLang="en-US" sz="2800" dirty="0">
                <a:solidFill>
                  <a:schemeClr val="bg1"/>
                </a:solidFill>
              </a:endParaRPr>
            </a:p>
          </p:txBody>
        </p:sp>
      </p:grpSp>
      <p:grpSp>
        <p:nvGrpSpPr>
          <p:cNvPr id="14" name="Group 13"/>
          <p:cNvGrpSpPr/>
          <p:nvPr/>
        </p:nvGrpSpPr>
        <p:grpSpPr>
          <a:xfrm>
            <a:off x="984809" y="3234322"/>
            <a:ext cx="10223247" cy="523220"/>
            <a:chOff x="1178761" y="3908571"/>
            <a:chExt cx="10223247" cy="523220"/>
          </a:xfrm>
        </p:grpSpPr>
        <p:sp>
          <p:nvSpPr>
            <p:cNvPr id="15" name="Flowchart: Off-page Connector 14"/>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614196" y="3908571"/>
              <a:ext cx="9787812" cy="523220"/>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Document the date the evidence was obtained. </a:t>
              </a:r>
              <a:endParaRPr lang="en-US" altLang="en-US" sz="2800" dirty="0">
                <a:solidFill>
                  <a:schemeClr val="bg1"/>
                </a:solidFill>
              </a:endParaRPr>
            </a:p>
          </p:txBody>
        </p:sp>
      </p:grpSp>
      <p:grpSp>
        <p:nvGrpSpPr>
          <p:cNvPr id="17" name="Group 16"/>
          <p:cNvGrpSpPr/>
          <p:nvPr/>
        </p:nvGrpSpPr>
        <p:grpSpPr>
          <a:xfrm>
            <a:off x="989432" y="3774641"/>
            <a:ext cx="10223247" cy="954107"/>
            <a:chOff x="1178761" y="3908571"/>
            <a:chExt cx="10223247" cy="954107"/>
          </a:xfrm>
        </p:grpSpPr>
        <p:sp>
          <p:nvSpPr>
            <p:cNvPr id="18" name="Flowchart: Off-page Connector 17"/>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614196" y="3908571"/>
              <a:ext cx="9787812" cy="954107"/>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If records are obtained from an external office, request certified copies. </a:t>
              </a:r>
              <a:endParaRPr lang="en-US" altLang="en-US" sz="2800" dirty="0">
                <a:solidFill>
                  <a:schemeClr val="bg1"/>
                </a:solidFill>
              </a:endParaRPr>
            </a:p>
          </p:txBody>
        </p:sp>
      </p:grpSp>
      <p:grpSp>
        <p:nvGrpSpPr>
          <p:cNvPr id="20" name="Group 19"/>
          <p:cNvGrpSpPr/>
          <p:nvPr/>
        </p:nvGrpSpPr>
        <p:grpSpPr>
          <a:xfrm>
            <a:off x="984816" y="5709650"/>
            <a:ext cx="10223247" cy="954107"/>
            <a:chOff x="1178761" y="3908571"/>
            <a:chExt cx="10223247" cy="954107"/>
          </a:xfrm>
        </p:grpSpPr>
        <p:sp>
          <p:nvSpPr>
            <p:cNvPr id="21" name="Flowchart: Off-page Connector 20"/>
            <p:cNvSpPr/>
            <p:nvPr/>
          </p:nvSpPr>
          <p:spPr>
            <a:xfrm>
              <a:off x="1178761" y="395654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1614196" y="3908571"/>
              <a:ext cx="9787812" cy="954107"/>
            </a:xfrm>
            <a:prstGeom prst="rect">
              <a:avLst/>
            </a:prstGeom>
            <a:noFill/>
          </p:spPr>
          <p:txBody>
            <a:bodyPr wrap="square" rtlCol="0">
              <a:spAutoFit/>
            </a:bodyPr>
            <a:lstStyle/>
            <a:p>
              <a:pPr marL="0" lvl="2" indent="0" algn="just">
                <a:spcBef>
                  <a:spcPts val="0"/>
                </a:spcBef>
                <a:buFont typeface="Arial" panose="020B0604020202020204" pitchFamily="34" charset="0"/>
                <a:buNone/>
              </a:pPr>
              <a:r>
                <a:rPr lang="en-US" altLang="en-US" sz="2800" dirty="0" smtClean="0">
                  <a:solidFill>
                    <a:schemeClr val="bg1"/>
                  </a:solidFill>
                </a:rPr>
                <a:t>When the investigation is concluded, prepare a detailed report describing the evidence you collected.</a:t>
              </a:r>
              <a:endParaRPr lang="en-US" altLang="en-US" sz="2800" dirty="0">
                <a:solidFill>
                  <a:schemeClr val="bg1"/>
                </a:solidFill>
              </a:endParaRPr>
            </a:p>
          </p:txBody>
        </p:sp>
      </p:grpSp>
      <p:pic>
        <p:nvPicPr>
          <p:cNvPr id="2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221725407"/>
      </p:ext>
    </p:extLst>
  </p:cSld>
  <p:clrMapOvr>
    <a:masterClrMapping/>
  </p:clrMapOvr>
  <mc:AlternateContent xmlns:mc="http://schemas.openxmlformats.org/markup-compatibility/2006">
    <mc:Choice xmlns:p14="http://schemas.microsoft.com/office/powerpoint/2010/main" Requires="p14">
      <p:transition spd="slow" p14:dur="2000" advClick="0" advTm="370"/>
    </mc:Choice>
    <mc:Fallback>
      <p:transition spd="slow" advClick="0" advTm="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4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730F857ADCCF4D8DDE3AEA04F3B71C" ma:contentTypeVersion="12" ma:contentTypeDescription="Create a new document." ma:contentTypeScope="" ma:versionID="e5b24c21624badfbc023c1441775c5b8">
  <xsd:schema xmlns:xsd="http://www.w3.org/2001/XMLSchema" xmlns:xs="http://www.w3.org/2001/XMLSchema" xmlns:p="http://schemas.microsoft.com/office/2006/metadata/properties" xmlns:ns3="0d9d9177-55ae-4b21-b14c-11e0235a42b0" xmlns:ns4="290261e6-7b12-452f-a1c8-9b453903df61" targetNamespace="http://schemas.microsoft.com/office/2006/metadata/properties" ma:root="true" ma:fieldsID="b20f8522a48ab7d83eacf497ed35f9aa" ns3:_="" ns4:_="">
    <xsd:import namespace="0d9d9177-55ae-4b21-b14c-11e0235a42b0"/>
    <xsd:import namespace="290261e6-7b12-452f-a1c8-9b453903df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d9177-55ae-4b21-b14c-11e0235a42b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0261e6-7b12-452f-a1c8-9b453903df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065D17-F18B-45F6-9561-DF2C6F368481}">
  <ds:schemaRefs>
    <ds:schemaRef ds:uri="http://schemas.microsoft.com/sharepoint/v3/contenttype/forms"/>
  </ds:schemaRefs>
</ds:datastoreItem>
</file>

<file path=customXml/itemProps2.xml><?xml version="1.0" encoding="utf-8"?>
<ds:datastoreItem xmlns:ds="http://schemas.openxmlformats.org/officeDocument/2006/customXml" ds:itemID="{1174C596-5AF7-4C18-AFE3-A0F1009AEDCD}">
  <ds:schemaRefs>
    <ds:schemaRef ds:uri="http://schemas.microsoft.com/office/2006/documentManagement/types"/>
    <ds:schemaRef ds:uri="http://schemas.microsoft.com/office/2006/metadata/properties"/>
    <ds:schemaRef ds:uri="http://purl.org/dc/elements/1.1/"/>
    <ds:schemaRef ds:uri="0d9d9177-55ae-4b21-b14c-11e0235a42b0"/>
    <ds:schemaRef ds:uri="http://schemas.openxmlformats.org/package/2006/metadata/core-properties"/>
    <ds:schemaRef ds:uri="290261e6-7b12-452f-a1c8-9b453903df61"/>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6EDAA9F-9A85-4FF4-8880-178704F3B1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9d9177-55ae-4b21-b14c-11e0235a42b0"/>
    <ds:schemaRef ds:uri="290261e6-7b12-452f-a1c8-9b453903df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3642</TotalTime>
  <Words>2420</Words>
  <Application>Microsoft Office PowerPoint</Application>
  <PresentationFormat>Widescreen</PresentationFormat>
  <Paragraphs>191</Paragraphs>
  <Slides>14</Slides>
  <Notes>13</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Trebuchet MS</vt:lpstr>
      <vt:lpstr>Berlin</vt:lpstr>
      <vt:lpstr>General Investigations District and School-Level</vt:lpstr>
      <vt:lpstr>Purpose Of An Investigation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GAPSC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Adams</dc:creator>
  <cp:lastModifiedBy>David Pumphrey</cp:lastModifiedBy>
  <cp:revision>129</cp:revision>
  <dcterms:created xsi:type="dcterms:W3CDTF">2020-09-08T17:34:49Z</dcterms:created>
  <dcterms:modified xsi:type="dcterms:W3CDTF">2021-05-12T13:08:52Z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0x01010077730F857ADCCF4D8DDE3AEA04F3B71C</vt:lpwstr>
  </property>
</Properties>
</file>