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110"/>
  </p:notesMasterIdLst>
  <p:sldIdLst>
    <p:sldId id="441" r:id="rId2"/>
    <p:sldId id="302" r:id="rId3"/>
    <p:sldId id="301" r:id="rId4"/>
    <p:sldId id="272" r:id="rId5"/>
    <p:sldId id="305" r:id="rId6"/>
    <p:sldId id="303" r:id="rId7"/>
    <p:sldId id="306" r:id="rId8"/>
    <p:sldId id="304" r:id="rId9"/>
    <p:sldId id="308" r:id="rId10"/>
    <p:sldId id="289" r:id="rId11"/>
    <p:sldId id="297" r:id="rId12"/>
    <p:sldId id="307" r:id="rId13"/>
    <p:sldId id="446" r:id="rId14"/>
    <p:sldId id="327" r:id="rId15"/>
    <p:sldId id="341" r:id="rId16"/>
    <p:sldId id="342" r:id="rId17"/>
    <p:sldId id="343" r:id="rId18"/>
    <p:sldId id="344" r:id="rId19"/>
    <p:sldId id="345" r:id="rId20"/>
    <p:sldId id="346" r:id="rId21"/>
    <p:sldId id="328" r:id="rId22"/>
    <p:sldId id="348" r:id="rId23"/>
    <p:sldId id="349" r:id="rId24"/>
    <p:sldId id="350" r:id="rId25"/>
    <p:sldId id="351" r:id="rId26"/>
    <p:sldId id="352" r:id="rId27"/>
    <p:sldId id="355" r:id="rId28"/>
    <p:sldId id="450" r:id="rId29"/>
    <p:sldId id="353" r:id="rId30"/>
    <p:sldId id="356" r:id="rId31"/>
    <p:sldId id="357" r:id="rId32"/>
    <p:sldId id="329" r:id="rId33"/>
    <p:sldId id="358" r:id="rId34"/>
    <p:sldId id="359" r:id="rId35"/>
    <p:sldId id="360" r:id="rId36"/>
    <p:sldId id="451" r:id="rId37"/>
    <p:sldId id="452" r:id="rId38"/>
    <p:sldId id="363" r:id="rId39"/>
    <p:sldId id="330" r:id="rId40"/>
    <p:sldId id="443" r:id="rId41"/>
    <p:sldId id="365" r:id="rId42"/>
    <p:sldId id="366" r:id="rId43"/>
    <p:sldId id="368" r:id="rId44"/>
    <p:sldId id="369" r:id="rId45"/>
    <p:sldId id="370" r:id="rId46"/>
    <p:sldId id="372" r:id="rId47"/>
    <p:sldId id="332" r:id="rId48"/>
    <p:sldId id="445" r:id="rId49"/>
    <p:sldId id="374" r:id="rId50"/>
    <p:sldId id="375" r:id="rId51"/>
    <p:sldId id="429" r:id="rId52"/>
    <p:sldId id="376" r:id="rId53"/>
    <p:sldId id="380" r:id="rId54"/>
    <p:sldId id="331" r:id="rId55"/>
    <p:sldId id="448" r:id="rId56"/>
    <p:sldId id="382" r:id="rId57"/>
    <p:sldId id="383" r:id="rId58"/>
    <p:sldId id="384" r:id="rId59"/>
    <p:sldId id="453" r:id="rId60"/>
    <p:sldId id="387" r:id="rId61"/>
    <p:sldId id="333" r:id="rId62"/>
    <p:sldId id="447" r:id="rId63"/>
    <p:sldId id="390" r:id="rId64"/>
    <p:sldId id="391" r:id="rId65"/>
    <p:sldId id="392" r:id="rId66"/>
    <p:sldId id="449" r:id="rId67"/>
    <p:sldId id="394" r:id="rId68"/>
    <p:sldId id="334" r:id="rId69"/>
    <p:sldId id="395" r:id="rId70"/>
    <p:sldId id="397" r:id="rId71"/>
    <p:sldId id="398" r:id="rId72"/>
    <p:sldId id="399" r:id="rId73"/>
    <p:sldId id="400" r:id="rId74"/>
    <p:sldId id="401" r:id="rId75"/>
    <p:sldId id="402" r:id="rId76"/>
    <p:sldId id="335" r:id="rId77"/>
    <p:sldId id="404" r:id="rId78"/>
    <p:sldId id="406" r:id="rId79"/>
    <p:sldId id="437" r:id="rId80"/>
    <p:sldId id="407" r:id="rId81"/>
    <p:sldId id="408" r:id="rId82"/>
    <p:sldId id="434" r:id="rId83"/>
    <p:sldId id="411" r:id="rId84"/>
    <p:sldId id="435" r:id="rId85"/>
    <p:sldId id="410" r:id="rId86"/>
    <p:sldId id="436" r:id="rId87"/>
    <p:sldId id="412" r:id="rId88"/>
    <p:sldId id="336" r:id="rId89"/>
    <p:sldId id="413" r:id="rId90"/>
    <p:sldId id="414" r:id="rId91"/>
    <p:sldId id="415" r:id="rId92"/>
    <p:sldId id="430" r:id="rId93"/>
    <p:sldId id="416" r:id="rId94"/>
    <p:sldId id="438" r:id="rId95"/>
    <p:sldId id="419" r:id="rId96"/>
    <p:sldId id="337" r:id="rId97"/>
    <p:sldId id="420" r:id="rId98"/>
    <p:sldId id="421" r:id="rId99"/>
    <p:sldId id="422" r:id="rId100"/>
    <p:sldId id="423" r:id="rId101"/>
    <p:sldId id="425" r:id="rId102"/>
    <p:sldId id="338" r:id="rId103"/>
    <p:sldId id="427" r:id="rId104"/>
    <p:sldId id="428" r:id="rId105"/>
    <p:sldId id="339" r:id="rId106"/>
    <p:sldId id="298" r:id="rId107"/>
    <p:sldId id="440" r:id="rId108"/>
    <p:sldId id="431" r:id="rId109"/>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id nurjamil" initials="fn" lastIdx="1" clrIdx="0">
    <p:extLst>
      <p:ext uri="{19B8F6BF-5375-455C-9EA6-DF929625EA0E}">
        <p15:presenceInfo xmlns:p15="http://schemas.microsoft.com/office/powerpoint/2012/main" userId="8f222afd016eafa4" providerId="Windows Live"/>
      </p:ext>
    </p:extLst>
  </p:cmAuthor>
  <p:cmAuthor id="2" name="wowo hermawan" initials="wh" lastIdx="1" clrIdx="1">
    <p:extLst>
      <p:ext uri="{19B8F6BF-5375-455C-9EA6-DF929625EA0E}">
        <p15:presenceInfo xmlns:p15="http://schemas.microsoft.com/office/powerpoint/2012/main" userId="598feb332afde99c" providerId="Windows Live"/>
      </p:ext>
    </p:extLst>
  </p:cmAuthor>
  <p:cmAuthor id="3" name="wowoher@outlook.com" initials="w" lastIdx="1" clrIdx="2">
    <p:extLst>
      <p:ext uri="{19B8F6BF-5375-455C-9EA6-DF929625EA0E}">
        <p15:presenceInfo xmlns:p15="http://schemas.microsoft.com/office/powerpoint/2012/main" userId="5fe86b4ec7687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336"/>
    <a:srgbClr val="003399"/>
    <a:srgbClr val="B6975E"/>
    <a:srgbClr val="CC3300"/>
    <a:srgbClr val="510A32"/>
    <a:srgbClr val="C92A42"/>
    <a:srgbClr val="EE4540"/>
    <a:srgbClr val="E94C3D"/>
    <a:srgbClr val="0F0D0E"/>
    <a:srgbClr val="0E0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75" autoAdjust="0"/>
    <p:restoredTop sz="71867" autoAdjust="0"/>
  </p:normalViewPr>
  <p:slideViewPr>
    <p:cSldViewPr snapToGrid="0">
      <p:cViewPr varScale="1">
        <p:scale>
          <a:sx n="63" d="100"/>
          <a:sy n="63" d="100"/>
        </p:scale>
        <p:origin x="744" y="5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9" d="100"/>
          <a:sy n="59" d="100"/>
        </p:scale>
        <p:origin x="279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EA988-7CE4-445F-9374-8F11D18216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04256C-FB36-4FCC-B77D-F3479148D2D4}">
      <dgm:prSet custT="1"/>
      <dgm:spPr>
        <a:solidFill>
          <a:schemeClr val="bg1"/>
        </a:solidFill>
      </dgm:spPr>
      <dgm:t>
        <a:bodyPr/>
        <a:lstStyle/>
        <a:p>
          <a:pPr rtl="0">
            <a:lnSpc>
              <a:spcPct val="100000"/>
            </a:lnSpc>
            <a:spcAft>
              <a:spcPts val="0"/>
            </a:spcAft>
          </a:pPr>
          <a:r>
            <a:rPr lang="en-US" sz="2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more about </a:t>
          </a:r>
        </a:p>
        <a:p>
          <a:pPr rtl="0">
            <a:lnSpc>
              <a:spcPct val="100000"/>
            </a:lnSpc>
            <a:spcAft>
              <a:spcPts val="0"/>
            </a:spcAft>
          </a:pPr>
          <a:r>
            <a:rPr lang="en-US" sz="2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Georgia’s Code of Ethics for Educators.</a:t>
          </a:r>
          <a:endParaRPr lang="en-US" sz="2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gm:t>
    </dgm:pt>
    <dgm:pt modelId="{CACA3F66-15CC-4DB7-8CCC-BA493472CFFE}" type="parTrans" cxnId="{38867655-67B0-4736-B549-EF0242C26973}">
      <dgm:prSet/>
      <dgm:spPr/>
      <dgm:t>
        <a:bodyPr/>
        <a:lstStyle/>
        <a:p>
          <a:endParaRPr lang="en-US"/>
        </a:p>
      </dgm:t>
    </dgm:pt>
    <dgm:pt modelId="{85DA0601-749F-4BF4-92C6-4433575BC53C}" type="sibTrans" cxnId="{38867655-67B0-4736-B549-EF0242C26973}">
      <dgm:prSet/>
      <dgm:spPr/>
      <dgm:t>
        <a:bodyPr/>
        <a:lstStyle/>
        <a:p>
          <a:endParaRPr lang="en-US"/>
        </a:p>
      </dgm:t>
    </dgm:pt>
    <dgm:pt modelId="{CCA78D43-F8AD-4D46-8C59-77F0508B7D57}">
      <dgm:prSet custT="1"/>
      <dgm:spPr>
        <a:solidFill>
          <a:schemeClr val="bg1"/>
        </a:solidFill>
      </dgm:spPr>
      <dgm:t>
        <a:bodyPr/>
        <a:lstStyle/>
        <a:p>
          <a:pPr rtl="0"/>
          <a:r>
            <a:rPr lang="en-US" sz="2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ensure safe learning environments for Georgia’s students.</a:t>
          </a:r>
          <a:endParaRPr lang="en-US" sz="2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gm:t>
    </dgm:pt>
    <dgm:pt modelId="{859D737E-C5DF-46B1-A8FC-29522A33423F}" type="parTrans" cxnId="{54E026BC-9F5B-441D-AC33-AF9549231C6A}">
      <dgm:prSet/>
      <dgm:spPr/>
      <dgm:t>
        <a:bodyPr/>
        <a:lstStyle/>
        <a:p>
          <a:endParaRPr lang="en-US"/>
        </a:p>
      </dgm:t>
    </dgm:pt>
    <dgm:pt modelId="{8C533F75-085F-405C-9F5B-5B45084CA43F}" type="sibTrans" cxnId="{54E026BC-9F5B-441D-AC33-AF9549231C6A}">
      <dgm:prSet/>
      <dgm:spPr/>
      <dgm:t>
        <a:bodyPr/>
        <a:lstStyle/>
        <a:p>
          <a:endParaRPr lang="en-US"/>
        </a:p>
      </dgm:t>
    </dgm:pt>
    <dgm:pt modelId="{3992F0E9-6870-41EB-9335-613356D781BD}">
      <dgm:prSet custT="1"/>
      <dgm:spPr>
        <a:solidFill>
          <a:schemeClr val="bg1"/>
        </a:solidFill>
      </dgm:spPr>
      <dgm:t>
        <a:bodyPr/>
        <a:lstStyle/>
        <a:p>
          <a:pPr rtl="0"/>
          <a:r>
            <a:rPr lang="en-US" sz="2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about why enhanced knowledge and application of ethical practice is important.</a:t>
          </a:r>
          <a:endParaRPr lang="en-US" sz="2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gm:t>
    </dgm:pt>
    <dgm:pt modelId="{B364A7A1-CCEB-478C-AA14-9D83D207B636}" type="parTrans" cxnId="{4C57CBFB-332C-4F4C-BD10-DD1CC3A063C7}">
      <dgm:prSet/>
      <dgm:spPr/>
      <dgm:t>
        <a:bodyPr/>
        <a:lstStyle/>
        <a:p>
          <a:endParaRPr lang="en-US"/>
        </a:p>
      </dgm:t>
    </dgm:pt>
    <dgm:pt modelId="{5728D4F5-374E-4AAB-ACEB-FDA16D45B9AD}" type="sibTrans" cxnId="{4C57CBFB-332C-4F4C-BD10-DD1CC3A063C7}">
      <dgm:prSet/>
      <dgm:spPr/>
      <dgm:t>
        <a:bodyPr/>
        <a:lstStyle/>
        <a:p>
          <a:endParaRPr lang="en-US"/>
        </a:p>
      </dgm:t>
    </dgm:pt>
    <dgm:pt modelId="{26E69E27-D879-42D8-B7D0-40A7D6E94B85}">
      <dgm:prSet custT="1"/>
      <dgm:spPr>
        <a:solidFill>
          <a:schemeClr val="bg1"/>
        </a:solidFill>
      </dgm:spPr>
      <dgm:t>
        <a:bodyPr/>
        <a:lstStyle/>
        <a:p>
          <a:pPr rtl="0"/>
          <a:r>
            <a:rPr lang="en-US" sz="24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avoid ethical missteps.</a:t>
          </a:r>
          <a:endParaRPr lang="en-US" sz="24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gm:t>
    </dgm:pt>
    <dgm:pt modelId="{9AC114EF-5EEE-47E2-B07E-7217F90B8D3B}" type="parTrans" cxnId="{64925C7D-160E-4E98-A434-F27C76FB4D00}">
      <dgm:prSet/>
      <dgm:spPr/>
      <dgm:t>
        <a:bodyPr/>
        <a:lstStyle/>
        <a:p>
          <a:endParaRPr lang="en-US"/>
        </a:p>
      </dgm:t>
    </dgm:pt>
    <dgm:pt modelId="{DF958A39-08AA-4EE2-9B50-BD10075A0545}" type="sibTrans" cxnId="{64925C7D-160E-4E98-A434-F27C76FB4D00}">
      <dgm:prSet/>
      <dgm:spPr/>
      <dgm:t>
        <a:bodyPr/>
        <a:lstStyle/>
        <a:p>
          <a:endParaRPr lang="en-US"/>
        </a:p>
      </dgm:t>
    </dgm:pt>
    <dgm:pt modelId="{4692E645-C9FD-43BE-856C-56D7A85B6DDB}">
      <dgm:prSet custT="1"/>
      <dgm:spPr>
        <a:solidFill>
          <a:schemeClr val="bg1"/>
        </a:solidFill>
      </dgm:spPr>
      <dgm:t>
        <a:bodyPr/>
        <a:lstStyle/>
        <a:p>
          <a:pPr algn="ctr" rtl="0"/>
          <a:r>
            <a:rPr lang="en-US" sz="24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protect myself, colleagues, school, community, profession, and most importantly students.</a:t>
          </a:r>
          <a:endParaRPr lang="en-US" sz="24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gm:t>
    </dgm:pt>
    <dgm:pt modelId="{EA86B160-D725-4587-9341-A8E495F01B77}" type="parTrans" cxnId="{88B7AF92-FA49-466A-AB9A-30C4FB73175C}">
      <dgm:prSet/>
      <dgm:spPr/>
      <dgm:t>
        <a:bodyPr/>
        <a:lstStyle/>
        <a:p>
          <a:endParaRPr lang="en-US"/>
        </a:p>
      </dgm:t>
    </dgm:pt>
    <dgm:pt modelId="{C5BF58EF-8625-4920-9E51-324A544BD296}" type="sibTrans" cxnId="{88B7AF92-FA49-466A-AB9A-30C4FB73175C}">
      <dgm:prSet/>
      <dgm:spPr/>
      <dgm:t>
        <a:bodyPr/>
        <a:lstStyle/>
        <a:p>
          <a:endParaRPr lang="en-US"/>
        </a:p>
      </dgm:t>
    </dgm:pt>
    <dgm:pt modelId="{605B48BB-C17A-4065-A853-14B38E19C574}" type="pres">
      <dgm:prSet presAssocID="{38FEA988-7CE4-445F-9374-8F11D18216FB}" presName="Name0" presStyleCnt="0">
        <dgm:presLayoutVars>
          <dgm:dir/>
          <dgm:animLvl val="lvl"/>
          <dgm:resizeHandles val="exact"/>
        </dgm:presLayoutVars>
      </dgm:prSet>
      <dgm:spPr/>
      <dgm:t>
        <a:bodyPr/>
        <a:lstStyle/>
        <a:p>
          <a:endParaRPr lang="en-US"/>
        </a:p>
      </dgm:t>
    </dgm:pt>
    <dgm:pt modelId="{D5872FAC-6FBF-4533-8015-EB7791F79541}" type="pres">
      <dgm:prSet presAssocID="{D204256C-FB36-4FCC-B77D-F3479148D2D4}" presName="linNode" presStyleCnt="0"/>
      <dgm:spPr/>
      <dgm:t>
        <a:bodyPr/>
        <a:lstStyle/>
        <a:p>
          <a:endParaRPr lang="en-US"/>
        </a:p>
      </dgm:t>
    </dgm:pt>
    <dgm:pt modelId="{29028A8F-0371-4D0C-ABD1-93F49EF75B1E}" type="pres">
      <dgm:prSet presAssocID="{D204256C-FB36-4FCC-B77D-F3479148D2D4}" presName="parentText" presStyleLbl="node1" presStyleIdx="0" presStyleCnt="5" custScaleX="238093" custLinFactNeighborX="-708" custLinFactNeighborY="-229">
        <dgm:presLayoutVars>
          <dgm:chMax val="1"/>
          <dgm:bulletEnabled val="1"/>
        </dgm:presLayoutVars>
      </dgm:prSet>
      <dgm:spPr/>
      <dgm:t>
        <a:bodyPr/>
        <a:lstStyle/>
        <a:p>
          <a:endParaRPr lang="en-US"/>
        </a:p>
      </dgm:t>
    </dgm:pt>
    <dgm:pt modelId="{15230CC0-4486-479E-B542-883E2F5E9637}" type="pres">
      <dgm:prSet presAssocID="{85DA0601-749F-4BF4-92C6-4433575BC53C}" presName="sp" presStyleCnt="0"/>
      <dgm:spPr/>
      <dgm:t>
        <a:bodyPr/>
        <a:lstStyle/>
        <a:p>
          <a:endParaRPr lang="en-US"/>
        </a:p>
      </dgm:t>
    </dgm:pt>
    <dgm:pt modelId="{C31E574B-4C6B-4C02-91E1-6B28F85C55F9}" type="pres">
      <dgm:prSet presAssocID="{CCA78D43-F8AD-4D46-8C59-77F0508B7D57}" presName="linNode" presStyleCnt="0"/>
      <dgm:spPr/>
      <dgm:t>
        <a:bodyPr/>
        <a:lstStyle/>
        <a:p>
          <a:endParaRPr lang="en-US"/>
        </a:p>
      </dgm:t>
    </dgm:pt>
    <dgm:pt modelId="{9FE420AC-7D01-45FF-9208-2971A65504A5}" type="pres">
      <dgm:prSet presAssocID="{CCA78D43-F8AD-4D46-8C59-77F0508B7D57}" presName="parentText" presStyleLbl="node1" presStyleIdx="1" presStyleCnt="5" custScaleX="238100" custLinFactNeighborX="-173" custLinFactNeighborY="-2046">
        <dgm:presLayoutVars>
          <dgm:chMax val="1"/>
          <dgm:bulletEnabled val="1"/>
        </dgm:presLayoutVars>
      </dgm:prSet>
      <dgm:spPr/>
      <dgm:t>
        <a:bodyPr/>
        <a:lstStyle/>
        <a:p>
          <a:endParaRPr lang="en-US"/>
        </a:p>
      </dgm:t>
    </dgm:pt>
    <dgm:pt modelId="{DD71C7CB-7974-4136-B2A0-A0E1763626CC}" type="pres">
      <dgm:prSet presAssocID="{8C533F75-085F-405C-9F5B-5B45084CA43F}" presName="sp" presStyleCnt="0"/>
      <dgm:spPr/>
      <dgm:t>
        <a:bodyPr/>
        <a:lstStyle/>
        <a:p>
          <a:endParaRPr lang="en-US"/>
        </a:p>
      </dgm:t>
    </dgm:pt>
    <dgm:pt modelId="{079AFECB-E12A-44D0-8B3E-D7A80BB19D48}" type="pres">
      <dgm:prSet presAssocID="{3992F0E9-6870-41EB-9335-613356D781BD}" presName="linNode" presStyleCnt="0"/>
      <dgm:spPr/>
      <dgm:t>
        <a:bodyPr/>
        <a:lstStyle/>
        <a:p>
          <a:endParaRPr lang="en-US"/>
        </a:p>
      </dgm:t>
    </dgm:pt>
    <dgm:pt modelId="{304C80EC-FBD6-432E-BBDC-D8218C0A1AF0}" type="pres">
      <dgm:prSet presAssocID="{3992F0E9-6870-41EB-9335-613356D781BD}" presName="parentText" presStyleLbl="node1" presStyleIdx="2" presStyleCnt="5" custScaleX="238100" custLinFactNeighborX="-382" custLinFactNeighborY="-5117">
        <dgm:presLayoutVars>
          <dgm:chMax val="1"/>
          <dgm:bulletEnabled val="1"/>
        </dgm:presLayoutVars>
      </dgm:prSet>
      <dgm:spPr/>
      <dgm:t>
        <a:bodyPr/>
        <a:lstStyle/>
        <a:p>
          <a:endParaRPr lang="en-US"/>
        </a:p>
      </dgm:t>
    </dgm:pt>
    <dgm:pt modelId="{741F5FCD-7FA8-4B4F-9000-81AABE114B45}" type="pres">
      <dgm:prSet presAssocID="{5728D4F5-374E-4AAB-ACEB-FDA16D45B9AD}" presName="sp" presStyleCnt="0"/>
      <dgm:spPr/>
      <dgm:t>
        <a:bodyPr/>
        <a:lstStyle/>
        <a:p>
          <a:endParaRPr lang="en-US"/>
        </a:p>
      </dgm:t>
    </dgm:pt>
    <dgm:pt modelId="{B60BFC67-1C32-40D1-A9D0-A45BB9567577}" type="pres">
      <dgm:prSet presAssocID="{26E69E27-D879-42D8-B7D0-40A7D6E94B85}" presName="linNode" presStyleCnt="0"/>
      <dgm:spPr/>
      <dgm:t>
        <a:bodyPr/>
        <a:lstStyle/>
        <a:p>
          <a:endParaRPr lang="en-US"/>
        </a:p>
      </dgm:t>
    </dgm:pt>
    <dgm:pt modelId="{7D2C2597-66EA-4000-B3C1-EB915AF0DD3B}" type="pres">
      <dgm:prSet presAssocID="{26E69E27-D879-42D8-B7D0-40A7D6E94B85}" presName="parentText" presStyleLbl="node1" presStyleIdx="3" presStyleCnt="5" custScaleX="238100" custLinFactNeighborX="0" custLinFactNeighborY="-7361">
        <dgm:presLayoutVars>
          <dgm:chMax val="1"/>
          <dgm:bulletEnabled val="1"/>
        </dgm:presLayoutVars>
      </dgm:prSet>
      <dgm:spPr/>
      <dgm:t>
        <a:bodyPr/>
        <a:lstStyle/>
        <a:p>
          <a:endParaRPr lang="en-US"/>
        </a:p>
      </dgm:t>
    </dgm:pt>
    <dgm:pt modelId="{9FA5B7AC-DB71-42E1-98EF-E2D5B81390CC}" type="pres">
      <dgm:prSet presAssocID="{DF958A39-08AA-4EE2-9B50-BD10075A0545}" presName="sp" presStyleCnt="0"/>
      <dgm:spPr/>
      <dgm:t>
        <a:bodyPr/>
        <a:lstStyle/>
        <a:p>
          <a:endParaRPr lang="en-US"/>
        </a:p>
      </dgm:t>
    </dgm:pt>
    <dgm:pt modelId="{F38059B1-DFF3-4F9E-815E-F22F8E058927}" type="pres">
      <dgm:prSet presAssocID="{4692E645-C9FD-43BE-856C-56D7A85B6DDB}" presName="linNode" presStyleCnt="0"/>
      <dgm:spPr/>
      <dgm:t>
        <a:bodyPr/>
        <a:lstStyle/>
        <a:p>
          <a:endParaRPr lang="en-US"/>
        </a:p>
      </dgm:t>
    </dgm:pt>
    <dgm:pt modelId="{25F5EB89-A703-43D8-A0DD-1C9A63EC4E5C}" type="pres">
      <dgm:prSet presAssocID="{4692E645-C9FD-43BE-856C-56D7A85B6DDB}" presName="parentText" presStyleLbl="node1" presStyleIdx="4" presStyleCnt="5" custScaleX="238100" custLinFactNeighborX="0" custLinFactNeighborY="-11010">
        <dgm:presLayoutVars>
          <dgm:chMax val="1"/>
          <dgm:bulletEnabled val="1"/>
        </dgm:presLayoutVars>
      </dgm:prSet>
      <dgm:spPr/>
      <dgm:t>
        <a:bodyPr/>
        <a:lstStyle/>
        <a:p>
          <a:endParaRPr lang="en-US"/>
        </a:p>
      </dgm:t>
    </dgm:pt>
  </dgm:ptLst>
  <dgm:cxnLst>
    <dgm:cxn modelId="{5BB05A59-04B2-4449-9DCD-7C46C08685D4}" type="presOf" srcId="{3992F0E9-6870-41EB-9335-613356D781BD}" destId="{304C80EC-FBD6-432E-BBDC-D8218C0A1AF0}" srcOrd="0" destOrd="0" presId="urn:microsoft.com/office/officeart/2005/8/layout/vList5"/>
    <dgm:cxn modelId="{4C57CBFB-332C-4F4C-BD10-DD1CC3A063C7}" srcId="{38FEA988-7CE4-445F-9374-8F11D18216FB}" destId="{3992F0E9-6870-41EB-9335-613356D781BD}" srcOrd="2" destOrd="0" parTransId="{B364A7A1-CCEB-478C-AA14-9D83D207B636}" sibTransId="{5728D4F5-374E-4AAB-ACEB-FDA16D45B9AD}"/>
    <dgm:cxn modelId="{9073C39E-FB33-4B94-9030-4D0EEBD2E030}" type="presOf" srcId="{D204256C-FB36-4FCC-B77D-F3479148D2D4}" destId="{29028A8F-0371-4D0C-ABD1-93F49EF75B1E}" srcOrd="0" destOrd="0" presId="urn:microsoft.com/office/officeart/2005/8/layout/vList5"/>
    <dgm:cxn modelId="{487AACEF-4A7A-4A58-BA93-BEA9F89D3C85}" type="presOf" srcId="{38FEA988-7CE4-445F-9374-8F11D18216FB}" destId="{605B48BB-C17A-4065-A853-14B38E19C574}" srcOrd="0" destOrd="0" presId="urn:microsoft.com/office/officeart/2005/8/layout/vList5"/>
    <dgm:cxn modelId="{38867655-67B0-4736-B549-EF0242C26973}" srcId="{38FEA988-7CE4-445F-9374-8F11D18216FB}" destId="{D204256C-FB36-4FCC-B77D-F3479148D2D4}" srcOrd="0" destOrd="0" parTransId="{CACA3F66-15CC-4DB7-8CCC-BA493472CFFE}" sibTransId="{85DA0601-749F-4BF4-92C6-4433575BC53C}"/>
    <dgm:cxn modelId="{64925C7D-160E-4E98-A434-F27C76FB4D00}" srcId="{38FEA988-7CE4-445F-9374-8F11D18216FB}" destId="{26E69E27-D879-42D8-B7D0-40A7D6E94B85}" srcOrd="3" destOrd="0" parTransId="{9AC114EF-5EEE-47E2-B07E-7217F90B8D3B}" sibTransId="{DF958A39-08AA-4EE2-9B50-BD10075A0545}"/>
    <dgm:cxn modelId="{A52014BA-65F1-4BD5-94A0-87AE7D287A90}" type="presOf" srcId="{4692E645-C9FD-43BE-856C-56D7A85B6DDB}" destId="{25F5EB89-A703-43D8-A0DD-1C9A63EC4E5C}" srcOrd="0" destOrd="0" presId="urn:microsoft.com/office/officeart/2005/8/layout/vList5"/>
    <dgm:cxn modelId="{A6645E47-5D21-42C3-B0B0-B4BB6C556EF5}" type="presOf" srcId="{CCA78D43-F8AD-4D46-8C59-77F0508B7D57}" destId="{9FE420AC-7D01-45FF-9208-2971A65504A5}" srcOrd="0" destOrd="0" presId="urn:microsoft.com/office/officeart/2005/8/layout/vList5"/>
    <dgm:cxn modelId="{54E026BC-9F5B-441D-AC33-AF9549231C6A}" srcId="{38FEA988-7CE4-445F-9374-8F11D18216FB}" destId="{CCA78D43-F8AD-4D46-8C59-77F0508B7D57}" srcOrd="1" destOrd="0" parTransId="{859D737E-C5DF-46B1-A8FC-29522A33423F}" sibTransId="{8C533F75-085F-405C-9F5B-5B45084CA43F}"/>
    <dgm:cxn modelId="{B823CB0C-C184-49FC-94C5-3115C8C4D7B2}" type="presOf" srcId="{26E69E27-D879-42D8-B7D0-40A7D6E94B85}" destId="{7D2C2597-66EA-4000-B3C1-EB915AF0DD3B}" srcOrd="0" destOrd="0" presId="urn:microsoft.com/office/officeart/2005/8/layout/vList5"/>
    <dgm:cxn modelId="{88B7AF92-FA49-466A-AB9A-30C4FB73175C}" srcId="{38FEA988-7CE4-445F-9374-8F11D18216FB}" destId="{4692E645-C9FD-43BE-856C-56D7A85B6DDB}" srcOrd="4" destOrd="0" parTransId="{EA86B160-D725-4587-9341-A8E495F01B77}" sibTransId="{C5BF58EF-8625-4920-9E51-324A544BD296}"/>
    <dgm:cxn modelId="{33EFCF1E-B3E3-440A-BD12-17915CACED34}" type="presParOf" srcId="{605B48BB-C17A-4065-A853-14B38E19C574}" destId="{D5872FAC-6FBF-4533-8015-EB7791F79541}" srcOrd="0" destOrd="0" presId="urn:microsoft.com/office/officeart/2005/8/layout/vList5"/>
    <dgm:cxn modelId="{81178C29-573C-4B63-AD9D-58F79804F096}" type="presParOf" srcId="{D5872FAC-6FBF-4533-8015-EB7791F79541}" destId="{29028A8F-0371-4D0C-ABD1-93F49EF75B1E}" srcOrd="0" destOrd="0" presId="urn:microsoft.com/office/officeart/2005/8/layout/vList5"/>
    <dgm:cxn modelId="{DD660E0D-5668-45DD-B914-B30F9BE32787}" type="presParOf" srcId="{605B48BB-C17A-4065-A853-14B38E19C574}" destId="{15230CC0-4486-479E-B542-883E2F5E9637}" srcOrd="1" destOrd="0" presId="urn:microsoft.com/office/officeart/2005/8/layout/vList5"/>
    <dgm:cxn modelId="{580284E0-73DB-4C2D-BF88-709136D885EF}" type="presParOf" srcId="{605B48BB-C17A-4065-A853-14B38E19C574}" destId="{C31E574B-4C6B-4C02-91E1-6B28F85C55F9}" srcOrd="2" destOrd="0" presId="urn:microsoft.com/office/officeart/2005/8/layout/vList5"/>
    <dgm:cxn modelId="{AD805FF8-AF7D-4898-BE1A-9AB3DEEDBFC6}" type="presParOf" srcId="{C31E574B-4C6B-4C02-91E1-6B28F85C55F9}" destId="{9FE420AC-7D01-45FF-9208-2971A65504A5}" srcOrd="0" destOrd="0" presId="urn:microsoft.com/office/officeart/2005/8/layout/vList5"/>
    <dgm:cxn modelId="{2E291895-4029-43A1-AF30-C807831886D1}" type="presParOf" srcId="{605B48BB-C17A-4065-A853-14B38E19C574}" destId="{DD71C7CB-7974-4136-B2A0-A0E1763626CC}" srcOrd="3" destOrd="0" presId="urn:microsoft.com/office/officeart/2005/8/layout/vList5"/>
    <dgm:cxn modelId="{1D5AD32D-45B5-4DBD-9D32-FC9910D97264}" type="presParOf" srcId="{605B48BB-C17A-4065-A853-14B38E19C574}" destId="{079AFECB-E12A-44D0-8B3E-D7A80BB19D48}" srcOrd="4" destOrd="0" presId="urn:microsoft.com/office/officeart/2005/8/layout/vList5"/>
    <dgm:cxn modelId="{9BC65E91-C305-418B-86CE-FC72686DD6CC}" type="presParOf" srcId="{079AFECB-E12A-44D0-8B3E-D7A80BB19D48}" destId="{304C80EC-FBD6-432E-BBDC-D8218C0A1AF0}" srcOrd="0" destOrd="0" presId="urn:microsoft.com/office/officeart/2005/8/layout/vList5"/>
    <dgm:cxn modelId="{B3AD2C89-5729-4939-AAD9-E6E0EFC490E5}" type="presParOf" srcId="{605B48BB-C17A-4065-A853-14B38E19C574}" destId="{741F5FCD-7FA8-4B4F-9000-81AABE114B45}" srcOrd="5" destOrd="0" presId="urn:microsoft.com/office/officeart/2005/8/layout/vList5"/>
    <dgm:cxn modelId="{50BC02F9-BEFD-4B2F-A6C6-F6A139243E56}" type="presParOf" srcId="{605B48BB-C17A-4065-A853-14B38E19C574}" destId="{B60BFC67-1C32-40D1-A9D0-A45BB9567577}" srcOrd="6" destOrd="0" presId="urn:microsoft.com/office/officeart/2005/8/layout/vList5"/>
    <dgm:cxn modelId="{A4CB01D8-EA14-4849-B251-0507C0BFEFF2}" type="presParOf" srcId="{B60BFC67-1C32-40D1-A9D0-A45BB9567577}" destId="{7D2C2597-66EA-4000-B3C1-EB915AF0DD3B}" srcOrd="0" destOrd="0" presId="urn:microsoft.com/office/officeart/2005/8/layout/vList5"/>
    <dgm:cxn modelId="{A2B5FEEA-EFB5-472A-9B3D-B1129DA0EEAE}" type="presParOf" srcId="{605B48BB-C17A-4065-A853-14B38E19C574}" destId="{9FA5B7AC-DB71-42E1-98EF-E2D5B81390CC}" srcOrd="7" destOrd="0" presId="urn:microsoft.com/office/officeart/2005/8/layout/vList5"/>
    <dgm:cxn modelId="{7E762203-FA4C-4D03-8995-AF8DDA2F09F2}" type="presParOf" srcId="{605B48BB-C17A-4065-A853-14B38E19C574}" destId="{F38059B1-DFF3-4F9E-815E-F22F8E058927}" srcOrd="8" destOrd="0" presId="urn:microsoft.com/office/officeart/2005/8/layout/vList5"/>
    <dgm:cxn modelId="{0F0DC1B4-EB84-4F38-BA05-17E1BB296A86}" type="presParOf" srcId="{F38059B1-DFF3-4F9E-815E-F22F8E058927}" destId="{25F5EB89-A703-43D8-A0DD-1C9A63EC4E5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28A8F-0371-4D0C-ABD1-93F49EF75B1E}">
      <dsp:nvSpPr>
        <dsp:cNvPr id="0" name=""/>
        <dsp:cNvSpPr/>
      </dsp:nvSpPr>
      <dsp:spPr>
        <a:xfrm>
          <a:off x="574415" y="0"/>
          <a:ext cx="7148877" cy="97049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100000"/>
            </a:lnSpc>
            <a:spcBef>
              <a:spcPct val="0"/>
            </a:spcBef>
            <a:spcAft>
              <a:spcPts val="0"/>
            </a:spcAft>
          </a:pPr>
          <a:r>
            <a:rPr lang="en-US" sz="22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more about </a:t>
          </a:r>
        </a:p>
        <a:p>
          <a:pPr lvl="0" algn="ctr" defTabSz="977900" rtl="0">
            <a:lnSpc>
              <a:spcPct val="100000"/>
            </a:lnSpc>
            <a:spcBef>
              <a:spcPct val="0"/>
            </a:spcBef>
            <a:spcAft>
              <a:spcPts val="0"/>
            </a:spcAft>
          </a:pPr>
          <a:r>
            <a:rPr lang="en-US" sz="22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Georgia’s Code of Ethics for Educators.</a:t>
          </a:r>
          <a:endParaRPr lang="en-US" sz="2200" kern="1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sp:txBody>
      <dsp:txXfrm>
        <a:off x="621791" y="47376"/>
        <a:ext cx="7054125" cy="875741"/>
      </dsp:txXfrm>
    </dsp:sp>
    <dsp:sp modelId="{9FE420AC-7D01-45FF-9208-2971A65504A5}">
      <dsp:nvSpPr>
        <dsp:cNvPr id="0" name=""/>
        <dsp:cNvSpPr/>
      </dsp:nvSpPr>
      <dsp:spPr>
        <a:xfrm>
          <a:off x="590479" y="1001381"/>
          <a:ext cx="7149088" cy="97049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ensure safe learning environments for Georgia’s students.</a:t>
          </a:r>
          <a:endParaRPr lang="en-US" sz="2200" kern="1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sp:txBody>
      <dsp:txXfrm>
        <a:off x="637855" y="1048757"/>
        <a:ext cx="7054336" cy="875741"/>
      </dsp:txXfrm>
    </dsp:sp>
    <dsp:sp modelId="{304C80EC-FBD6-432E-BBDC-D8218C0A1AF0}">
      <dsp:nvSpPr>
        <dsp:cNvPr id="0" name=""/>
        <dsp:cNvSpPr/>
      </dsp:nvSpPr>
      <dsp:spPr>
        <a:xfrm>
          <a:off x="584204" y="1990596"/>
          <a:ext cx="7149088" cy="97049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about why enhanced knowledge and application of ethical practice is important.</a:t>
          </a:r>
          <a:endParaRPr lang="en-US" sz="2200" kern="1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sp:txBody>
      <dsp:txXfrm>
        <a:off x="631580" y="2037972"/>
        <a:ext cx="7054336" cy="875741"/>
      </dsp:txXfrm>
    </dsp:sp>
    <dsp:sp modelId="{7D2C2597-66EA-4000-B3C1-EB915AF0DD3B}">
      <dsp:nvSpPr>
        <dsp:cNvPr id="0" name=""/>
        <dsp:cNvSpPr/>
      </dsp:nvSpPr>
      <dsp:spPr>
        <a:xfrm>
          <a:off x="595673" y="2987836"/>
          <a:ext cx="7149088" cy="97049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avoid ethical missteps.</a:t>
          </a:r>
          <a:endParaRPr lang="en-US" sz="2400" kern="1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sp:txBody>
      <dsp:txXfrm>
        <a:off x="643049" y="3035212"/>
        <a:ext cx="7054336" cy="875741"/>
      </dsp:txXfrm>
    </dsp:sp>
    <dsp:sp modelId="{25F5EB89-A703-43D8-A0DD-1C9A63EC4E5C}">
      <dsp:nvSpPr>
        <dsp:cNvPr id="0" name=""/>
        <dsp:cNvSpPr/>
      </dsp:nvSpPr>
      <dsp:spPr>
        <a:xfrm>
          <a:off x="595673" y="3971441"/>
          <a:ext cx="7149088" cy="97049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rPr>
            <a:t>I am learning how to protect myself, colleagues, school, community, profession, and most importantly students.</a:t>
          </a:r>
          <a:endParaRPr lang="en-US" sz="2400" kern="1200" dirty="0">
            <a:solidFill>
              <a:srgbClr val="003399"/>
            </a:solidFill>
            <a:effectLst/>
            <a:latin typeface="Arial Narrow" panose="020B0606020202030204" pitchFamily="34" charset="0"/>
            <a:ea typeface="Nirmala UI Semilight" panose="020B0402040204020203" pitchFamily="34" charset="0"/>
            <a:cs typeface="Nirmala UI Semilight" panose="020B0402040204020203" pitchFamily="34" charset="0"/>
          </a:endParaRPr>
        </a:p>
      </dsp:txBody>
      <dsp:txXfrm>
        <a:off x="643049" y="4018817"/>
        <a:ext cx="7054336" cy="8757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D08939A9-F7F4-4ABA-B53D-5991DD400101}" type="datetimeFigureOut">
              <a:rPr lang="en-ID" smtClean="0"/>
              <a:t>19/07/2024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E7763-7AA7-4511-95D0-0DC176BB7E31}" type="slidenum">
              <a:rPr lang="en-ID" smtClean="0"/>
              <a:t>‹#›</a:t>
            </a:fld>
            <a:endParaRPr lang="en-ID"/>
          </a:p>
        </p:txBody>
      </p:sp>
    </p:spTree>
    <p:extLst>
      <p:ext uri="{BB962C8B-B14F-4D97-AF65-F5344CB8AC3E}">
        <p14:creationId xmlns:p14="http://schemas.microsoft.com/office/powerpoint/2010/main" val="2274929329"/>
      </p:ext>
    </p:extLst>
  </p:cSld>
  <p:clrMap bg1="lt1" tx1="dk1" bg2="lt2" tx2="dk2" accent1="accent1" accent2="accent2" accent3="accent3" accent4="accent4" accent5="accent5" accent6="accent6" hlink="hlink" folHlink="folHlink"/>
  <p:notesStyle>
    <a:lvl1pPr marL="0" algn="l" defTabSz="658399" rtl="0" eaLnBrk="1" latinLnBrk="0" hangingPunct="1">
      <a:defRPr sz="864" kern="1200">
        <a:solidFill>
          <a:schemeClr val="tx1"/>
        </a:solidFill>
        <a:latin typeface="+mn-lt"/>
        <a:ea typeface="+mn-ea"/>
        <a:cs typeface="+mn-cs"/>
      </a:defRPr>
    </a:lvl1pPr>
    <a:lvl2pPr marL="329199" algn="l" defTabSz="658399" rtl="0" eaLnBrk="1" latinLnBrk="0" hangingPunct="1">
      <a:defRPr sz="864" kern="1200">
        <a:solidFill>
          <a:schemeClr val="tx1"/>
        </a:solidFill>
        <a:latin typeface="+mn-lt"/>
        <a:ea typeface="+mn-ea"/>
        <a:cs typeface="+mn-cs"/>
      </a:defRPr>
    </a:lvl2pPr>
    <a:lvl3pPr marL="658399" algn="l" defTabSz="658399" rtl="0" eaLnBrk="1" latinLnBrk="0" hangingPunct="1">
      <a:defRPr sz="864" kern="1200">
        <a:solidFill>
          <a:schemeClr val="tx1"/>
        </a:solidFill>
        <a:latin typeface="+mn-lt"/>
        <a:ea typeface="+mn-ea"/>
        <a:cs typeface="+mn-cs"/>
      </a:defRPr>
    </a:lvl3pPr>
    <a:lvl4pPr marL="987597" algn="l" defTabSz="658399" rtl="0" eaLnBrk="1" latinLnBrk="0" hangingPunct="1">
      <a:defRPr sz="864" kern="1200">
        <a:solidFill>
          <a:schemeClr val="tx1"/>
        </a:solidFill>
        <a:latin typeface="+mn-lt"/>
        <a:ea typeface="+mn-ea"/>
        <a:cs typeface="+mn-cs"/>
      </a:defRPr>
    </a:lvl4pPr>
    <a:lvl5pPr marL="1316797" algn="l" defTabSz="658399" rtl="0" eaLnBrk="1" latinLnBrk="0" hangingPunct="1">
      <a:defRPr sz="864" kern="1200">
        <a:solidFill>
          <a:schemeClr val="tx1"/>
        </a:solidFill>
        <a:latin typeface="+mn-lt"/>
        <a:ea typeface="+mn-ea"/>
        <a:cs typeface="+mn-cs"/>
      </a:defRPr>
    </a:lvl5pPr>
    <a:lvl6pPr marL="1645996" algn="l" defTabSz="658399" rtl="0" eaLnBrk="1" latinLnBrk="0" hangingPunct="1">
      <a:defRPr sz="864" kern="1200">
        <a:solidFill>
          <a:schemeClr val="tx1"/>
        </a:solidFill>
        <a:latin typeface="+mn-lt"/>
        <a:ea typeface="+mn-ea"/>
        <a:cs typeface="+mn-cs"/>
      </a:defRPr>
    </a:lvl6pPr>
    <a:lvl7pPr marL="1975195" algn="l" defTabSz="658399" rtl="0" eaLnBrk="1" latinLnBrk="0" hangingPunct="1">
      <a:defRPr sz="864" kern="1200">
        <a:solidFill>
          <a:schemeClr val="tx1"/>
        </a:solidFill>
        <a:latin typeface="+mn-lt"/>
        <a:ea typeface="+mn-ea"/>
        <a:cs typeface="+mn-cs"/>
      </a:defRPr>
    </a:lvl7pPr>
    <a:lvl8pPr marL="2304395" algn="l" defTabSz="658399" rtl="0" eaLnBrk="1" latinLnBrk="0" hangingPunct="1">
      <a:defRPr sz="864" kern="1200">
        <a:solidFill>
          <a:schemeClr val="tx1"/>
        </a:solidFill>
        <a:latin typeface="+mn-lt"/>
        <a:ea typeface="+mn-ea"/>
        <a:cs typeface="+mn-cs"/>
      </a:defRPr>
    </a:lvl8pPr>
    <a:lvl9pPr marL="2633594" algn="l" defTabSz="658399" rtl="0" eaLnBrk="1" latinLnBrk="0" hangingPunct="1">
      <a:defRPr sz="8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2</a:t>
            </a:fld>
            <a:endParaRPr lang="en-ID"/>
          </a:p>
        </p:txBody>
      </p:sp>
    </p:spTree>
    <p:extLst>
      <p:ext uri="{BB962C8B-B14F-4D97-AF65-F5344CB8AC3E}">
        <p14:creationId xmlns:p14="http://schemas.microsoft.com/office/powerpoint/2010/main" val="99083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22E1E8-19DD-9846-964E-7494B0E7F513}" type="slidenum">
              <a:rPr lang="en-US" smtClean="0"/>
              <a:t>16</a:t>
            </a:fld>
            <a:endParaRPr lang="en-US"/>
          </a:p>
        </p:txBody>
      </p:sp>
    </p:spTree>
    <p:extLst>
      <p:ext uri="{BB962C8B-B14F-4D97-AF65-F5344CB8AC3E}">
        <p14:creationId xmlns:p14="http://schemas.microsoft.com/office/powerpoint/2010/main" val="246055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2fc813318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2fc813318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041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18</a:t>
            </a:fld>
            <a:endParaRPr lang="en-US"/>
          </a:p>
        </p:txBody>
      </p:sp>
    </p:spTree>
    <p:extLst>
      <p:ext uri="{BB962C8B-B14F-4D97-AF65-F5344CB8AC3E}">
        <p14:creationId xmlns:p14="http://schemas.microsoft.com/office/powerpoint/2010/main" val="361157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19</a:t>
            </a:fld>
            <a:endParaRPr lang="en-US"/>
          </a:p>
        </p:txBody>
      </p:sp>
    </p:spTree>
    <p:extLst>
      <p:ext uri="{BB962C8B-B14F-4D97-AF65-F5344CB8AC3E}">
        <p14:creationId xmlns:p14="http://schemas.microsoft.com/office/powerpoint/2010/main" val="45278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22E1E8-19DD-9846-964E-7494B0E7F513}" type="slidenum">
              <a:rPr lang="en-US" smtClean="0"/>
              <a:t>20</a:t>
            </a:fld>
            <a:endParaRPr lang="en-US"/>
          </a:p>
        </p:txBody>
      </p:sp>
    </p:spTree>
    <p:extLst>
      <p:ext uri="{BB962C8B-B14F-4D97-AF65-F5344CB8AC3E}">
        <p14:creationId xmlns:p14="http://schemas.microsoft.com/office/powerpoint/2010/main" val="208094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257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d9ace004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gd0d9ace004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gd0d9ace004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dirty="0" smtClean="0"/>
              <a:t/>
            </a:r>
            <a:br>
              <a:rPr lang="en-US" dirty="0" smtClean="0"/>
            </a:br>
            <a:endParaRPr lang="en-US" dirty="0" smtClean="0"/>
          </a:p>
        </p:txBody>
      </p:sp>
    </p:spTree>
    <p:extLst>
      <p:ext uri="{BB962C8B-B14F-4D97-AF65-F5344CB8AC3E}">
        <p14:creationId xmlns:p14="http://schemas.microsoft.com/office/powerpoint/2010/main" val="171551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026101d0f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gd026101d0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gd026101d0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2533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0188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57190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3</a:t>
            </a:fld>
            <a:endParaRPr lang="en-ID"/>
          </a:p>
        </p:txBody>
      </p:sp>
    </p:spTree>
    <p:extLst>
      <p:ext uri="{BB962C8B-B14F-4D97-AF65-F5344CB8AC3E}">
        <p14:creationId xmlns:p14="http://schemas.microsoft.com/office/powerpoint/2010/main" val="86194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0468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133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45036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245865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97532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638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88631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3767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18078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46229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4</a:t>
            </a:fld>
            <a:endParaRPr lang="en-ID"/>
          </a:p>
        </p:txBody>
      </p:sp>
    </p:spTree>
    <p:extLst>
      <p:ext uri="{BB962C8B-B14F-4D97-AF65-F5344CB8AC3E}">
        <p14:creationId xmlns:p14="http://schemas.microsoft.com/office/powerpoint/2010/main" val="4080324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16689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684765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85975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52103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885604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48702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61774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62966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3788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9385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5</a:t>
            </a:fld>
            <a:endParaRPr lang="en-ID"/>
          </a:p>
        </p:txBody>
      </p:sp>
    </p:spTree>
    <p:extLst>
      <p:ext uri="{BB962C8B-B14F-4D97-AF65-F5344CB8AC3E}">
        <p14:creationId xmlns:p14="http://schemas.microsoft.com/office/powerpoint/2010/main" val="3038594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38935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292011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55</a:t>
            </a:fld>
            <a:endParaRPr lang="en-ID"/>
          </a:p>
        </p:txBody>
      </p:sp>
    </p:spTree>
    <p:extLst>
      <p:ext uri="{BB962C8B-B14F-4D97-AF65-F5344CB8AC3E}">
        <p14:creationId xmlns:p14="http://schemas.microsoft.com/office/powerpoint/2010/main" val="1618355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905794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930493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44497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560359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00689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62</a:t>
            </a:fld>
            <a:endParaRPr lang="en-ID"/>
          </a:p>
        </p:txBody>
      </p:sp>
    </p:spTree>
    <p:extLst>
      <p:ext uri="{BB962C8B-B14F-4D97-AF65-F5344CB8AC3E}">
        <p14:creationId xmlns:p14="http://schemas.microsoft.com/office/powerpoint/2010/main" val="2849305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70912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7</a:t>
            </a:fld>
            <a:endParaRPr lang="en-ID"/>
          </a:p>
        </p:txBody>
      </p:sp>
    </p:spTree>
    <p:extLst>
      <p:ext uri="{BB962C8B-B14F-4D97-AF65-F5344CB8AC3E}">
        <p14:creationId xmlns:p14="http://schemas.microsoft.com/office/powerpoint/2010/main" val="363223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27598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99453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416581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Narrow" panose="020B0606020202030204" pitchFamily="34" charset="0"/>
            </a:endParaRPr>
          </a:p>
        </p:txBody>
      </p:sp>
    </p:spTree>
    <p:extLst>
      <p:ext uri="{BB962C8B-B14F-4D97-AF65-F5344CB8AC3E}">
        <p14:creationId xmlns:p14="http://schemas.microsoft.com/office/powerpoint/2010/main" val="2605506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9375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0785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289103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48393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20763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85338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8</a:t>
            </a:fld>
            <a:endParaRPr lang="en-ID"/>
          </a:p>
        </p:txBody>
      </p:sp>
    </p:spTree>
    <p:extLst>
      <p:ext uri="{BB962C8B-B14F-4D97-AF65-F5344CB8AC3E}">
        <p14:creationId xmlns:p14="http://schemas.microsoft.com/office/powerpoint/2010/main" val="2197064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16579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3787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8443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071072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849143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9957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28494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669316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80972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4740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10</a:t>
            </a:fld>
            <a:endParaRPr lang="en-ID"/>
          </a:p>
        </p:txBody>
      </p:sp>
    </p:spTree>
    <p:extLst>
      <p:ext uri="{BB962C8B-B14F-4D97-AF65-F5344CB8AC3E}">
        <p14:creationId xmlns:p14="http://schemas.microsoft.com/office/powerpoint/2010/main" val="1523068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67366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667945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91718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71112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750729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348373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878764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3261231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215744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983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11</a:t>
            </a:fld>
            <a:endParaRPr lang="en-ID"/>
          </a:p>
        </p:txBody>
      </p:sp>
    </p:spTree>
    <p:extLst>
      <p:ext uri="{BB962C8B-B14F-4D97-AF65-F5344CB8AC3E}">
        <p14:creationId xmlns:p14="http://schemas.microsoft.com/office/powerpoint/2010/main" val="2836452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646301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214532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035163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882732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7763-7AA7-4511-95D0-0DC176BB7E31}" type="slidenum">
              <a:rPr lang="en-ID" smtClean="0"/>
              <a:t>102</a:t>
            </a:fld>
            <a:endParaRPr lang="en-ID"/>
          </a:p>
        </p:txBody>
      </p:sp>
    </p:spTree>
    <p:extLst>
      <p:ext uri="{BB962C8B-B14F-4D97-AF65-F5344CB8AC3E}">
        <p14:creationId xmlns:p14="http://schemas.microsoft.com/office/powerpoint/2010/main" val="13174132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212538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6101d0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d026101d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d026101d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6994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2E1E8-19DD-9846-964E-7494B0E7F513}" type="slidenum">
              <a:rPr lang="en-US" smtClean="0"/>
              <a:t>15</a:t>
            </a:fld>
            <a:endParaRPr lang="en-US"/>
          </a:p>
        </p:txBody>
      </p:sp>
    </p:spTree>
    <p:extLst>
      <p:ext uri="{BB962C8B-B14F-4D97-AF65-F5344CB8AC3E}">
        <p14:creationId xmlns:p14="http://schemas.microsoft.com/office/powerpoint/2010/main" val="71695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480729"/>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About The Company">
    <p:spTree>
      <p:nvGrpSpPr>
        <p:cNvPr id="1" name=""/>
        <p:cNvGrpSpPr/>
        <p:nvPr/>
      </p:nvGrpSpPr>
      <p:grpSpPr>
        <a:xfrm>
          <a:off x="0" y="0"/>
          <a:ext cx="0" cy="0"/>
          <a:chOff x="0" y="0"/>
          <a:chExt cx="0" cy="0"/>
        </a:xfrm>
      </p:grpSpPr>
      <p:sp>
        <p:nvSpPr>
          <p:cNvPr id="15" name="Freeform 19">
            <a:extLst>
              <a:ext uri="{FF2B5EF4-FFF2-40B4-BE49-F238E27FC236}">
                <a16:creationId xmlns:a16="http://schemas.microsoft.com/office/drawing/2014/main" id="{839B7AEA-8E0B-4751-95FD-59646A5761D3}"/>
              </a:ext>
            </a:extLst>
          </p:cNvPr>
          <p:cNvSpPr>
            <a:spLocks/>
          </p:cNvSpPr>
          <p:nvPr userDrawn="1"/>
        </p:nvSpPr>
        <p:spPr bwMode="auto">
          <a:xfrm>
            <a:off x="567706" y="6155623"/>
            <a:ext cx="475013" cy="473113"/>
          </a:xfrm>
          <a:custGeom>
            <a:avLst/>
            <a:gdLst>
              <a:gd name="T0" fmla="*/ 162 w 324"/>
              <a:gd name="T1" fmla="*/ 0 h 323"/>
              <a:gd name="T2" fmla="*/ 48 w 324"/>
              <a:gd name="T3" fmla="*/ 47 h 323"/>
              <a:gd name="T4" fmla="*/ 0 w 324"/>
              <a:gd name="T5" fmla="*/ 162 h 323"/>
              <a:gd name="T6" fmla="*/ 162 w 324"/>
              <a:gd name="T7" fmla="*/ 323 h 323"/>
              <a:gd name="T8" fmla="*/ 324 w 324"/>
              <a:gd name="T9" fmla="*/ 162 h 323"/>
              <a:gd name="T10" fmla="*/ 276 w 324"/>
              <a:gd name="T11" fmla="*/ 47 h 323"/>
              <a:gd name="T12" fmla="*/ 162 w 324"/>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24" h="323">
                <a:moveTo>
                  <a:pt x="162" y="0"/>
                </a:moveTo>
                <a:cubicBezTo>
                  <a:pt x="119" y="0"/>
                  <a:pt x="78" y="17"/>
                  <a:pt x="48" y="47"/>
                </a:cubicBezTo>
                <a:cubicBezTo>
                  <a:pt x="17" y="78"/>
                  <a:pt x="0" y="118"/>
                  <a:pt x="0" y="162"/>
                </a:cubicBezTo>
                <a:cubicBezTo>
                  <a:pt x="0" y="251"/>
                  <a:pt x="73" y="323"/>
                  <a:pt x="162" y="323"/>
                </a:cubicBezTo>
                <a:cubicBezTo>
                  <a:pt x="251" y="323"/>
                  <a:pt x="324" y="251"/>
                  <a:pt x="324" y="162"/>
                </a:cubicBezTo>
                <a:cubicBezTo>
                  <a:pt x="324" y="118"/>
                  <a:pt x="307" y="78"/>
                  <a:pt x="276" y="47"/>
                </a:cubicBezTo>
                <a:cubicBezTo>
                  <a:pt x="246" y="17"/>
                  <a:pt x="205" y="0"/>
                  <a:pt x="16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Slide Number Placeholder 2">
            <a:extLst>
              <a:ext uri="{FF2B5EF4-FFF2-40B4-BE49-F238E27FC236}">
                <a16:creationId xmlns:a16="http://schemas.microsoft.com/office/drawing/2014/main" id="{AE0398B8-3979-49A7-8213-2FB5CBC1D066}"/>
              </a:ext>
            </a:extLst>
          </p:cNvPr>
          <p:cNvSpPr>
            <a:spLocks noGrp="1"/>
          </p:cNvSpPr>
          <p:nvPr>
            <p:ph type="sldNum" sz="quarter" idx="4"/>
          </p:nvPr>
        </p:nvSpPr>
        <p:spPr>
          <a:xfrm>
            <a:off x="588706" y="6267486"/>
            <a:ext cx="433012" cy="249385"/>
          </a:xfrm>
          <a:prstGeom prst="rect">
            <a:avLst/>
          </a:prstGeom>
        </p:spPr>
        <p:txBody>
          <a:bodyPr vert="horz" lIns="91440" tIns="45720" rIns="91440" bIns="45720" rtlCol="0" anchor="ctr"/>
          <a:lstStyle>
            <a:lvl1pPr algn="ctr">
              <a:defRPr sz="1400" b="1">
                <a:solidFill>
                  <a:schemeClr val="bg1"/>
                </a:solidFill>
              </a:defRPr>
            </a:lvl1pPr>
          </a:lstStyle>
          <a:p>
            <a:fld id="{BF94EAC0-F9FD-4558-B27C-82ED3F3FF7C5}" type="slidenum">
              <a:rPr lang="en-US" smtClean="0"/>
              <a:pPr/>
              <a:t>‹#›</a:t>
            </a:fld>
            <a:endParaRPr lang="en-US" sz="1400" dirty="0"/>
          </a:p>
        </p:txBody>
      </p:sp>
      <p:sp>
        <p:nvSpPr>
          <p:cNvPr id="6" name="Picture Placeholder 5">
            <a:extLst>
              <a:ext uri="{FF2B5EF4-FFF2-40B4-BE49-F238E27FC236}">
                <a16:creationId xmlns:a16="http://schemas.microsoft.com/office/drawing/2014/main" id="{CB93E4F2-5489-4CAF-8CF4-C5E85838F988}"/>
              </a:ext>
            </a:extLst>
          </p:cNvPr>
          <p:cNvSpPr>
            <a:spLocks noGrp="1"/>
          </p:cNvSpPr>
          <p:nvPr>
            <p:ph type="pic" sz="quarter" idx="10"/>
          </p:nvPr>
        </p:nvSpPr>
        <p:spPr>
          <a:xfrm>
            <a:off x="6887473" y="1182997"/>
            <a:ext cx="4451930" cy="5084488"/>
          </a:xfrm>
          <a:custGeom>
            <a:avLst/>
            <a:gdLst>
              <a:gd name="connsiteX0" fmla="*/ 3216047 w 4451350"/>
              <a:gd name="connsiteY0" fmla="*/ 1139461 h 4635932"/>
              <a:gd name="connsiteX1" fmla="*/ 4451350 w 4451350"/>
              <a:gd name="connsiteY1" fmla="*/ 1139461 h 4635932"/>
              <a:gd name="connsiteX2" fmla="*/ 4451350 w 4451350"/>
              <a:gd name="connsiteY2" fmla="*/ 3823048 h 4635932"/>
              <a:gd name="connsiteX3" fmla="*/ 3216047 w 4451350"/>
              <a:gd name="connsiteY3" fmla="*/ 3823048 h 4635932"/>
              <a:gd name="connsiteX4" fmla="*/ 2353466 w 4451350"/>
              <a:gd name="connsiteY4" fmla="*/ 610552 h 4635932"/>
              <a:gd name="connsiteX5" fmla="*/ 3059862 w 4451350"/>
              <a:gd name="connsiteY5" fmla="*/ 610552 h 4635932"/>
              <a:gd name="connsiteX6" fmla="*/ 3059862 w 4451350"/>
              <a:gd name="connsiteY6" fmla="*/ 4635932 h 4635932"/>
              <a:gd name="connsiteX7" fmla="*/ 2353466 w 4451350"/>
              <a:gd name="connsiteY7" fmla="*/ 4635932 h 4635932"/>
              <a:gd name="connsiteX8" fmla="*/ 0 w 4451350"/>
              <a:gd name="connsiteY8" fmla="*/ 365622 h 4635932"/>
              <a:gd name="connsiteX9" fmla="*/ 812887 w 4451350"/>
              <a:gd name="connsiteY9" fmla="*/ 365622 h 4635932"/>
              <a:gd name="connsiteX10" fmla="*/ 812887 w 4451350"/>
              <a:gd name="connsiteY10" fmla="*/ 4391003 h 4635932"/>
              <a:gd name="connsiteX11" fmla="*/ 0 w 4451350"/>
              <a:gd name="connsiteY11" fmla="*/ 4391003 h 4635932"/>
              <a:gd name="connsiteX12" fmla="*/ 965524 w 4451350"/>
              <a:gd name="connsiteY12" fmla="*/ 0 h 4635932"/>
              <a:gd name="connsiteX13" fmla="*/ 2197278 w 4451350"/>
              <a:gd name="connsiteY13" fmla="*/ 0 h 4635932"/>
              <a:gd name="connsiteX14" fmla="*/ 2197278 w 4451350"/>
              <a:gd name="connsiteY14" fmla="*/ 4025381 h 4635932"/>
              <a:gd name="connsiteX15" fmla="*/ 965524 w 4451350"/>
              <a:gd name="connsiteY15" fmla="*/ 4025381 h 463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1350" h="4635932">
                <a:moveTo>
                  <a:pt x="3216047" y="1139461"/>
                </a:moveTo>
                <a:lnTo>
                  <a:pt x="4451350" y="1139461"/>
                </a:lnTo>
                <a:lnTo>
                  <a:pt x="4451350" y="3823048"/>
                </a:lnTo>
                <a:lnTo>
                  <a:pt x="3216047" y="3823048"/>
                </a:lnTo>
                <a:close/>
                <a:moveTo>
                  <a:pt x="2353466" y="610552"/>
                </a:moveTo>
                <a:lnTo>
                  <a:pt x="3059862" y="610552"/>
                </a:lnTo>
                <a:lnTo>
                  <a:pt x="3059862" y="4635932"/>
                </a:lnTo>
                <a:lnTo>
                  <a:pt x="2353466" y="4635932"/>
                </a:lnTo>
                <a:close/>
                <a:moveTo>
                  <a:pt x="0" y="365622"/>
                </a:moveTo>
                <a:lnTo>
                  <a:pt x="812887" y="365622"/>
                </a:lnTo>
                <a:lnTo>
                  <a:pt x="812887" y="4391003"/>
                </a:lnTo>
                <a:lnTo>
                  <a:pt x="0" y="4391003"/>
                </a:lnTo>
                <a:close/>
                <a:moveTo>
                  <a:pt x="965524" y="0"/>
                </a:moveTo>
                <a:lnTo>
                  <a:pt x="2197278" y="0"/>
                </a:lnTo>
                <a:lnTo>
                  <a:pt x="2197278" y="4025381"/>
                </a:lnTo>
                <a:lnTo>
                  <a:pt x="965524" y="4025381"/>
                </a:lnTo>
                <a:close/>
              </a:path>
            </a:pathLst>
          </a:custGeom>
        </p:spPr>
        <p:txBody>
          <a:bodyPr wrap="square">
            <a:noAutofit/>
          </a:bodyPr>
          <a:lstStyle/>
          <a:p>
            <a:endParaRPr lang="en-US"/>
          </a:p>
        </p:txBody>
      </p:sp>
    </p:spTree>
    <p:extLst>
      <p:ext uri="{BB962C8B-B14F-4D97-AF65-F5344CB8AC3E}">
        <p14:creationId xmlns:p14="http://schemas.microsoft.com/office/powerpoint/2010/main" val="129224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Add1">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904C65FA-6CC5-456F-90E3-9FCE322DE27F}"/>
              </a:ext>
            </a:extLst>
          </p:cNvPr>
          <p:cNvSpPr>
            <a:spLocks noGrp="1"/>
          </p:cNvSpPr>
          <p:nvPr>
            <p:ph type="pic" sz="quarter" idx="10"/>
          </p:nvPr>
        </p:nvSpPr>
        <p:spPr>
          <a:xfrm>
            <a:off x="0" y="437418"/>
            <a:ext cx="12193588" cy="6420582"/>
          </a:xfrm>
          <a:custGeom>
            <a:avLst/>
            <a:gdLst>
              <a:gd name="connsiteX0" fmla="*/ 0 w 12193588"/>
              <a:gd name="connsiteY0" fmla="*/ 0 h 6420582"/>
              <a:gd name="connsiteX1" fmla="*/ 12193588 w 12193588"/>
              <a:gd name="connsiteY1" fmla="*/ 0 h 6420582"/>
              <a:gd name="connsiteX2" fmla="*/ 12193588 w 12193588"/>
              <a:gd name="connsiteY2" fmla="*/ 6420582 h 6420582"/>
              <a:gd name="connsiteX3" fmla="*/ 0 w 12193588"/>
              <a:gd name="connsiteY3" fmla="*/ 6420582 h 6420582"/>
            </a:gdLst>
            <a:ahLst/>
            <a:cxnLst>
              <a:cxn ang="0">
                <a:pos x="connsiteX0" y="connsiteY0"/>
              </a:cxn>
              <a:cxn ang="0">
                <a:pos x="connsiteX1" y="connsiteY1"/>
              </a:cxn>
              <a:cxn ang="0">
                <a:pos x="connsiteX2" y="connsiteY2"/>
              </a:cxn>
              <a:cxn ang="0">
                <a:pos x="connsiteX3" y="connsiteY3"/>
              </a:cxn>
            </a:cxnLst>
            <a:rect l="l" t="t" r="r" b="b"/>
            <a:pathLst>
              <a:path w="12193588" h="6420582">
                <a:moveTo>
                  <a:pt x="0" y="0"/>
                </a:moveTo>
                <a:lnTo>
                  <a:pt x="12193588" y="0"/>
                </a:lnTo>
                <a:lnTo>
                  <a:pt x="12193588" y="6420582"/>
                </a:lnTo>
                <a:lnTo>
                  <a:pt x="0" y="6420582"/>
                </a:lnTo>
                <a:close/>
              </a:path>
            </a:pathLst>
          </a:custGeom>
          <a:blipFill dpi="0" rotWithShape="1">
            <a:blip r:embed="rId2"/>
            <a:srcRect/>
            <a:tile tx="0" ty="0" sx="100000" sy="100000" flip="none" algn="tl"/>
          </a:blipFill>
          <a:ln>
            <a:noFill/>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353079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Add6">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CF64D7C2-4149-44D5-A9D7-1E2EE3024DEA}"/>
              </a:ext>
            </a:extLst>
          </p:cNvPr>
          <p:cNvSpPr>
            <a:spLocks noGrp="1"/>
          </p:cNvSpPr>
          <p:nvPr>
            <p:ph type="pic" sz="quarter" idx="10"/>
          </p:nvPr>
        </p:nvSpPr>
        <p:spPr>
          <a:xfrm>
            <a:off x="0" y="971550"/>
            <a:ext cx="12193588" cy="4914900"/>
          </a:xfrm>
          <a:custGeom>
            <a:avLst/>
            <a:gdLst>
              <a:gd name="connsiteX0" fmla="*/ 0 w 12193588"/>
              <a:gd name="connsiteY0" fmla="*/ 0 h 4914900"/>
              <a:gd name="connsiteX1" fmla="*/ 12193588 w 12193588"/>
              <a:gd name="connsiteY1" fmla="*/ 0 h 4914900"/>
              <a:gd name="connsiteX2" fmla="*/ 12193588 w 12193588"/>
              <a:gd name="connsiteY2" fmla="*/ 4914900 h 4914900"/>
              <a:gd name="connsiteX3" fmla="*/ 0 w 12193588"/>
              <a:gd name="connsiteY3" fmla="*/ 4914900 h 4914900"/>
            </a:gdLst>
            <a:ahLst/>
            <a:cxnLst>
              <a:cxn ang="0">
                <a:pos x="connsiteX0" y="connsiteY0"/>
              </a:cxn>
              <a:cxn ang="0">
                <a:pos x="connsiteX1" y="connsiteY1"/>
              </a:cxn>
              <a:cxn ang="0">
                <a:pos x="connsiteX2" y="connsiteY2"/>
              </a:cxn>
              <a:cxn ang="0">
                <a:pos x="connsiteX3" y="connsiteY3"/>
              </a:cxn>
            </a:cxnLst>
            <a:rect l="l" t="t" r="r" b="b"/>
            <a:pathLst>
              <a:path w="12193588" h="4914900">
                <a:moveTo>
                  <a:pt x="0" y="0"/>
                </a:moveTo>
                <a:lnTo>
                  <a:pt x="12193588" y="0"/>
                </a:lnTo>
                <a:lnTo>
                  <a:pt x="12193588" y="4914900"/>
                </a:lnTo>
                <a:lnTo>
                  <a:pt x="0" y="49149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200"/>
            <a:endParaRPr lang="en-ID"/>
          </a:p>
        </p:txBody>
      </p:sp>
    </p:spTree>
    <p:extLst>
      <p:ext uri="{BB962C8B-B14F-4D97-AF65-F5344CB8AC3E}">
        <p14:creationId xmlns:p14="http://schemas.microsoft.com/office/powerpoint/2010/main" val="237015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Add11">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C8763E4-AE45-41FE-89BC-4084BDD6A847}"/>
              </a:ext>
            </a:extLst>
          </p:cNvPr>
          <p:cNvSpPr>
            <a:spLocks noGrp="1"/>
          </p:cNvSpPr>
          <p:nvPr>
            <p:ph type="pic" sz="quarter" idx="10"/>
          </p:nvPr>
        </p:nvSpPr>
        <p:spPr>
          <a:xfrm>
            <a:off x="0" y="4165601"/>
            <a:ext cx="12193588" cy="2692399"/>
          </a:xfrm>
          <a:custGeom>
            <a:avLst/>
            <a:gdLst>
              <a:gd name="connsiteX0" fmla="*/ 0 w 12193588"/>
              <a:gd name="connsiteY0" fmla="*/ 0 h 2692399"/>
              <a:gd name="connsiteX1" fmla="*/ 12193588 w 12193588"/>
              <a:gd name="connsiteY1" fmla="*/ 0 h 2692399"/>
              <a:gd name="connsiteX2" fmla="*/ 12193588 w 12193588"/>
              <a:gd name="connsiteY2" fmla="*/ 2692399 h 2692399"/>
              <a:gd name="connsiteX3" fmla="*/ 0 w 12193588"/>
              <a:gd name="connsiteY3" fmla="*/ 2692399 h 2692399"/>
            </a:gdLst>
            <a:ahLst/>
            <a:cxnLst>
              <a:cxn ang="0">
                <a:pos x="connsiteX0" y="connsiteY0"/>
              </a:cxn>
              <a:cxn ang="0">
                <a:pos x="connsiteX1" y="connsiteY1"/>
              </a:cxn>
              <a:cxn ang="0">
                <a:pos x="connsiteX2" y="connsiteY2"/>
              </a:cxn>
              <a:cxn ang="0">
                <a:pos x="connsiteX3" y="connsiteY3"/>
              </a:cxn>
            </a:cxnLst>
            <a:rect l="l" t="t" r="r" b="b"/>
            <a:pathLst>
              <a:path w="12193588" h="2692399">
                <a:moveTo>
                  <a:pt x="0" y="0"/>
                </a:moveTo>
                <a:lnTo>
                  <a:pt x="12193588" y="0"/>
                </a:lnTo>
                <a:lnTo>
                  <a:pt x="12193588" y="2692399"/>
                </a:lnTo>
                <a:lnTo>
                  <a:pt x="0" y="2692399"/>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200"/>
            <a:endParaRPr lang="en-ID"/>
          </a:p>
        </p:txBody>
      </p:sp>
    </p:spTree>
    <p:extLst>
      <p:ext uri="{BB962C8B-B14F-4D97-AF65-F5344CB8AC3E}">
        <p14:creationId xmlns:p14="http://schemas.microsoft.com/office/powerpoint/2010/main" val="28342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Add21">
    <p:spTree>
      <p:nvGrpSpPr>
        <p:cNvPr id="1" name=""/>
        <p:cNvGrpSpPr/>
        <p:nvPr/>
      </p:nvGrpSpPr>
      <p:grpSpPr>
        <a:xfrm>
          <a:off x="0" y="0"/>
          <a:ext cx="0" cy="0"/>
          <a:chOff x="0" y="0"/>
          <a:chExt cx="0" cy="0"/>
        </a:xfrm>
      </p:grpSpPr>
      <p:sp>
        <p:nvSpPr>
          <p:cNvPr id="9" name="PpHolder3">
            <a:extLst>
              <a:ext uri="{FF2B5EF4-FFF2-40B4-BE49-F238E27FC236}">
                <a16:creationId xmlns:a16="http://schemas.microsoft.com/office/drawing/2014/main" id="{A50D45BA-5B54-43B7-8A26-4E8F8BA9F532}"/>
              </a:ext>
            </a:extLst>
          </p:cNvPr>
          <p:cNvSpPr>
            <a:spLocks noGrp="1"/>
          </p:cNvSpPr>
          <p:nvPr>
            <p:ph type="pic" sz="quarter" idx="11"/>
          </p:nvPr>
        </p:nvSpPr>
        <p:spPr>
          <a:xfrm>
            <a:off x="1323080" y="1705823"/>
            <a:ext cx="2569007" cy="3436387"/>
          </a:xfrm>
          <a:custGeom>
            <a:avLst/>
            <a:gdLst>
              <a:gd name="connsiteX0" fmla="*/ 0 w 2569007"/>
              <a:gd name="connsiteY0" fmla="*/ 0 h 3436387"/>
              <a:gd name="connsiteX1" fmla="*/ 2569007 w 2569007"/>
              <a:gd name="connsiteY1" fmla="*/ 0 h 3436387"/>
              <a:gd name="connsiteX2" fmla="*/ 2569007 w 2569007"/>
              <a:gd name="connsiteY2" fmla="*/ 3436387 h 3436387"/>
              <a:gd name="connsiteX3" fmla="*/ 0 w 2569007"/>
              <a:gd name="connsiteY3" fmla="*/ 3436387 h 3436387"/>
            </a:gdLst>
            <a:ahLst/>
            <a:cxnLst>
              <a:cxn ang="0">
                <a:pos x="connsiteX0" y="connsiteY0"/>
              </a:cxn>
              <a:cxn ang="0">
                <a:pos x="connsiteX1" y="connsiteY1"/>
              </a:cxn>
              <a:cxn ang="0">
                <a:pos x="connsiteX2" y="connsiteY2"/>
              </a:cxn>
              <a:cxn ang="0">
                <a:pos x="connsiteX3" y="connsiteY3"/>
              </a:cxn>
            </a:cxnLst>
            <a:rect l="l" t="t" r="r" b="b"/>
            <a:pathLst>
              <a:path w="2569007" h="3436387">
                <a:moveTo>
                  <a:pt x="0" y="0"/>
                </a:moveTo>
                <a:lnTo>
                  <a:pt x="2569007" y="0"/>
                </a:lnTo>
                <a:lnTo>
                  <a:pt x="2569007" y="3436387"/>
                </a:lnTo>
                <a:lnTo>
                  <a:pt x="0" y="3436387"/>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defTabSz="457200"/>
            <a:endParaRPr lang="en-ID"/>
          </a:p>
        </p:txBody>
      </p:sp>
      <p:sp>
        <p:nvSpPr>
          <p:cNvPr id="7" name="PpHolder9">
            <a:extLst>
              <a:ext uri="{FF2B5EF4-FFF2-40B4-BE49-F238E27FC236}">
                <a16:creationId xmlns:a16="http://schemas.microsoft.com/office/drawing/2014/main" id="{485FD081-0986-4400-BA78-D6FA6EDC71B2}"/>
              </a:ext>
            </a:extLst>
          </p:cNvPr>
          <p:cNvSpPr>
            <a:spLocks noGrp="1"/>
          </p:cNvSpPr>
          <p:nvPr userDrawn="1">
            <p:ph type="pic" sz="quarter" idx="10"/>
          </p:nvPr>
        </p:nvSpPr>
        <p:spPr>
          <a:xfrm>
            <a:off x="1983607" y="1427325"/>
            <a:ext cx="3370873" cy="3984203"/>
          </a:xfrm>
          <a:custGeom>
            <a:avLst/>
            <a:gdLst>
              <a:gd name="connsiteX0" fmla="*/ 889402 w 3370873"/>
              <a:gd name="connsiteY0" fmla="*/ 0 h 3984203"/>
              <a:gd name="connsiteX1" fmla="*/ 3370873 w 3370873"/>
              <a:gd name="connsiteY1" fmla="*/ 664908 h 3984203"/>
              <a:gd name="connsiteX2" fmla="*/ 2481469 w 3370873"/>
              <a:gd name="connsiteY2" fmla="*/ 3984203 h 3984203"/>
              <a:gd name="connsiteX3" fmla="*/ 0 w 3370873"/>
              <a:gd name="connsiteY3" fmla="*/ 3319295 h 3984203"/>
            </a:gdLst>
            <a:ahLst/>
            <a:cxnLst>
              <a:cxn ang="0">
                <a:pos x="connsiteX0" y="connsiteY0"/>
              </a:cxn>
              <a:cxn ang="0">
                <a:pos x="connsiteX1" y="connsiteY1"/>
              </a:cxn>
              <a:cxn ang="0">
                <a:pos x="connsiteX2" y="connsiteY2"/>
              </a:cxn>
              <a:cxn ang="0">
                <a:pos x="connsiteX3" y="connsiteY3"/>
              </a:cxn>
            </a:cxnLst>
            <a:rect l="l" t="t" r="r" b="b"/>
            <a:pathLst>
              <a:path w="3370873" h="3984203">
                <a:moveTo>
                  <a:pt x="889402" y="0"/>
                </a:moveTo>
                <a:lnTo>
                  <a:pt x="3370873" y="664908"/>
                </a:lnTo>
                <a:lnTo>
                  <a:pt x="2481469" y="3984203"/>
                </a:lnTo>
                <a:lnTo>
                  <a:pt x="0" y="3319295"/>
                </a:ln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68765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Add22">
    <p:spTree>
      <p:nvGrpSpPr>
        <p:cNvPr id="1" name=""/>
        <p:cNvGrpSpPr/>
        <p:nvPr/>
      </p:nvGrpSpPr>
      <p:grpSpPr>
        <a:xfrm>
          <a:off x="0" y="0"/>
          <a:ext cx="0" cy="0"/>
          <a:chOff x="0" y="0"/>
          <a:chExt cx="0" cy="0"/>
        </a:xfrm>
      </p:grpSpPr>
      <p:sp>
        <p:nvSpPr>
          <p:cNvPr id="5" name="PpHolder3">
            <a:extLst>
              <a:ext uri="{FF2B5EF4-FFF2-40B4-BE49-F238E27FC236}">
                <a16:creationId xmlns:a16="http://schemas.microsoft.com/office/drawing/2014/main" id="{B1537567-A9AA-4457-B67A-3A471E6A5947}"/>
              </a:ext>
            </a:extLst>
          </p:cNvPr>
          <p:cNvSpPr>
            <a:spLocks noGrp="1"/>
          </p:cNvSpPr>
          <p:nvPr>
            <p:ph type="pic" sz="quarter" idx="10"/>
          </p:nvPr>
        </p:nvSpPr>
        <p:spPr>
          <a:xfrm>
            <a:off x="6995434" y="1675213"/>
            <a:ext cx="3533993" cy="2652529"/>
          </a:xfrm>
          <a:custGeom>
            <a:avLst/>
            <a:gdLst>
              <a:gd name="connsiteX0" fmla="*/ 68939 w 3533993"/>
              <a:gd name="connsiteY0" fmla="*/ 0 h 2652529"/>
              <a:gd name="connsiteX1" fmla="*/ 3465054 w 3533993"/>
              <a:gd name="connsiteY1" fmla="*/ 0 h 2652529"/>
              <a:gd name="connsiteX2" fmla="*/ 3533993 w 3533993"/>
              <a:gd name="connsiteY2" fmla="*/ 68939 h 2652529"/>
              <a:gd name="connsiteX3" fmla="*/ 3533993 w 3533993"/>
              <a:gd name="connsiteY3" fmla="*/ 2583590 h 2652529"/>
              <a:gd name="connsiteX4" fmla="*/ 3465054 w 3533993"/>
              <a:gd name="connsiteY4" fmla="*/ 2652529 h 2652529"/>
              <a:gd name="connsiteX5" fmla="*/ 68939 w 3533993"/>
              <a:gd name="connsiteY5" fmla="*/ 2652529 h 2652529"/>
              <a:gd name="connsiteX6" fmla="*/ 0 w 3533993"/>
              <a:gd name="connsiteY6" fmla="*/ 2583590 h 2652529"/>
              <a:gd name="connsiteX7" fmla="*/ 0 w 3533993"/>
              <a:gd name="connsiteY7" fmla="*/ 68939 h 2652529"/>
              <a:gd name="connsiteX8" fmla="*/ 68939 w 3533993"/>
              <a:gd name="connsiteY8" fmla="*/ 0 h 265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3993" h="2652529">
                <a:moveTo>
                  <a:pt x="68939" y="0"/>
                </a:moveTo>
                <a:lnTo>
                  <a:pt x="3465054" y="0"/>
                </a:lnTo>
                <a:cubicBezTo>
                  <a:pt x="3503128" y="0"/>
                  <a:pt x="3533993" y="30865"/>
                  <a:pt x="3533993" y="68939"/>
                </a:cubicBezTo>
                <a:lnTo>
                  <a:pt x="3533993" y="2583590"/>
                </a:lnTo>
                <a:cubicBezTo>
                  <a:pt x="3533993" y="2621664"/>
                  <a:pt x="3503128" y="2652529"/>
                  <a:pt x="3465054" y="2652529"/>
                </a:cubicBezTo>
                <a:lnTo>
                  <a:pt x="68939" y="2652529"/>
                </a:lnTo>
                <a:cubicBezTo>
                  <a:pt x="30865" y="2652529"/>
                  <a:pt x="0" y="2621664"/>
                  <a:pt x="0" y="2583590"/>
                </a:cubicBezTo>
                <a:lnTo>
                  <a:pt x="0" y="68939"/>
                </a:lnTo>
                <a:cubicBezTo>
                  <a:pt x="0" y="30865"/>
                  <a:pt x="30865" y="0"/>
                  <a:pt x="68939"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200"/>
            <a:endParaRPr lang="en-ID"/>
          </a:p>
        </p:txBody>
      </p:sp>
    </p:spTree>
    <p:extLst>
      <p:ext uri="{BB962C8B-B14F-4D97-AF65-F5344CB8AC3E}">
        <p14:creationId xmlns:p14="http://schemas.microsoft.com/office/powerpoint/2010/main" val="82146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203864"/>
                </a:solidFill>
                <a:latin typeface="Raleway"/>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203864"/>
                </a:solidFill>
                <a:latin typeface="Georgia" panose="02040502050405020303" pitchFamily="18" charset="0"/>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95408D2-8472-4BAC-8BBD-4EDF64101918}"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578427-81C2-416B-A5B2-4566E5585A82}" type="slidenum">
              <a:rPr lang="en-US" smtClean="0"/>
              <a:t>‹#›</a:t>
            </a:fld>
            <a:endParaRPr lang="en-US"/>
          </a:p>
        </p:txBody>
      </p:sp>
    </p:spTree>
    <p:extLst>
      <p:ext uri="{BB962C8B-B14F-4D97-AF65-F5344CB8AC3E}">
        <p14:creationId xmlns:p14="http://schemas.microsoft.com/office/powerpoint/2010/main" val="3597675144"/>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Add10">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D34B728-A06B-43AB-B909-023C3E815C79}"/>
              </a:ext>
            </a:extLst>
          </p:cNvPr>
          <p:cNvSpPr>
            <a:spLocks noGrp="1"/>
          </p:cNvSpPr>
          <p:nvPr>
            <p:ph type="pic" sz="quarter" idx="10"/>
          </p:nvPr>
        </p:nvSpPr>
        <p:spPr>
          <a:xfrm>
            <a:off x="0" y="1"/>
            <a:ext cx="12193588" cy="3428996"/>
          </a:xfrm>
          <a:custGeom>
            <a:avLst/>
            <a:gdLst>
              <a:gd name="connsiteX0" fmla="*/ 0 w 9144000"/>
              <a:gd name="connsiteY0" fmla="*/ 0 h 3428996"/>
              <a:gd name="connsiteX1" fmla="*/ 9144000 w 9144000"/>
              <a:gd name="connsiteY1" fmla="*/ 0 h 3428996"/>
              <a:gd name="connsiteX2" fmla="*/ 9144000 w 9144000"/>
              <a:gd name="connsiteY2" fmla="*/ 3428996 h 3428996"/>
              <a:gd name="connsiteX3" fmla="*/ 0 w 9144000"/>
              <a:gd name="connsiteY3" fmla="*/ 3428996 h 3428996"/>
            </a:gdLst>
            <a:ahLst/>
            <a:cxnLst>
              <a:cxn ang="0">
                <a:pos x="connsiteX0" y="connsiteY0"/>
              </a:cxn>
              <a:cxn ang="0">
                <a:pos x="connsiteX1" y="connsiteY1"/>
              </a:cxn>
              <a:cxn ang="0">
                <a:pos x="connsiteX2" y="connsiteY2"/>
              </a:cxn>
              <a:cxn ang="0">
                <a:pos x="connsiteX3" y="connsiteY3"/>
              </a:cxn>
            </a:cxnLst>
            <a:rect l="l" t="t" r="r" b="b"/>
            <a:pathLst>
              <a:path w="9144000" h="3428996">
                <a:moveTo>
                  <a:pt x="0" y="0"/>
                </a:moveTo>
                <a:lnTo>
                  <a:pt x="9144000" y="0"/>
                </a:lnTo>
                <a:lnTo>
                  <a:pt x="9144000" y="3428996"/>
                </a:lnTo>
                <a:lnTo>
                  <a:pt x="0" y="3428996"/>
                </a:lnTo>
                <a:close/>
              </a:path>
            </a:pathLst>
          </a:custGeom>
          <a:blipFill dpi="0" rotWithShape="1">
            <a:blip r:embed="rId2"/>
            <a:srcRect/>
            <a:tile tx="0" ty="0" sx="100000" sy="100000" flip="none" algn="tl"/>
          </a:blipFill>
          <a:ln>
            <a:noFill/>
          </a:ln>
        </p:spPr>
        <p:txBody>
          <a:bodyPr rot="0" spcFirstLastPara="0" vertOverflow="overflow" horzOverflow="overflow" vert="horz" wrap="square" lIns="68571" tIns="34286" rIns="68571" bIns="34286" numCol="1" spcCol="0" rtlCol="0" fromWordArt="0" anchor="ctr" anchorCtr="1" forceAA="0" compatLnSpc="1">
            <a:prstTxWarp prst="textNoShape">
              <a:avLst/>
            </a:prstTxWarp>
            <a:noAutofit/>
          </a:bodyPr>
          <a:lstStyle>
            <a:lvl1pPr>
              <a:defRPr lang="en-US" sz="600">
                <a:solidFill>
                  <a:schemeClr val="bg1">
                    <a:alpha val="0"/>
                  </a:schemeClr>
                </a:solidFill>
              </a:defRPr>
            </a:lvl1pPr>
          </a:lstStyle>
          <a:p>
            <a:pPr lvl="0"/>
            <a:endParaRPr lang="en-US" noProof="0"/>
          </a:p>
        </p:txBody>
      </p:sp>
    </p:spTree>
    <p:extLst>
      <p:ext uri="{BB962C8B-B14F-4D97-AF65-F5344CB8AC3E}">
        <p14:creationId xmlns:p14="http://schemas.microsoft.com/office/powerpoint/2010/main" val="214432928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70579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
        <p:cNvGrpSpPr/>
        <p:nvPr/>
      </p:nvGrpSpPr>
      <p:grpSpPr>
        <a:xfrm>
          <a:off x="0" y="0"/>
          <a:ext cx="0" cy="0"/>
          <a:chOff x="0" y="0"/>
          <a:chExt cx="0" cy="0"/>
        </a:xfrm>
      </p:grpSpPr>
      <p:sp>
        <p:nvSpPr>
          <p:cNvPr id="88" name="Google Shape;88;p21"/>
          <p:cNvSpPr/>
          <p:nvPr/>
        </p:nvSpPr>
        <p:spPr>
          <a:xfrm>
            <a:off x="6096794" y="-100"/>
            <a:ext cx="6096794"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9" name="Google Shape;89;p21"/>
          <p:cNvCxnSpPr/>
          <p:nvPr/>
        </p:nvCxnSpPr>
        <p:spPr>
          <a:xfrm>
            <a:off x="6707107" y="5994004"/>
            <a:ext cx="721294" cy="0"/>
          </a:xfrm>
          <a:prstGeom prst="straightConnector1">
            <a:avLst/>
          </a:prstGeom>
          <a:noFill/>
          <a:ln w="38100" cap="flat" cmpd="sng">
            <a:solidFill>
              <a:schemeClr val="accent5"/>
            </a:solidFill>
            <a:prstDash val="solid"/>
            <a:round/>
            <a:headEnd type="none" w="sm" len="sm"/>
            <a:tailEnd type="none" w="sm" len="sm"/>
          </a:ln>
        </p:spPr>
      </p:cxnSp>
      <p:sp>
        <p:nvSpPr>
          <p:cNvPr id="90" name="Google Shape;90;p21"/>
          <p:cNvSpPr txBox="1">
            <a:spLocks noGrp="1"/>
          </p:cNvSpPr>
          <p:nvPr>
            <p:ph type="title"/>
          </p:nvPr>
        </p:nvSpPr>
        <p:spPr>
          <a:xfrm>
            <a:off x="354046" y="1612100"/>
            <a:ext cx="5394303" cy="2008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5068"/>
            </a:lvl1pPr>
            <a:lvl2pPr lvl="1" algn="ctr" rtl="0">
              <a:spcBef>
                <a:spcPts val="0"/>
              </a:spcBef>
              <a:spcAft>
                <a:spcPts val="0"/>
              </a:spcAft>
              <a:buSzPts val="3800"/>
              <a:buNone/>
              <a:defRPr sz="5068"/>
            </a:lvl2pPr>
            <a:lvl3pPr lvl="2" algn="ctr" rtl="0">
              <a:spcBef>
                <a:spcPts val="0"/>
              </a:spcBef>
              <a:spcAft>
                <a:spcPts val="0"/>
              </a:spcAft>
              <a:buSzPts val="3800"/>
              <a:buNone/>
              <a:defRPr sz="5068"/>
            </a:lvl3pPr>
            <a:lvl4pPr lvl="3" algn="ctr" rtl="0">
              <a:spcBef>
                <a:spcPts val="0"/>
              </a:spcBef>
              <a:spcAft>
                <a:spcPts val="0"/>
              </a:spcAft>
              <a:buSzPts val="3800"/>
              <a:buNone/>
              <a:defRPr sz="5068"/>
            </a:lvl4pPr>
            <a:lvl5pPr lvl="4" algn="ctr" rtl="0">
              <a:spcBef>
                <a:spcPts val="0"/>
              </a:spcBef>
              <a:spcAft>
                <a:spcPts val="0"/>
              </a:spcAft>
              <a:buSzPts val="3800"/>
              <a:buNone/>
              <a:defRPr sz="5068"/>
            </a:lvl5pPr>
            <a:lvl6pPr lvl="5" algn="ctr" rtl="0">
              <a:spcBef>
                <a:spcPts val="0"/>
              </a:spcBef>
              <a:spcAft>
                <a:spcPts val="0"/>
              </a:spcAft>
              <a:buSzPts val="3800"/>
              <a:buNone/>
              <a:defRPr sz="5068"/>
            </a:lvl6pPr>
            <a:lvl7pPr lvl="6" algn="ctr" rtl="0">
              <a:spcBef>
                <a:spcPts val="0"/>
              </a:spcBef>
              <a:spcAft>
                <a:spcPts val="0"/>
              </a:spcAft>
              <a:buSzPts val="3800"/>
              <a:buNone/>
              <a:defRPr sz="5068"/>
            </a:lvl7pPr>
            <a:lvl8pPr lvl="7" algn="ctr" rtl="0">
              <a:spcBef>
                <a:spcPts val="0"/>
              </a:spcBef>
              <a:spcAft>
                <a:spcPts val="0"/>
              </a:spcAft>
              <a:buSzPts val="3800"/>
              <a:buNone/>
              <a:defRPr sz="5068"/>
            </a:lvl8pPr>
            <a:lvl9pPr lvl="8" algn="ctr" rtl="0">
              <a:spcBef>
                <a:spcPts val="0"/>
              </a:spcBef>
              <a:spcAft>
                <a:spcPts val="0"/>
              </a:spcAft>
              <a:buSzPts val="3800"/>
              <a:buNone/>
              <a:defRPr sz="5068"/>
            </a:lvl9pPr>
          </a:lstStyle>
          <a:p>
            <a:endParaRPr/>
          </a:p>
        </p:txBody>
      </p:sp>
      <p:sp>
        <p:nvSpPr>
          <p:cNvPr id="91" name="Google Shape;91;p21"/>
          <p:cNvSpPr txBox="1">
            <a:spLocks noGrp="1"/>
          </p:cNvSpPr>
          <p:nvPr>
            <p:ph type="subTitle" idx="1"/>
          </p:nvPr>
        </p:nvSpPr>
        <p:spPr>
          <a:xfrm>
            <a:off x="354046" y="3692001"/>
            <a:ext cx="5394303" cy="179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800">
                <a:solidFill>
                  <a:schemeClr val="accent5"/>
                </a:solidFill>
              </a:defRPr>
            </a:lvl1pPr>
            <a:lvl2pPr lvl="1" algn="ctr" rtl="0">
              <a:lnSpc>
                <a:spcPct val="100000"/>
              </a:lnSpc>
              <a:spcBef>
                <a:spcPts val="0"/>
              </a:spcBef>
              <a:spcAft>
                <a:spcPts val="0"/>
              </a:spcAft>
              <a:buClr>
                <a:schemeClr val="accent5"/>
              </a:buClr>
              <a:buSzPts val="2100"/>
              <a:buNone/>
              <a:defRPr sz="2800">
                <a:solidFill>
                  <a:schemeClr val="accent5"/>
                </a:solidFill>
              </a:defRPr>
            </a:lvl2pPr>
            <a:lvl3pPr lvl="2" algn="ctr" rtl="0">
              <a:lnSpc>
                <a:spcPct val="100000"/>
              </a:lnSpc>
              <a:spcBef>
                <a:spcPts val="0"/>
              </a:spcBef>
              <a:spcAft>
                <a:spcPts val="0"/>
              </a:spcAft>
              <a:buClr>
                <a:schemeClr val="accent5"/>
              </a:buClr>
              <a:buSzPts val="2100"/>
              <a:buNone/>
              <a:defRPr sz="2800">
                <a:solidFill>
                  <a:schemeClr val="accent5"/>
                </a:solidFill>
              </a:defRPr>
            </a:lvl3pPr>
            <a:lvl4pPr lvl="3" algn="ctr" rtl="0">
              <a:lnSpc>
                <a:spcPct val="100000"/>
              </a:lnSpc>
              <a:spcBef>
                <a:spcPts val="0"/>
              </a:spcBef>
              <a:spcAft>
                <a:spcPts val="0"/>
              </a:spcAft>
              <a:buClr>
                <a:schemeClr val="accent5"/>
              </a:buClr>
              <a:buSzPts val="2100"/>
              <a:buNone/>
              <a:defRPr sz="2800">
                <a:solidFill>
                  <a:schemeClr val="accent5"/>
                </a:solidFill>
              </a:defRPr>
            </a:lvl4pPr>
            <a:lvl5pPr lvl="4" algn="ctr" rtl="0">
              <a:lnSpc>
                <a:spcPct val="100000"/>
              </a:lnSpc>
              <a:spcBef>
                <a:spcPts val="0"/>
              </a:spcBef>
              <a:spcAft>
                <a:spcPts val="0"/>
              </a:spcAft>
              <a:buClr>
                <a:schemeClr val="accent5"/>
              </a:buClr>
              <a:buSzPts val="2100"/>
              <a:buNone/>
              <a:defRPr sz="2800">
                <a:solidFill>
                  <a:schemeClr val="accent5"/>
                </a:solidFill>
              </a:defRPr>
            </a:lvl5pPr>
            <a:lvl6pPr lvl="5" algn="ctr" rtl="0">
              <a:lnSpc>
                <a:spcPct val="100000"/>
              </a:lnSpc>
              <a:spcBef>
                <a:spcPts val="0"/>
              </a:spcBef>
              <a:spcAft>
                <a:spcPts val="0"/>
              </a:spcAft>
              <a:buClr>
                <a:schemeClr val="accent5"/>
              </a:buClr>
              <a:buSzPts val="2100"/>
              <a:buNone/>
              <a:defRPr sz="2800">
                <a:solidFill>
                  <a:schemeClr val="accent5"/>
                </a:solidFill>
              </a:defRPr>
            </a:lvl6pPr>
            <a:lvl7pPr lvl="6" algn="ctr" rtl="0">
              <a:lnSpc>
                <a:spcPct val="100000"/>
              </a:lnSpc>
              <a:spcBef>
                <a:spcPts val="0"/>
              </a:spcBef>
              <a:spcAft>
                <a:spcPts val="0"/>
              </a:spcAft>
              <a:buClr>
                <a:schemeClr val="accent5"/>
              </a:buClr>
              <a:buSzPts val="2100"/>
              <a:buNone/>
              <a:defRPr sz="2800">
                <a:solidFill>
                  <a:schemeClr val="accent5"/>
                </a:solidFill>
              </a:defRPr>
            </a:lvl7pPr>
            <a:lvl8pPr lvl="7" algn="ctr" rtl="0">
              <a:lnSpc>
                <a:spcPct val="100000"/>
              </a:lnSpc>
              <a:spcBef>
                <a:spcPts val="0"/>
              </a:spcBef>
              <a:spcAft>
                <a:spcPts val="0"/>
              </a:spcAft>
              <a:buClr>
                <a:schemeClr val="accent5"/>
              </a:buClr>
              <a:buSzPts val="2100"/>
              <a:buNone/>
              <a:defRPr sz="2800">
                <a:solidFill>
                  <a:schemeClr val="accent5"/>
                </a:solidFill>
              </a:defRPr>
            </a:lvl8pPr>
            <a:lvl9pPr lvl="8" algn="ctr" rtl="0">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92" name="Google Shape;92;p21"/>
          <p:cNvSpPr txBox="1">
            <a:spLocks noGrp="1"/>
          </p:cNvSpPr>
          <p:nvPr>
            <p:ph type="body" idx="2"/>
          </p:nvPr>
        </p:nvSpPr>
        <p:spPr>
          <a:xfrm>
            <a:off x="6586858" y="965600"/>
            <a:ext cx="5116666" cy="4926800"/>
          </a:xfrm>
          <a:prstGeom prst="rect">
            <a:avLst/>
          </a:prstGeom>
        </p:spPr>
        <p:txBody>
          <a:bodyPr spcFirstLastPara="1" wrap="square" lIns="91425" tIns="91425" rIns="91425" bIns="91425" anchor="ctr" anchorCtr="0">
            <a:normAutofit/>
          </a:bodyPr>
          <a:lstStyle>
            <a:lvl1pPr marL="609616" lvl="0" indent="-457212" rtl="0">
              <a:spcBef>
                <a:spcPts val="0"/>
              </a:spcBef>
              <a:spcAft>
                <a:spcPts val="0"/>
              </a:spcAft>
              <a:buSzPts val="1800"/>
              <a:buChar char="●"/>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93" name="Google Shape;93;p2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652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83248"/>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697" r:id="rId3"/>
    <p:sldLayoutId id="2147483706" r:id="rId4"/>
    <p:sldLayoutId id="2147483707" r:id="rId5"/>
    <p:sldLayoutId id="2147483710" r:id="rId6"/>
    <p:sldLayoutId id="2147483711" r:id="rId7"/>
    <p:sldLayoutId id="2147483726" r:id="rId8"/>
    <p:sldLayoutId id="2147483727" r:id="rId9"/>
    <p:sldLayoutId id="2147483728" r:id="rId10"/>
    <p:sldLayoutId id="2147483729" r:id="rId11"/>
  </p:sldLayoutIdLst>
  <p:txStyles>
    <p:titleStyle>
      <a:lvl1pPr algn="l" defTabSz="914065"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17" indent="-228517" algn="l" defTabSz="9140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8" indent="-228517" algn="l" defTabSz="9140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95" indent="-228517" algn="l" defTabSz="9140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672"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0"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89"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22"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55" indent="-228517" algn="l" defTabSz="9140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65" rtl="0" eaLnBrk="1" latinLnBrk="0" hangingPunct="1">
        <a:defRPr sz="1800" kern="1200">
          <a:solidFill>
            <a:schemeClr val="tx1"/>
          </a:solidFill>
          <a:latin typeface="+mn-lt"/>
          <a:ea typeface="+mn-ea"/>
          <a:cs typeface="+mn-cs"/>
        </a:defRPr>
      </a:lvl1pPr>
      <a:lvl2pPr marL="457032" algn="l" defTabSz="914065" rtl="0" eaLnBrk="1" latinLnBrk="0" hangingPunct="1">
        <a:defRPr sz="1800" kern="1200">
          <a:solidFill>
            <a:schemeClr val="tx1"/>
          </a:solidFill>
          <a:latin typeface="+mn-lt"/>
          <a:ea typeface="+mn-ea"/>
          <a:cs typeface="+mn-cs"/>
        </a:defRPr>
      </a:lvl2pPr>
      <a:lvl3pPr marL="914065" algn="l" defTabSz="914065" rtl="0" eaLnBrk="1" latinLnBrk="0" hangingPunct="1">
        <a:defRPr sz="1800" kern="1200">
          <a:solidFill>
            <a:schemeClr val="tx1"/>
          </a:solidFill>
          <a:latin typeface="+mn-lt"/>
          <a:ea typeface="+mn-ea"/>
          <a:cs typeface="+mn-cs"/>
        </a:defRPr>
      </a:lvl3pPr>
      <a:lvl4pPr marL="1371098" algn="l" defTabSz="914065" rtl="0" eaLnBrk="1" latinLnBrk="0" hangingPunct="1">
        <a:defRPr sz="1800" kern="1200">
          <a:solidFill>
            <a:schemeClr val="tx1"/>
          </a:solidFill>
          <a:latin typeface="+mn-lt"/>
          <a:ea typeface="+mn-ea"/>
          <a:cs typeface="+mn-cs"/>
        </a:defRPr>
      </a:lvl4pPr>
      <a:lvl5pPr marL="1828131" algn="l" defTabSz="914065" rtl="0" eaLnBrk="1" latinLnBrk="0" hangingPunct="1">
        <a:defRPr sz="1800" kern="1200">
          <a:solidFill>
            <a:schemeClr val="tx1"/>
          </a:solidFill>
          <a:latin typeface="+mn-lt"/>
          <a:ea typeface="+mn-ea"/>
          <a:cs typeface="+mn-cs"/>
        </a:defRPr>
      </a:lvl5pPr>
      <a:lvl6pPr marL="2285160" algn="l" defTabSz="914065" rtl="0" eaLnBrk="1" latinLnBrk="0" hangingPunct="1">
        <a:defRPr sz="1800" kern="1200">
          <a:solidFill>
            <a:schemeClr val="tx1"/>
          </a:solidFill>
          <a:latin typeface="+mn-lt"/>
          <a:ea typeface="+mn-ea"/>
          <a:cs typeface="+mn-cs"/>
        </a:defRPr>
      </a:lvl6pPr>
      <a:lvl7pPr marL="2742221" algn="l" defTabSz="914065" rtl="0" eaLnBrk="1" latinLnBrk="0" hangingPunct="1">
        <a:defRPr sz="1800" kern="1200">
          <a:solidFill>
            <a:schemeClr val="tx1"/>
          </a:solidFill>
          <a:latin typeface="+mn-lt"/>
          <a:ea typeface="+mn-ea"/>
          <a:cs typeface="+mn-cs"/>
        </a:defRPr>
      </a:lvl7pPr>
      <a:lvl8pPr marL="3199280" algn="l" defTabSz="914065" rtl="0" eaLnBrk="1" latinLnBrk="0" hangingPunct="1">
        <a:defRPr sz="1800" kern="1200">
          <a:solidFill>
            <a:schemeClr val="tx1"/>
          </a:solidFill>
          <a:latin typeface="+mn-lt"/>
          <a:ea typeface="+mn-ea"/>
          <a:cs typeface="+mn-cs"/>
        </a:defRPr>
      </a:lvl8pPr>
      <a:lvl9pPr marL="3656312" algn="l" defTabSz="91406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3" Type="http://schemas.openxmlformats.org/officeDocument/2006/relationships/hyperlink" Target="https://www.gapsc.com/Ethics/Downloads/General%20Complaint%20Form_1-17-23.pdf"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gapsc.com/Ethics/Ethics_Resources.aspx" TargetMode="Externa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3" Type="http://schemas.openxmlformats.org/officeDocument/2006/relationships/hyperlink" Target="http://www.gapsc.com/" TargetMode="External"/><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hyperlink" Target="http://www.gapsc.com/" TargetMode="External"/><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hyperlink" Target="http://www.gapsc.com/ethics/conta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gapsc.com/Ethics/MoralTurpitude.aspx"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794" y="446"/>
            <a:ext cx="12192000" cy="6987718"/>
          </a:xfrm>
          <a:prstGeom prst="rect">
            <a:avLst/>
          </a:prstGeom>
          <a:ln>
            <a:noFill/>
          </a:ln>
          <a:effectLst>
            <a:softEdge rad="112500"/>
          </a:effectLst>
        </p:spPr>
      </p:pic>
      <p:sp>
        <p:nvSpPr>
          <p:cNvPr id="28" name="Shapes">
            <a:extLst>
              <a:ext uri="{FF2B5EF4-FFF2-40B4-BE49-F238E27FC236}">
                <a16:creationId xmlns:a16="http://schemas.microsoft.com/office/drawing/2014/main" id="{28768DEC-EB58-46F6-BAA6-0526717108FC}"/>
              </a:ext>
            </a:extLst>
          </p:cNvPr>
          <p:cNvSpPr/>
          <p:nvPr/>
        </p:nvSpPr>
        <p:spPr>
          <a:xfrm>
            <a:off x="794" y="2793634"/>
            <a:ext cx="12192000" cy="2831662"/>
          </a:xfrm>
          <a:prstGeom prst="flowChartPunchedTape">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006699"/>
                </a:solidFill>
              </a:ln>
              <a:solidFill>
                <a:schemeClr val="bg1"/>
              </a:solidFill>
            </a:endParaRPr>
          </a:p>
        </p:txBody>
      </p:sp>
      <p:grpSp>
        <p:nvGrpSpPr>
          <p:cNvPr id="30" name="Group 29">
            <a:extLst>
              <a:ext uri="{FF2B5EF4-FFF2-40B4-BE49-F238E27FC236}">
                <a16:creationId xmlns:a16="http://schemas.microsoft.com/office/drawing/2014/main" id="{B4731CEB-359B-4566-BCDF-F27A5C177EB8}"/>
              </a:ext>
            </a:extLst>
          </p:cNvPr>
          <p:cNvGrpSpPr/>
          <p:nvPr/>
        </p:nvGrpSpPr>
        <p:grpSpPr>
          <a:xfrm>
            <a:off x="1839641" y="3231574"/>
            <a:ext cx="9800760" cy="1742063"/>
            <a:chOff x="1839087" y="2903975"/>
            <a:chExt cx="9802037" cy="2202397"/>
          </a:xfrm>
        </p:grpSpPr>
        <p:sp>
          <p:nvSpPr>
            <p:cNvPr id="2" name="TextBox 1">
              <a:extLst>
                <a:ext uri="{FF2B5EF4-FFF2-40B4-BE49-F238E27FC236}">
                  <a16:creationId xmlns:a16="http://schemas.microsoft.com/office/drawing/2014/main" id="{8DCB4CE5-973A-4D16-B0D8-E2630E6409D1}"/>
                </a:ext>
              </a:extLst>
            </p:cNvPr>
            <p:cNvSpPr txBox="1"/>
            <p:nvPr/>
          </p:nvSpPr>
          <p:spPr>
            <a:xfrm>
              <a:off x="1839087" y="2903975"/>
              <a:ext cx="9802037" cy="1167153"/>
            </a:xfrm>
            <a:prstGeom prst="rect">
              <a:avLst/>
            </a:prstGeom>
            <a:noFill/>
          </p:spPr>
          <p:txBody>
            <a:bodyPr wrap="none" lIns="0" tIns="0" rIns="0" bIns="0" rtlCol="0">
              <a:spAutoFit/>
            </a:bodyPr>
            <a:lstStyle/>
            <a:p>
              <a:pPr algn="ctr"/>
              <a:r>
                <a:rPr lang="en-US" sz="5999" b="1" spc="600" dirty="0">
                  <a:solidFill>
                    <a:srgbClr val="002060"/>
                  </a:solidFill>
                  <a:effectLst>
                    <a:outerShdw blurRad="38100" dist="38100" dir="2700000" algn="tl">
                      <a:srgbClr val="000000">
                        <a:alpha val="43137"/>
                      </a:srgbClr>
                    </a:outerShdw>
                  </a:effectLst>
                  <a:latin typeface="Baskerville Old Face" panose="02020602080505020303" pitchFamily="18" charset="0"/>
                </a:rPr>
                <a:t>Avoiding Ethical Missteps</a:t>
              </a:r>
            </a:p>
          </p:txBody>
        </p:sp>
        <p:sp>
          <p:nvSpPr>
            <p:cNvPr id="29" name="TextBox 28">
              <a:extLst>
                <a:ext uri="{FF2B5EF4-FFF2-40B4-BE49-F238E27FC236}">
                  <a16:creationId xmlns:a16="http://schemas.microsoft.com/office/drawing/2014/main" id="{6CE367D0-E3D8-4ED0-A2B8-C009FB7059E6}"/>
                </a:ext>
              </a:extLst>
            </p:cNvPr>
            <p:cNvSpPr txBox="1"/>
            <p:nvPr/>
          </p:nvSpPr>
          <p:spPr>
            <a:xfrm>
              <a:off x="3802216" y="4016877"/>
              <a:ext cx="6151524" cy="1089495"/>
            </a:xfrm>
            <a:prstGeom prst="rect">
              <a:avLst/>
            </a:prstGeom>
            <a:noFill/>
          </p:spPr>
          <p:txBody>
            <a:bodyPr wrap="none" lIns="0" tIns="0" rIns="0" bIns="0" rtlCol="0">
              <a:spAutoFit/>
            </a:bodyPr>
            <a:lstStyle/>
            <a:p>
              <a:pPr algn="ctr"/>
              <a:r>
                <a:rPr lang="en-US" sz="2800" b="1" spc="600" dirty="0">
                  <a:solidFill>
                    <a:srgbClr val="990000"/>
                  </a:solidFill>
                  <a:latin typeface="Georgia" panose="02040502050405020303" pitchFamily="18" charset="0"/>
                  <a:ea typeface="Verdana" panose="020B0604030504040204" pitchFamily="34" charset="0"/>
                  <a:cs typeface="Tahoma" panose="020B0604030504040204" pitchFamily="34" charset="0"/>
                </a:rPr>
                <a:t>GaPSC Code of Ethics</a:t>
              </a:r>
            </a:p>
            <a:p>
              <a:pPr algn="ctr"/>
              <a:r>
                <a:rPr lang="en-US" sz="2800" b="1" spc="600" dirty="0">
                  <a:solidFill>
                    <a:srgbClr val="990000"/>
                  </a:solidFill>
                  <a:latin typeface="Georgia" panose="02040502050405020303" pitchFamily="18" charset="0"/>
                  <a:ea typeface="Verdana" panose="020B0604030504040204" pitchFamily="34" charset="0"/>
                  <a:cs typeface="Tahoma" panose="020B0604030504040204" pitchFamily="34" charset="0"/>
                </a:rPr>
                <a:t>2024-2025 Presentation</a:t>
              </a:r>
            </a:p>
          </p:txBody>
        </p:sp>
      </p:grpSp>
      <p:pic>
        <p:nvPicPr>
          <p:cNvPr id="7" name="Picture 2" descr="https://www.gapsc.com/Commission/Media/Downloads/GaPSC_Logo_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312" y="4046266"/>
            <a:ext cx="864699" cy="12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190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 y="2701637"/>
            <a:ext cx="12193582" cy="4147724"/>
          </a:xfrm>
          <a:prstGeom prst="rect">
            <a:avLst/>
          </a:prstGeom>
        </p:spPr>
      </p:pic>
      <p:sp>
        <p:nvSpPr>
          <p:cNvPr id="32" name="Freeform: Shape 31">
            <a:extLst>
              <a:ext uri="{FF2B5EF4-FFF2-40B4-BE49-F238E27FC236}">
                <a16:creationId xmlns:a16="http://schemas.microsoft.com/office/drawing/2014/main" id="{33F98746-18D1-4336-9099-83004590212D}"/>
              </a:ext>
            </a:extLst>
          </p:cNvPr>
          <p:cNvSpPr/>
          <p:nvPr/>
        </p:nvSpPr>
        <p:spPr>
          <a:xfrm>
            <a:off x="7" y="3226931"/>
            <a:ext cx="12193588" cy="3242446"/>
          </a:xfrm>
          <a:custGeom>
            <a:avLst/>
            <a:gdLst>
              <a:gd name="connsiteX0" fmla="*/ 0 w 12193588"/>
              <a:gd name="connsiteY0" fmla="*/ 0 h 2274425"/>
              <a:gd name="connsiteX1" fmla="*/ 12193588 w 12193588"/>
              <a:gd name="connsiteY1" fmla="*/ 0 h 2274425"/>
              <a:gd name="connsiteX2" fmla="*/ 12193588 w 12193588"/>
              <a:gd name="connsiteY2" fmla="*/ 2274425 h 2274425"/>
              <a:gd name="connsiteX3" fmla="*/ 0 w 12193588"/>
              <a:gd name="connsiteY3" fmla="*/ 2274425 h 2274425"/>
              <a:gd name="connsiteX4" fmla="*/ 0 w 12193588"/>
              <a:gd name="connsiteY4" fmla="*/ 0 h 227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88" h="2274425">
                <a:moveTo>
                  <a:pt x="0" y="0"/>
                </a:moveTo>
                <a:lnTo>
                  <a:pt x="12193588" y="0"/>
                </a:lnTo>
                <a:lnTo>
                  <a:pt x="12193588" y="2274425"/>
                </a:lnTo>
                <a:lnTo>
                  <a:pt x="0" y="2274425"/>
                </a:lnTo>
                <a:lnTo>
                  <a:pt x="0" y="0"/>
                </a:lnTo>
                <a:close/>
              </a:path>
            </a:pathLst>
          </a:custGeom>
          <a:solidFill>
            <a:srgbClr val="B6975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bg1"/>
              </a:solidFill>
            </a:endParaRPr>
          </a:p>
        </p:txBody>
      </p:sp>
      <p:sp>
        <p:nvSpPr>
          <p:cNvPr id="15" name="TextBox 14">
            <a:extLst>
              <a:ext uri="{FF2B5EF4-FFF2-40B4-BE49-F238E27FC236}">
                <a16:creationId xmlns:a16="http://schemas.microsoft.com/office/drawing/2014/main" id="{C020DF3B-6BC0-4734-9BD0-BAC24B30BB73}"/>
              </a:ext>
            </a:extLst>
          </p:cNvPr>
          <p:cNvSpPr txBox="1"/>
          <p:nvPr/>
        </p:nvSpPr>
        <p:spPr>
          <a:xfrm>
            <a:off x="2610397" y="1070400"/>
            <a:ext cx="6972807" cy="738664"/>
          </a:xfrm>
          <a:prstGeom prst="rect">
            <a:avLst/>
          </a:prstGeom>
          <a:noFill/>
        </p:spPr>
        <p:txBody>
          <a:bodyPr wrap="none" lIns="0" tIns="0" rIns="0" bIns="0" rtlCol="0">
            <a:spAutoFit/>
          </a:bodyPr>
          <a:lstStyle/>
          <a:p>
            <a:pPr algn="ctr"/>
            <a:r>
              <a:rPr lang="en-US" sz="4800" b="1" dirty="0" smtClean="0">
                <a:solidFill>
                  <a:srgbClr val="801336"/>
                </a:solidFill>
                <a:latin typeface="Footlight MT Light" panose="0204060206030A020304" pitchFamily="18" charset="0"/>
                <a:ea typeface="MS Gothic" panose="020B0609070205080204" pitchFamily="49" charset="-128"/>
              </a:rPr>
              <a:t>Guidelines, Policy, and Law </a:t>
            </a:r>
            <a:endParaRPr lang="id-ID" sz="4800" b="1" dirty="0">
              <a:solidFill>
                <a:srgbClr val="801336"/>
              </a:solidFill>
              <a:latin typeface="Footlight MT Light" panose="0204060206030A020304" pitchFamily="18" charset="0"/>
              <a:ea typeface="MS Gothic" panose="020B0609070205080204" pitchFamily="49" charset="-128"/>
            </a:endParaRPr>
          </a:p>
        </p:txBody>
      </p:sp>
      <p:sp>
        <p:nvSpPr>
          <p:cNvPr id="43" name="Shape">
            <a:extLst>
              <a:ext uri="{FF2B5EF4-FFF2-40B4-BE49-F238E27FC236}">
                <a16:creationId xmlns:a16="http://schemas.microsoft.com/office/drawing/2014/main" id="{8C6C04E3-9EE0-4096-B362-A0B5A3BBCD35}"/>
              </a:ext>
            </a:extLst>
          </p:cNvPr>
          <p:cNvSpPr>
            <a:spLocks noChangeAspect="1"/>
          </p:cNvSpPr>
          <p:nvPr/>
        </p:nvSpPr>
        <p:spPr>
          <a:xfrm>
            <a:off x="9711582" y="2648820"/>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91" name="Shape">
            <a:extLst>
              <a:ext uri="{FF2B5EF4-FFF2-40B4-BE49-F238E27FC236}">
                <a16:creationId xmlns:a16="http://schemas.microsoft.com/office/drawing/2014/main" id="{D6033211-8BFB-4A23-983C-AE9F83F694ED}"/>
              </a:ext>
            </a:extLst>
          </p:cNvPr>
          <p:cNvSpPr>
            <a:spLocks noChangeAspect="1"/>
          </p:cNvSpPr>
          <p:nvPr/>
        </p:nvSpPr>
        <p:spPr>
          <a:xfrm>
            <a:off x="10057909" y="2978015"/>
            <a:ext cx="352521" cy="352521"/>
          </a:xfrm>
          <a:custGeom>
            <a:avLst/>
            <a:gdLst>
              <a:gd name="connsiteX0" fmla="*/ 306681 w 319148"/>
              <a:gd name="connsiteY0" fmla="*/ 205078 h 319148"/>
              <a:gd name="connsiteX1" fmla="*/ 319148 w 319148"/>
              <a:gd name="connsiteY1" fmla="*/ 192611 h 319148"/>
              <a:gd name="connsiteX2" fmla="*/ 319148 w 319148"/>
              <a:gd name="connsiteY2" fmla="*/ 37400 h 319148"/>
              <a:gd name="connsiteX3" fmla="*/ 283116 w 319148"/>
              <a:gd name="connsiteY3" fmla="*/ 7741 h 319148"/>
              <a:gd name="connsiteX4" fmla="*/ 215051 w 319148"/>
              <a:gd name="connsiteY4" fmla="*/ 0 h 319148"/>
              <a:gd name="connsiteX5" fmla="*/ 146986 w 319148"/>
              <a:gd name="connsiteY5" fmla="*/ 7741 h 319148"/>
              <a:gd name="connsiteX6" fmla="*/ 110954 w 319148"/>
              <a:gd name="connsiteY6" fmla="*/ 37400 h 319148"/>
              <a:gd name="connsiteX7" fmla="*/ 110954 w 319148"/>
              <a:gd name="connsiteY7" fmla="*/ 86159 h 319148"/>
              <a:gd name="connsiteX8" fmla="*/ 0 w 319148"/>
              <a:gd name="connsiteY8" fmla="*/ 202584 h 319148"/>
              <a:gd name="connsiteX9" fmla="*/ 116564 w 319148"/>
              <a:gd name="connsiteY9" fmla="*/ 319148 h 319148"/>
              <a:gd name="connsiteX10" fmla="*/ 153711 w 319148"/>
              <a:gd name="connsiteY10" fmla="*/ 313078 h 319148"/>
              <a:gd name="connsiteX11" fmla="*/ 215051 w 319148"/>
              <a:gd name="connsiteY11" fmla="*/ 319148 h 319148"/>
              <a:gd name="connsiteX12" fmla="*/ 283116 w 319148"/>
              <a:gd name="connsiteY12" fmla="*/ 311407 h 319148"/>
              <a:gd name="connsiteX13" fmla="*/ 319148 w 319148"/>
              <a:gd name="connsiteY13" fmla="*/ 281748 h 319148"/>
              <a:gd name="connsiteX14" fmla="*/ 319148 w 319148"/>
              <a:gd name="connsiteY14" fmla="*/ 250581 h 319148"/>
              <a:gd name="connsiteX15" fmla="*/ 306681 w 319148"/>
              <a:gd name="connsiteY15" fmla="*/ 238114 h 319148"/>
              <a:gd name="connsiteX16" fmla="*/ 294215 w 319148"/>
              <a:gd name="connsiteY16" fmla="*/ 250581 h 319148"/>
              <a:gd name="connsiteX17" fmla="*/ 294215 w 319148"/>
              <a:gd name="connsiteY17" fmla="*/ 279922 h 319148"/>
              <a:gd name="connsiteX18" fmla="*/ 270586 w 319148"/>
              <a:gd name="connsiteY18" fmla="*/ 288829 h 319148"/>
              <a:gd name="connsiteX19" fmla="*/ 215051 w 319148"/>
              <a:gd name="connsiteY19" fmla="*/ 294215 h 319148"/>
              <a:gd name="connsiteX20" fmla="*/ 189789 w 319148"/>
              <a:gd name="connsiteY20" fmla="*/ 293207 h 319148"/>
              <a:gd name="connsiteX21" fmla="*/ 211683 w 319148"/>
              <a:gd name="connsiteY21" fmla="*/ 269885 h 319148"/>
              <a:gd name="connsiteX22" fmla="*/ 215051 w 319148"/>
              <a:gd name="connsiteY22" fmla="*/ 269904 h 319148"/>
              <a:gd name="connsiteX23" fmla="*/ 258538 w 319148"/>
              <a:gd name="connsiteY23" fmla="*/ 267051 h 319148"/>
              <a:gd name="connsiteX24" fmla="*/ 269162 w 319148"/>
              <a:gd name="connsiteY24" fmla="*/ 252979 h 319148"/>
              <a:gd name="connsiteX25" fmla="*/ 255091 w 319148"/>
              <a:gd name="connsiteY25" fmla="*/ 242356 h 319148"/>
              <a:gd name="connsiteX26" fmla="*/ 225209 w 319148"/>
              <a:gd name="connsiteY26" fmla="*/ 244810 h 319148"/>
              <a:gd name="connsiteX27" fmla="*/ 231581 w 319148"/>
              <a:gd name="connsiteY27" fmla="*/ 221518 h 319148"/>
              <a:gd name="connsiteX28" fmla="*/ 258538 w 319148"/>
              <a:gd name="connsiteY28" fmla="*/ 219054 h 319148"/>
              <a:gd name="connsiteX29" fmla="*/ 269162 w 319148"/>
              <a:gd name="connsiteY29" fmla="*/ 204983 h 319148"/>
              <a:gd name="connsiteX30" fmla="*/ 255093 w 319148"/>
              <a:gd name="connsiteY30" fmla="*/ 194359 h 319148"/>
              <a:gd name="connsiteX31" fmla="*/ 232969 w 319148"/>
              <a:gd name="connsiteY31" fmla="*/ 196473 h 319148"/>
              <a:gd name="connsiteX32" fmla="*/ 229483 w 319148"/>
              <a:gd name="connsiteY32" fmla="*/ 173606 h 319148"/>
              <a:gd name="connsiteX33" fmla="*/ 258538 w 319148"/>
              <a:gd name="connsiteY33" fmla="*/ 171057 h 319148"/>
              <a:gd name="connsiteX34" fmla="*/ 269162 w 319148"/>
              <a:gd name="connsiteY34" fmla="*/ 156986 h 319148"/>
              <a:gd name="connsiteX35" fmla="*/ 255093 w 319148"/>
              <a:gd name="connsiteY35" fmla="*/ 146362 h 319148"/>
              <a:gd name="connsiteX36" fmla="*/ 220028 w 319148"/>
              <a:gd name="connsiteY36" fmla="*/ 148938 h 319148"/>
              <a:gd name="connsiteX37" fmla="*/ 202402 w 319148"/>
              <a:gd name="connsiteY37" fmla="*/ 123810 h 319148"/>
              <a:gd name="connsiteX38" fmla="*/ 215051 w 319148"/>
              <a:gd name="connsiteY38" fmla="*/ 124044 h 319148"/>
              <a:gd name="connsiteX39" fmla="*/ 258538 w 319148"/>
              <a:gd name="connsiteY39" fmla="*/ 121190 h 319148"/>
              <a:gd name="connsiteX40" fmla="*/ 269162 w 319148"/>
              <a:gd name="connsiteY40" fmla="*/ 107119 h 319148"/>
              <a:gd name="connsiteX41" fmla="*/ 255091 w 319148"/>
              <a:gd name="connsiteY41" fmla="*/ 96495 h 319148"/>
              <a:gd name="connsiteX42" fmla="*/ 215051 w 319148"/>
              <a:gd name="connsiteY42" fmla="*/ 99110 h 319148"/>
              <a:gd name="connsiteX43" fmla="*/ 159516 w 319148"/>
              <a:gd name="connsiteY43" fmla="*/ 93724 h 319148"/>
              <a:gd name="connsiteX44" fmla="*/ 155953 w 319148"/>
              <a:gd name="connsiteY44" fmla="*/ 92877 h 319148"/>
              <a:gd name="connsiteX45" fmla="*/ 145150 w 319148"/>
              <a:gd name="connsiteY45" fmla="*/ 89573 h 319148"/>
              <a:gd name="connsiteX46" fmla="*/ 135887 w 319148"/>
              <a:gd name="connsiteY46" fmla="*/ 84818 h 319148"/>
              <a:gd name="connsiteX47" fmla="*/ 135887 w 319148"/>
              <a:gd name="connsiteY47" fmla="*/ 63466 h 319148"/>
              <a:gd name="connsiteX48" fmla="*/ 146986 w 319148"/>
              <a:gd name="connsiteY48" fmla="*/ 67060 h 319148"/>
              <a:gd name="connsiteX49" fmla="*/ 215051 w 319148"/>
              <a:gd name="connsiteY49" fmla="*/ 74800 h 319148"/>
              <a:gd name="connsiteX50" fmla="*/ 258538 w 319148"/>
              <a:gd name="connsiteY50" fmla="*/ 71947 h 319148"/>
              <a:gd name="connsiteX51" fmla="*/ 269162 w 319148"/>
              <a:gd name="connsiteY51" fmla="*/ 57875 h 319148"/>
              <a:gd name="connsiteX52" fmla="*/ 255091 w 319148"/>
              <a:gd name="connsiteY52" fmla="*/ 47252 h 319148"/>
              <a:gd name="connsiteX53" fmla="*/ 215051 w 319148"/>
              <a:gd name="connsiteY53" fmla="*/ 49867 h 319148"/>
              <a:gd name="connsiteX54" fmla="*/ 159516 w 319148"/>
              <a:gd name="connsiteY54" fmla="*/ 44481 h 319148"/>
              <a:gd name="connsiteX55" fmla="*/ 138646 w 319148"/>
              <a:gd name="connsiteY55" fmla="*/ 37400 h 319148"/>
              <a:gd name="connsiteX56" fmla="*/ 159516 w 319148"/>
              <a:gd name="connsiteY56" fmla="*/ 30319 h 319148"/>
              <a:gd name="connsiteX57" fmla="*/ 215051 w 319148"/>
              <a:gd name="connsiteY57" fmla="*/ 24933 h 319148"/>
              <a:gd name="connsiteX58" fmla="*/ 270586 w 319148"/>
              <a:gd name="connsiteY58" fmla="*/ 30319 h 319148"/>
              <a:gd name="connsiteX59" fmla="*/ 294215 w 319148"/>
              <a:gd name="connsiteY59" fmla="*/ 39226 h 319148"/>
              <a:gd name="connsiteX60" fmla="*/ 294215 w 319148"/>
              <a:gd name="connsiteY60" fmla="*/ 192611 h 319148"/>
              <a:gd name="connsiteX61" fmla="*/ 306681 w 319148"/>
              <a:gd name="connsiteY61" fmla="*/ 205078 h 319148"/>
              <a:gd name="connsiteX62" fmla="*/ 208194 w 319148"/>
              <a:gd name="connsiteY62" fmla="*/ 202584 h 319148"/>
              <a:gd name="connsiteX63" fmla="*/ 116564 w 319148"/>
              <a:gd name="connsiteY63" fmla="*/ 294215 h 319148"/>
              <a:gd name="connsiteX64" fmla="*/ 24933 w 319148"/>
              <a:gd name="connsiteY64" fmla="*/ 202584 h 319148"/>
              <a:gd name="connsiteX65" fmla="*/ 116564 w 319148"/>
              <a:gd name="connsiteY65" fmla="*/ 110954 h 319148"/>
              <a:gd name="connsiteX66" fmla="*/ 137986 w 319148"/>
              <a:gd name="connsiteY66" fmla="*/ 113489 h 319148"/>
              <a:gd name="connsiteX67" fmla="*/ 146986 w 319148"/>
              <a:gd name="connsiteY67" fmla="*/ 116303 h 319148"/>
              <a:gd name="connsiteX68" fmla="*/ 148478 w 319148"/>
              <a:gd name="connsiteY68" fmla="*/ 116690 h 319148"/>
              <a:gd name="connsiteX69" fmla="*/ 208194 w 319148"/>
              <a:gd name="connsiteY69" fmla="*/ 202584 h 319148"/>
              <a:gd name="connsiteX70" fmla="*/ 140874 w 319148"/>
              <a:gd name="connsiteY70" fmla="*/ 142744 h 319148"/>
              <a:gd name="connsiteX71" fmla="*/ 153341 w 319148"/>
              <a:gd name="connsiteY71" fmla="*/ 155211 h 319148"/>
              <a:gd name="connsiteX72" fmla="*/ 140874 w 319148"/>
              <a:gd name="connsiteY72" fmla="*/ 167677 h 319148"/>
              <a:gd name="connsiteX73" fmla="*/ 104716 w 319148"/>
              <a:gd name="connsiteY73" fmla="*/ 167677 h 319148"/>
              <a:gd name="connsiteX74" fmla="*/ 104716 w 319148"/>
              <a:gd name="connsiteY74" fmla="*/ 182014 h 319148"/>
              <a:gd name="connsiteX75" fmla="*/ 115312 w 319148"/>
              <a:gd name="connsiteY75" fmla="*/ 182014 h 319148"/>
              <a:gd name="connsiteX76" fmla="*/ 115597 w 319148"/>
              <a:gd name="connsiteY76" fmla="*/ 182017 h 319148"/>
              <a:gd name="connsiteX77" fmla="*/ 134945 w 319148"/>
              <a:gd name="connsiteY77" fmla="*/ 187361 h 319148"/>
              <a:gd name="connsiteX78" fmla="*/ 155206 w 319148"/>
              <a:gd name="connsiteY78" fmla="*/ 223442 h 319148"/>
              <a:gd name="connsiteX79" fmla="*/ 116255 w 319148"/>
              <a:gd name="connsiteY79" fmla="*/ 263508 h 319148"/>
              <a:gd name="connsiteX80" fmla="*/ 114329 w 319148"/>
              <a:gd name="connsiteY80" fmla="*/ 263671 h 319148"/>
              <a:gd name="connsiteX81" fmla="*/ 79770 w 319148"/>
              <a:gd name="connsiteY81" fmla="*/ 244031 h 319148"/>
              <a:gd name="connsiteX82" fmla="*/ 83844 w 319148"/>
              <a:gd name="connsiteY82" fmla="*/ 226877 h 319148"/>
              <a:gd name="connsiteX83" fmla="*/ 100997 w 319148"/>
              <a:gd name="connsiteY83" fmla="*/ 230951 h 319148"/>
              <a:gd name="connsiteX84" fmla="*/ 113564 w 319148"/>
              <a:gd name="connsiteY84" fmla="*/ 238708 h 319148"/>
              <a:gd name="connsiteX85" fmla="*/ 115113 w 319148"/>
              <a:gd name="connsiteY85" fmla="*/ 238604 h 319148"/>
              <a:gd name="connsiteX86" fmla="*/ 130275 w 319148"/>
              <a:gd name="connsiteY86" fmla="*/ 223442 h 319148"/>
              <a:gd name="connsiteX87" fmla="*/ 123630 w 319148"/>
              <a:gd name="connsiteY87" fmla="*/ 209602 h 319148"/>
              <a:gd name="connsiteX88" fmla="*/ 115005 w 319148"/>
              <a:gd name="connsiteY88" fmla="*/ 206948 h 319148"/>
              <a:gd name="connsiteX89" fmla="*/ 92251 w 319148"/>
              <a:gd name="connsiteY89" fmla="*/ 206948 h 319148"/>
              <a:gd name="connsiteX90" fmla="*/ 79785 w 319148"/>
              <a:gd name="connsiteY90" fmla="*/ 194481 h 319148"/>
              <a:gd name="connsiteX91" fmla="*/ 79785 w 319148"/>
              <a:gd name="connsiteY91" fmla="*/ 155211 h 319148"/>
              <a:gd name="connsiteX92" fmla="*/ 92251 w 319148"/>
              <a:gd name="connsiteY92" fmla="*/ 142744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148" h="319148">
                <a:moveTo>
                  <a:pt x="306681" y="205078"/>
                </a:moveTo>
                <a:cubicBezTo>
                  <a:pt x="313567" y="205078"/>
                  <a:pt x="319148" y="199497"/>
                  <a:pt x="319148" y="192611"/>
                </a:cubicBezTo>
                <a:lnTo>
                  <a:pt x="319148" y="37400"/>
                </a:lnTo>
                <a:cubicBezTo>
                  <a:pt x="319148" y="24225"/>
                  <a:pt x="307025" y="14247"/>
                  <a:pt x="283116" y="7741"/>
                </a:cubicBezTo>
                <a:cubicBezTo>
                  <a:pt x="264774" y="2749"/>
                  <a:pt x="240600" y="0"/>
                  <a:pt x="215051" y="0"/>
                </a:cubicBezTo>
                <a:cubicBezTo>
                  <a:pt x="189501" y="0"/>
                  <a:pt x="165328" y="2749"/>
                  <a:pt x="146986" y="7741"/>
                </a:cubicBezTo>
                <a:cubicBezTo>
                  <a:pt x="123077" y="14247"/>
                  <a:pt x="110954" y="24225"/>
                  <a:pt x="110954" y="37400"/>
                </a:cubicBezTo>
                <a:lnTo>
                  <a:pt x="110954" y="86159"/>
                </a:lnTo>
                <a:cubicBezTo>
                  <a:pt x="49275" y="89096"/>
                  <a:pt x="0" y="140192"/>
                  <a:pt x="0" y="202584"/>
                </a:cubicBezTo>
                <a:cubicBezTo>
                  <a:pt x="0" y="266858"/>
                  <a:pt x="52290" y="319148"/>
                  <a:pt x="116564" y="319148"/>
                </a:cubicBezTo>
                <a:cubicBezTo>
                  <a:pt x="129544" y="319148"/>
                  <a:pt x="142038" y="317013"/>
                  <a:pt x="153711" y="313078"/>
                </a:cubicBezTo>
                <a:cubicBezTo>
                  <a:pt x="171240" y="317049"/>
                  <a:pt x="192450" y="319148"/>
                  <a:pt x="215051" y="319148"/>
                </a:cubicBezTo>
                <a:cubicBezTo>
                  <a:pt x="240600" y="319148"/>
                  <a:pt x="264774" y="316399"/>
                  <a:pt x="283116" y="311407"/>
                </a:cubicBezTo>
                <a:cubicBezTo>
                  <a:pt x="307025" y="304901"/>
                  <a:pt x="319148" y="294923"/>
                  <a:pt x="319148" y="281748"/>
                </a:cubicBezTo>
                <a:lnTo>
                  <a:pt x="319148" y="250581"/>
                </a:lnTo>
                <a:cubicBezTo>
                  <a:pt x="319148" y="243695"/>
                  <a:pt x="313567" y="238114"/>
                  <a:pt x="306681" y="238114"/>
                </a:cubicBezTo>
                <a:cubicBezTo>
                  <a:pt x="299795" y="238114"/>
                  <a:pt x="294215" y="243695"/>
                  <a:pt x="294215" y="250581"/>
                </a:cubicBezTo>
                <a:lnTo>
                  <a:pt x="294215" y="279922"/>
                </a:lnTo>
                <a:cubicBezTo>
                  <a:pt x="292077" y="281733"/>
                  <a:pt x="285352" y="285515"/>
                  <a:pt x="270586" y="288829"/>
                </a:cubicBezTo>
                <a:cubicBezTo>
                  <a:pt x="255108" y="292301"/>
                  <a:pt x="235385" y="294215"/>
                  <a:pt x="215051" y="294215"/>
                </a:cubicBezTo>
                <a:cubicBezTo>
                  <a:pt x="206422" y="294215"/>
                  <a:pt x="197914" y="293866"/>
                  <a:pt x="189789" y="293207"/>
                </a:cubicBezTo>
                <a:cubicBezTo>
                  <a:pt x="198104" y="286472"/>
                  <a:pt x="205482" y="278626"/>
                  <a:pt x="211683" y="269885"/>
                </a:cubicBezTo>
                <a:cubicBezTo>
                  <a:pt x="212808" y="269897"/>
                  <a:pt x="213931" y="269904"/>
                  <a:pt x="215051" y="269904"/>
                </a:cubicBezTo>
                <a:cubicBezTo>
                  <a:pt x="230337" y="269904"/>
                  <a:pt x="244969" y="268945"/>
                  <a:pt x="258538" y="267051"/>
                </a:cubicBezTo>
                <a:cubicBezTo>
                  <a:pt x="265356" y="266099"/>
                  <a:pt x="270114" y="259800"/>
                  <a:pt x="269162" y="252979"/>
                </a:cubicBezTo>
                <a:cubicBezTo>
                  <a:pt x="268210" y="246162"/>
                  <a:pt x="261908" y="241406"/>
                  <a:pt x="255091" y="242356"/>
                </a:cubicBezTo>
                <a:cubicBezTo>
                  <a:pt x="245823" y="243649"/>
                  <a:pt x="235648" y="244482"/>
                  <a:pt x="225209" y="244810"/>
                </a:cubicBezTo>
                <a:cubicBezTo>
                  <a:pt x="228107" y="237384"/>
                  <a:pt x="230259" y="229590"/>
                  <a:pt x="231581" y="221518"/>
                </a:cubicBezTo>
                <a:cubicBezTo>
                  <a:pt x="240951" y="221072"/>
                  <a:pt x="249985" y="220247"/>
                  <a:pt x="258538" y="219054"/>
                </a:cubicBezTo>
                <a:cubicBezTo>
                  <a:pt x="265359" y="218102"/>
                  <a:pt x="270114" y="211803"/>
                  <a:pt x="269162" y="204983"/>
                </a:cubicBezTo>
                <a:cubicBezTo>
                  <a:pt x="268210" y="198165"/>
                  <a:pt x="261908" y="193409"/>
                  <a:pt x="255093" y="194359"/>
                </a:cubicBezTo>
                <a:cubicBezTo>
                  <a:pt x="248066" y="195340"/>
                  <a:pt x="240656" y="196044"/>
                  <a:pt x="232969" y="196473"/>
                </a:cubicBezTo>
                <a:cubicBezTo>
                  <a:pt x="232560" y="188622"/>
                  <a:pt x="231375" y="180977"/>
                  <a:pt x="229483" y="173606"/>
                </a:cubicBezTo>
                <a:cubicBezTo>
                  <a:pt x="239570" y="173192"/>
                  <a:pt x="249305" y="172345"/>
                  <a:pt x="258538" y="171057"/>
                </a:cubicBezTo>
                <a:cubicBezTo>
                  <a:pt x="265356" y="170105"/>
                  <a:pt x="270114" y="163806"/>
                  <a:pt x="269162" y="156986"/>
                </a:cubicBezTo>
                <a:cubicBezTo>
                  <a:pt x="268210" y="150168"/>
                  <a:pt x="261908" y="145413"/>
                  <a:pt x="255093" y="146362"/>
                </a:cubicBezTo>
                <a:cubicBezTo>
                  <a:pt x="244297" y="147869"/>
                  <a:pt x="232266" y="148751"/>
                  <a:pt x="220028" y="148938"/>
                </a:cubicBezTo>
                <a:cubicBezTo>
                  <a:pt x="215263" y="139788"/>
                  <a:pt x="209322" y="131344"/>
                  <a:pt x="202402" y="123810"/>
                </a:cubicBezTo>
                <a:cubicBezTo>
                  <a:pt x="206568" y="123961"/>
                  <a:pt x="210787" y="124044"/>
                  <a:pt x="215051" y="124044"/>
                </a:cubicBezTo>
                <a:cubicBezTo>
                  <a:pt x="230337" y="124044"/>
                  <a:pt x="244969" y="123085"/>
                  <a:pt x="258538" y="121190"/>
                </a:cubicBezTo>
                <a:cubicBezTo>
                  <a:pt x="265356" y="120238"/>
                  <a:pt x="270114" y="113939"/>
                  <a:pt x="269162" y="107119"/>
                </a:cubicBezTo>
                <a:cubicBezTo>
                  <a:pt x="268210" y="100299"/>
                  <a:pt x="261908" y="95546"/>
                  <a:pt x="255091" y="96495"/>
                </a:cubicBezTo>
                <a:cubicBezTo>
                  <a:pt x="242836" y="98207"/>
                  <a:pt x="228988" y="99110"/>
                  <a:pt x="215051" y="99110"/>
                </a:cubicBezTo>
                <a:cubicBezTo>
                  <a:pt x="194717" y="99110"/>
                  <a:pt x="174994" y="97197"/>
                  <a:pt x="159516" y="93724"/>
                </a:cubicBezTo>
                <a:cubicBezTo>
                  <a:pt x="158271" y="93444"/>
                  <a:pt x="157088" y="93162"/>
                  <a:pt x="155953" y="92877"/>
                </a:cubicBezTo>
                <a:cubicBezTo>
                  <a:pt x="152428" y="91606"/>
                  <a:pt x="148824" y="90501"/>
                  <a:pt x="145150" y="89573"/>
                </a:cubicBezTo>
                <a:cubicBezTo>
                  <a:pt x="139997" y="87635"/>
                  <a:pt x="137144" y="85884"/>
                  <a:pt x="135887" y="84818"/>
                </a:cubicBezTo>
                <a:lnTo>
                  <a:pt x="135887" y="63466"/>
                </a:lnTo>
                <a:cubicBezTo>
                  <a:pt x="139252" y="64761"/>
                  <a:pt x="142946" y="65962"/>
                  <a:pt x="146986" y="67060"/>
                </a:cubicBezTo>
                <a:cubicBezTo>
                  <a:pt x="165328" y="72051"/>
                  <a:pt x="189501" y="74800"/>
                  <a:pt x="215051" y="74800"/>
                </a:cubicBezTo>
                <a:cubicBezTo>
                  <a:pt x="230337" y="74800"/>
                  <a:pt x="244969" y="73841"/>
                  <a:pt x="258538" y="71947"/>
                </a:cubicBezTo>
                <a:cubicBezTo>
                  <a:pt x="265356" y="70995"/>
                  <a:pt x="270114" y="64695"/>
                  <a:pt x="269162" y="57875"/>
                </a:cubicBezTo>
                <a:cubicBezTo>
                  <a:pt x="268210" y="51055"/>
                  <a:pt x="261908" y="46300"/>
                  <a:pt x="255091" y="47252"/>
                </a:cubicBezTo>
                <a:cubicBezTo>
                  <a:pt x="242836" y="48964"/>
                  <a:pt x="228988" y="49867"/>
                  <a:pt x="215051" y="49867"/>
                </a:cubicBezTo>
                <a:cubicBezTo>
                  <a:pt x="194717" y="49867"/>
                  <a:pt x="174994" y="47953"/>
                  <a:pt x="159516" y="44481"/>
                </a:cubicBezTo>
                <a:cubicBezTo>
                  <a:pt x="148692" y="42051"/>
                  <a:pt x="142189" y="39370"/>
                  <a:pt x="138646" y="37400"/>
                </a:cubicBezTo>
                <a:cubicBezTo>
                  <a:pt x="142189" y="35430"/>
                  <a:pt x="148692" y="32749"/>
                  <a:pt x="159516" y="30319"/>
                </a:cubicBezTo>
                <a:cubicBezTo>
                  <a:pt x="174994" y="26847"/>
                  <a:pt x="194717" y="24933"/>
                  <a:pt x="215051" y="24933"/>
                </a:cubicBezTo>
                <a:cubicBezTo>
                  <a:pt x="235385" y="24933"/>
                  <a:pt x="255108" y="26847"/>
                  <a:pt x="270586" y="30319"/>
                </a:cubicBezTo>
                <a:cubicBezTo>
                  <a:pt x="285356" y="33636"/>
                  <a:pt x="292079" y="37417"/>
                  <a:pt x="294215" y="39226"/>
                </a:cubicBezTo>
                <a:lnTo>
                  <a:pt x="294215" y="192611"/>
                </a:lnTo>
                <a:cubicBezTo>
                  <a:pt x="294215" y="199497"/>
                  <a:pt x="299795" y="205078"/>
                  <a:pt x="306681" y="205078"/>
                </a:cubicBezTo>
                <a:close/>
                <a:moveTo>
                  <a:pt x="208194" y="202584"/>
                </a:moveTo>
                <a:cubicBezTo>
                  <a:pt x="208194" y="253108"/>
                  <a:pt x="167088" y="294215"/>
                  <a:pt x="116564" y="294215"/>
                </a:cubicBezTo>
                <a:cubicBezTo>
                  <a:pt x="66040" y="294215"/>
                  <a:pt x="24933" y="253108"/>
                  <a:pt x="24933" y="202584"/>
                </a:cubicBezTo>
                <a:cubicBezTo>
                  <a:pt x="24933" y="152060"/>
                  <a:pt x="66040" y="110954"/>
                  <a:pt x="116564" y="110954"/>
                </a:cubicBezTo>
                <a:cubicBezTo>
                  <a:pt x="123939" y="110954"/>
                  <a:pt x="131112" y="111835"/>
                  <a:pt x="137986" y="113489"/>
                </a:cubicBezTo>
                <a:cubicBezTo>
                  <a:pt x="140774" y="114489"/>
                  <a:pt x="143769" y="115429"/>
                  <a:pt x="146986" y="116303"/>
                </a:cubicBezTo>
                <a:cubicBezTo>
                  <a:pt x="147473" y="116437"/>
                  <a:pt x="147981" y="116561"/>
                  <a:pt x="148478" y="116690"/>
                </a:cubicBezTo>
                <a:cubicBezTo>
                  <a:pt x="183314" y="129676"/>
                  <a:pt x="208194" y="163277"/>
                  <a:pt x="208194" y="202584"/>
                </a:cubicBezTo>
                <a:close/>
                <a:moveTo>
                  <a:pt x="140874" y="142744"/>
                </a:moveTo>
                <a:cubicBezTo>
                  <a:pt x="147760" y="142744"/>
                  <a:pt x="153341" y="148325"/>
                  <a:pt x="153341" y="155211"/>
                </a:cubicBezTo>
                <a:cubicBezTo>
                  <a:pt x="153341" y="162097"/>
                  <a:pt x="147760" y="167677"/>
                  <a:pt x="140874" y="167677"/>
                </a:cubicBezTo>
                <a:lnTo>
                  <a:pt x="104716" y="167677"/>
                </a:lnTo>
                <a:lnTo>
                  <a:pt x="104716" y="182014"/>
                </a:lnTo>
                <a:lnTo>
                  <a:pt x="115312" y="182014"/>
                </a:lnTo>
                <a:cubicBezTo>
                  <a:pt x="115407" y="182014"/>
                  <a:pt x="115502" y="182017"/>
                  <a:pt x="115597" y="182017"/>
                </a:cubicBezTo>
                <a:cubicBezTo>
                  <a:pt x="116605" y="182041"/>
                  <a:pt x="125717" y="182384"/>
                  <a:pt x="134945" y="187361"/>
                </a:cubicBezTo>
                <a:cubicBezTo>
                  <a:pt x="148011" y="194408"/>
                  <a:pt x="155206" y="207223"/>
                  <a:pt x="155206" y="223442"/>
                </a:cubicBezTo>
                <a:cubicBezTo>
                  <a:pt x="155206" y="245166"/>
                  <a:pt x="137835" y="262897"/>
                  <a:pt x="116255" y="263508"/>
                </a:cubicBezTo>
                <a:cubicBezTo>
                  <a:pt x="115626" y="263605"/>
                  <a:pt x="114986" y="263671"/>
                  <a:pt x="114329" y="263671"/>
                </a:cubicBezTo>
                <a:cubicBezTo>
                  <a:pt x="100476" y="263671"/>
                  <a:pt x="87235" y="256145"/>
                  <a:pt x="79770" y="244031"/>
                </a:cubicBezTo>
                <a:cubicBezTo>
                  <a:pt x="76159" y="238170"/>
                  <a:pt x="77983" y="230488"/>
                  <a:pt x="83844" y="226877"/>
                </a:cubicBezTo>
                <a:cubicBezTo>
                  <a:pt x="89704" y="223266"/>
                  <a:pt x="97387" y="225090"/>
                  <a:pt x="100997" y="230951"/>
                </a:cubicBezTo>
                <a:cubicBezTo>
                  <a:pt x="103725" y="235378"/>
                  <a:pt x="108697" y="238416"/>
                  <a:pt x="113564" y="238708"/>
                </a:cubicBezTo>
                <a:cubicBezTo>
                  <a:pt x="114073" y="238645"/>
                  <a:pt x="114587" y="238604"/>
                  <a:pt x="115113" y="238604"/>
                </a:cubicBezTo>
                <a:cubicBezTo>
                  <a:pt x="123472" y="238604"/>
                  <a:pt x="130275" y="231801"/>
                  <a:pt x="130275" y="223442"/>
                </a:cubicBezTo>
                <a:cubicBezTo>
                  <a:pt x="130275" y="214535"/>
                  <a:pt x="126481" y="211277"/>
                  <a:pt x="123630" y="209602"/>
                </a:cubicBezTo>
                <a:cubicBezTo>
                  <a:pt x="119883" y="207398"/>
                  <a:pt x="115746" y="207004"/>
                  <a:pt x="115005" y="206948"/>
                </a:cubicBezTo>
                <a:lnTo>
                  <a:pt x="92251" y="206948"/>
                </a:lnTo>
                <a:cubicBezTo>
                  <a:pt x="85365" y="206948"/>
                  <a:pt x="79785" y="201367"/>
                  <a:pt x="79785" y="194481"/>
                </a:cubicBezTo>
                <a:lnTo>
                  <a:pt x="79785" y="155211"/>
                </a:lnTo>
                <a:cubicBezTo>
                  <a:pt x="79785" y="148325"/>
                  <a:pt x="85365" y="142744"/>
                  <a:pt x="92251" y="142744"/>
                </a:cubicBezTo>
                <a:close/>
              </a:path>
            </a:pathLst>
          </a:custGeom>
          <a:solidFill>
            <a:schemeClr val="bg1"/>
          </a:solidFill>
          <a:ln w="614"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D9635668-0E2D-412B-B8DC-3F0885B2BC1F}"/>
              </a:ext>
            </a:extLst>
          </p:cNvPr>
          <p:cNvGrpSpPr/>
          <p:nvPr/>
        </p:nvGrpSpPr>
        <p:grpSpPr>
          <a:xfrm>
            <a:off x="9034494" y="3749208"/>
            <a:ext cx="2163360" cy="2031325"/>
            <a:chOff x="1266120" y="4097965"/>
            <a:chExt cx="2163360" cy="1796177"/>
          </a:xfrm>
        </p:grpSpPr>
        <p:sp>
          <p:nvSpPr>
            <p:cNvPr id="41" name="LeftSub">
              <a:extLst>
                <a:ext uri="{FF2B5EF4-FFF2-40B4-BE49-F238E27FC236}">
                  <a16:creationId xmlns:a16="http://schemas.microsoft.com/office/drawing/2014/main" id="{B092E966-E386-4B89-A680-8EC8379389DD}"/>
                </a:ext>
              </a:extLst>
            </p:cNvPr>
            <p:cNvSpPr txBox="1"/>
            <p:nvPr/>
          </p:nvSpPr>
          <p:spPr>
            <a:xfrm>
              <a:off x="2289506" y="5338987"/>
              <a:ext cx="64" cy="215444"/>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ID" dirty="0">
                <a:solidFill>
                  <a:schemeClr val="bg1"/>
                </a:solidFill>
              </a:endParaRPr>
            </a:p>
          </p:txBody>
        </p:sp>
        <p:sp>
          <p:nvSpPr>
            <p:cNvPr id="42" name="Left Text Body">
              <a:extLst>
                <a:ext uri="{FF2B5EF4-FFF2-40B4-BE49-F238E27FC236}">
                  <a16:creationId xmlns:a16="http://schemas.microsoft.com/office/drawing/2014/main" id="{452A2790-E289-4B03-BEB5-C042CACD6078}"/>
                </a:ext>
              </a:extLst>
            </p:cNvPr>
            <p:cNvSpPr txBox="1"/>
            <p:nvPr/>
          </p:nvSpPr>
          <p:spPr>
            <a:xfrm>
              <a:off x="1266120" y="4097965"/>
              <a:ext cx="2163360" cy="1796177"/>
            </a:xfrm>
            <a:prstGeom prst="rect">
              <a:avLst/>
            </a:prstGeom>
            <a:solidFill>
              <a:schemeClr val="tx1">
                <a:lumMod val="65000"/>
                <a:lumOff val="35000"/>
              </a:schemeClr>
            </a:solidFill>
          </p:spPr>
          <p:txBody>
            <a:bodyPr wrap="square" lIns="0" tIns="0" rIns="0" bIns="0" rtlCol="0">
              <a:spAutoFit/>
            </a:bodyPr>
            <a:lstStyle/>
            <a:p>
              <a:pPr algn="ctr"/>
              <a:endParaRPr lang="en-US" sz="8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ctr"/>
              <a:r>
                <a:rPr lang="en-US" sz="24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Federal Law </a:t>
              </a:r>
            </a:p>
            <a:p>
              <a:pPr algn="ctr"/>
              <a:endParaRPr lang="en-US" sz="20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ctr"/>
              <a:r>
                <a:rPr lang="en-US" sz="20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Including </a:t>
              </a:r>
              <a:r>
                <a:rPr lang="en-US" sz="20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Family Educational Rights and Privacy Act (FERPA)</a:t>
              </a:r>
            </a:p>
          </p:txBody>
        </p:sp>
      </p:grpSp>
      <p:sp>
        <p:nvSpPr>
          <p:cNvPr id="52" name="Shape">
            <a:extLst>
              <a:ext uri="{FF2B5EF4-FFF2-40B4-BE49-F238E27FC236}">
                <a16:creationId xmlns:a16="http://schemas.microsoft.com/office/drawing/2014/main" id="{6EBD5089-DD1C-4058-997E-012FAAA24DC6}"/>
              </a:ext>
            </a:extLst>
          </p:cNvPr>
          <p:cNvSpPr>
            <a:spLocks noChangeAspect="1"/>
          </p:cNvSpPr>
          <p:nvPr/>
        </p:nvSpPr>
        <p:spPr>
          <a:xfrm>
            <a:off x="6894548" y="2568427"/>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90" name="Shape">
            <a:extLst>
              <a:ext uri="{FF2B5EF4-FFF2-40B4-BE49-F238E27FC236}">
                <a16:creationId xmlns:a16="http://schemas.microsoft.com/office/drawing/2014/main" id="{12EF6B19-DDD8-4BBF-B01F-128A15DCE7A8}"/>
              </a:ext>
            </a:extLst>
          </p:cNvPr>
          <p:cNvSpPr>
            <a:spLocks noChangeAspect="1"/>
          </p:cNvSpPr>
          <p:nvPr/>
        </p:nvSpPr>
        <p:spPr>
          <a:xfrm>
            <a:off x="7259280" y="2905680"/>
            <a:ext cx="352521" cy="336687"/>
          </a:xfrm>
          <a:custGeom>
            <a:avLst/>
            <a:gdLst>
              <a:gd name="connsiteX0" fmla="*/ 313351 w 319148"/>
              <a:gd name="connsiteY0" fmla="*/ 220649 h 304813"/>
              <a:gd name="connsiteX1" fmla="*/ 251991 w 319148"/>
              <a:gd name="connsiteY1" fmla="*/ 171288 h 304813"/>
              <a:gd name="connsiteX2" fmla="*/ 241893 w 319148"/>
              <a:gd name="connsiteY2" fmla="*/ 167677 h 304813"/>
              <a:gd name="connsiteX3" fmla="*/ 225648 w 319148"/>
              <a:gd name="connsiteY3" fmla="*/ 183760 h 304813"/>
              <a:gd name="connsiteX4" fmla="*/ 225648 w 319148"/>
              <a:gd name="connsiteY4" fmla="*/ 265585 h 304813"/>
              <a:gd name="connsiteX5" fmla="*/ 241370 w 319148"/>
              <a:gd name="connsiteY5" fmla="*/ 281125 h 304813"/>
              <a:gd name="connsiteX6" fmla="*/ 251923 w 319148"/>
              <a:gd name="connsiteY6" fmla="*/ 276927 h 304813"/>
              <a:gd name="connsiteX7" fmla="*/ 266301 w 319148"/>
              <a:gd name="connsiteY7" fmla="*/ 263615 h 304813"/>
              <a:gd name="connsiteX8" fmla="*/ 283014 w 319148"/>
              <a:gd name="connsiteY8" fmla="*/ 297818 h 304813"/>
              <a:gd name="connsiteX9" fmla="*/ 294224 w 319148"/>
              <a:gd name="connsiteY9" fmla="*/ 304814 h 304813"/>
              <a:gd name="connsiteX10" fmla="*/ 299688 w 319148"/>
              <a:gd name="connsiteY10" fmla="*/ 303545 h 304813"/>
              <a:gd name="connsiteX11" fmla="*/ 305415 w 319148"/>
              <a:gd name="connsiteY11" fmla="*/ 286871 h 304813"/>
              <a:gd name="connsiteX12" fmla="*/ 288729 w 319148"/>
              <a:gd name="connsiteY12" fmla="*/ 252724 h 304813"/>
              <a:gd name="connsiteX13" fmla="*/ 290932 w 319148"/>
              <a:gd name="connsiteY13" fmla="*/ 251679 h 304813"/>
              <a:gd name="connsiteX14" fmla="*/ 307190 w 319148"/>
              <a:gd name="connsiteY14" fmla="*/ 247774 h 304813"/>
              <a:gd name="connsiteX15" fmla="*/ 313351 w 319148"/>
              <a:gd name="connsiteY15" fmla="*/ 220649 h 304813"/>
              <a:gd name="connsiteX16" fmla="*/ 250581 w 319148"/>
              <a:gd name="connsiteY16" fmla="*/ 244209 h 304813"/>
              <a:gd name="connsiteX17" fmla="*/ 250581 w 319148"/>
              <a:gd name="connsiteY17" fmla="*/ 202153 h 304813"/>
              <a:gd name="connsiteX18" fmla="*/ 282831 w 319148"/>
              <a:gd name="connsiteY18" fmla="*/ 228097 h 304813"/>
              <a:gd name="connsiteX19" fmla="*/ 280255 w 319148"/>
              <a:gd name="connsiteY19" fmla="*/ 229147 h 304813"/>
              <a:gd name="connsiteX20" fmla="*/ 256206 w 319148"/>
              <a:gd name="connsiteY20" fmla="*/ 240544 h 304813"/>
              <a:gd name="connsiteX21" fmla="*/ 250581 w 319148"/>
              <a:gd name="connsiteY21" fmla="*/ 244209 h 304813"/>
              <a:gd name="connsiteX22" fmla="*/ 281748 w 319148"/>
              <a:gd name="connsiteY22" fmla="*/ 0 h 304813"/>
              <a:gd name="connsiteX23" fmla="*/ 37400 w 319148"/>
              <a:gd name="connsiteY23" fmla="*/ 0 h 304813"/>
              <a:gd name="connsiteX24" fmla="*/ 0 w 319148"/>
              <a:gd name="connsiteY24" fmla="*/ 37400 h 304813"/>
              <a:gd name="connsiteX25" fmla="*/ 0 w 319148"/>
              <a:gd name="connsiteY25" fmla="*/ 244348 h 304813"/>
              <a:gd name="connsiteX26" fmla="*/ 49867 w 319148"/>
              <a:gd name="connsiteY26" fmla="*/ 294215 h 304813"/>
              <a:gd name="connsiteX27" fmla="*/ 187624 w 319148"/>
              <a:gd name="connsiteY27" fmla="*/ 294215 h 304813"/>
              <a:gd name="connsiteX28" fmla="*/ 200091 w 319148"/>
              <a:gd name="connsiteY28" fmla="*/ 281748 h 304813"/>
              <a:gd name="connsiteX29" fmla="*/ 187624 w 319148"/>
              <a:gd name="connsiteY29" fmla="*/ 269281 h 304813"/>
              <a:gd name="connsiteX30" fmla="*/ 49867 w 319148"/>
              <a:gd name="connsiteY30" fmla="*/ 269281 h 304813"/>
              <a:gd name="connsiteX31" fmla="*/ 24933 w 319148"/>
              <a:gd name="connsiteY31" fmla="*/ 244348 h 304813"/>
              <a:gd name="connsiteX32" fmla="*/ 24933 w 319148"/>
              <a:gd name="connsiteY32" fmla="*/ 75424 h 304813"/>
              <a:gd name="connsiteX33" fmla="*/ 294215 w 319148"/>
              <a:gd name="connsiteY33" fmla="*/ 75424 h 304813"/>
              <a:gd name="connsiteX34" fmla="*/ 294215 w 319148"/>
              <a:gd name="connsiteY34" fmla="*/ 168301 h 304813"/>
              <a:gd name="connsiteX35" fmla="*/ 306681 w 319148"/>
              <a:gd name="connsiteY35" fmla="*/ 180767 h 304813"/>
              <a:gd name="connsiteX36" fmla="*/ 319148 w 319148"/>
              <a:gd name="connsiteY36" fmla="*/ 168301 h 304813"/>
              <a:gd name="connsiteX37" fmla="*/ 319148 w 319148"/>
              <a:gd name="connsiteY37" fmla="*/ 37400 h 304813"/>
              <a:gd name="connsiteX38" fmla="*/ 281748 w 319148"/>
              <a:gd name="connsiteY38" fmla="*/ 0 h 304813"/>
              <a:gd name="connsiteX39" fmla="*/ 231258 w 319148"/>
              <a:gd name="connsiteY39" fmla="*/ 24933 h 304813"/>
              <a:gd name="connsiteX40" fmla="*/ 243724 w 319148"/>
              <a:gd name="connsiteY40" fmla="*/ 37400 h 304813"/>
              <a:gd name="connsiteX41" fmla="*/ 231258 w 319148"/>
              <a:gd name="connsiteY41" fmla="*/ 49867 h 304813"/>
              <a:gd name="connsiteX42" fmla="*/ 218791 w 319148"/>
              <a:gd name="connsiteY42" fmla="*/ 37400 h 304813"/>
              <a:gd name="connsiteX43" fmla="*/ 231258 w 319148"/>
              <a:gd name="connsiteY43" fmla="*/ 24933 h 304813"/>
              <a:gd name="connsiteX44" fmla="*/ 293591 w 319148"/>
              <a:gd name="connsiteY44" fmla="*/ 37400 h 304813"/>
              <a:gd name="connsiteX45" fmla="*/ 281125 w 319148"/>
              <a:gd name="connsiteY45" fmla="*/ 49867 h 304813"/>
              <a:gd name="connsiteX46" fmla="*/ 268658 w 319148"/>
              <a:gd name="connsiteY46" fmla="*/ 37400 h 304813"/>
              <a:gd name="connsiteX47" fmla="*/ 281125 w 319148"/>
              <a:gd name="connsiteY47" fmla="*/ 24933 h 304813"/>
              <a:gd name="connsiteX48" fmla="*/ 293591 w 319148"/>
              <a:gd name="connsiteY48" fmla="*/ 37400 h 304813"/>
              <a:gd name="connsiteX49" fmla="*/ 24933 w 319148"/>
              <a:gd name="connsiteY49" fmla="*/ 37400 h 304813"/>
              <a:gd name="connsiteX50" fmla="*/ 37400 w 319148"/>
              <a:gd name="connsiteY50" fmla="*/ 24933 h 304813"/>
              <a:gd name="connsiteX51" fmla="*/ 196003 w 319148"/>
              <a:gd name="connsiteY51" fmla="*/ 24933 h 304813"/>
              <a:gd name="connsiteX52" fmla="*/ 193857 w 319148"/>
              <a:gd name="connsiteY52" fmla="*/ 37400 h 304813"/>
              <a:gd name="connsiteX53" fmla="*/ 196227 w 319148"/>
              <a:gd name="connsiteY53" fmla="*/ 50490 h 304813"/>
              <a:gd name="connsiteX54" fmla="*/ 24933 w 319148"/>
              <a:gd name="connsiteY54" fmla="*/ 50490 h 304813"/>
              <a:gd name="connsiteX55" fmla="*/ 202584 w 319148"/>
              <a:gd name="connsiteY55" fmla="*/ 194013 h 304813"/>
              <a:gd name="connsiteX56" fmla="*/ 202584 w 319148"/>
              <a:gd name="connsiteY56" fmla="*/ 199935 h 304813"/>
              <a:gd name="connsiteX57" fmla="*/ 172652 w 319148"/>
              <a:gd name="connsiteY57" fmla="*/ 234012 h 304813"/>
              <a:gd name="connsiteX58" fmla="*/ 172652 w 319148"/>
              <a:gd name="connsiteY58" fmla="*/ 241231 h 304813"/>
              <a:gd name="connsiteX59" fmla="*/ 160185 w 319148"/>
              <a:gd name="connsiteY59" fmla="*/ 253698 h 304813"/>
              <a:gd name="connsiteX60" fmla="*/ 147718 w 319148"/>
              <a:gd name="connsiteY60" fmla="*/ 241231 h 304813"/>
              <a:gd name="connsiteX61" fmla="*/ 147718 w 319148"/>
              <a:gd name="connsiteY61" fmla="*/ 234348 h 304813"/>
              <a:gd name="connsiteX62" fmla="*/ 127000 w 319148"/>
              <a:gd name="connsiteY62" fmla="*/ 225533 h 304813"/>
              <a:gd name="connsiteX63" fmla="*/ 117786 w 319148"/>
              <a:gd name="connsiteY63" fmla="*/ 203590 h 304813"/>
              <a:gd name="connsiteX64" fmla="*/ 130253 w 319148"/>
              <a:gd name="connsiteY64" fmla="*/ 191123 h 304813"/>
              <a:gd name="connsiteX65" fmla="*/ 142720 w 319148"/>
              <a:gd name="connsiteY65" fmla="*/ 203590 h 304813"/>
              <a:gd name="connsiteX66" fmla="*/ 148885 w 319148"/>
              <a:gd name="connsiteY66" fmla="*/ 209441 h 304813"/>
              <a:gd name="connsiteX67" fmla="*/ 167451 w 319148"/>
              <a:gd name="connsiteY67" fmla="*/ 209441 h 304813"/>
              <a:gd name="connsiteX68" fmla="*/ 177651 w 319148"/>
              <a:gd name="connsiteY68" fmla="*/ 199935 h 304813"/>
              <a:gd name="connsiteX69" fmla="*/ 177651 w 319148"/>
              <a:gd name="connsiteY69" fmla="*/ 194013 h 304813"/>
              <a:gd name="connsiteX70" fmla="*/ 167451 w 319148"/>
              <a:gd name="connsiteY70" fmla="*/ 183855 h 304813"/>
              <a:gd name="connsiteX71" fmla="*/ 156026 w 319148"/>
              <a:gd name="connsiteY71" fmla="*/ 183855 h 304813"/>
              <a:gd name="connsiteX72" fmla="*/ 120961 w 319148"/>
              <a:gd name="connsiteY72" fmla="*/ 148610 h 304813"/>
              <a:gd name="connsiteX73" fmla="*/ 120961 w 319148"/>
              <a:gd name="connsiteY73" fmla="*/ 146925 h 304813"/>
              <a:gd name="connsiteX74" fmla="*/ 131312 w 319148"/>
              <a:gd name="connsiteY74" fmla="*/ 122184 h 304813"/>
              <a:gd name="connsiteX75" fmla="*/ 147718 w 319148"/>
              <a:gd name="connsiteY75" fmla="*/ 113167 h 304813"/>
              <a:gd name="connsiteX76" fmla="*/ 147718 w 319148"/>
              <a:gd name="connsiteY76" fmla="*/ 104723 h 304813"/>
              <a:gd name="connsiteX77" fmla="*/ 160185 w 319148"/>
              <a:gd name="connsiteY77" fmla="*/ 92256 h 304813"/>
              <a:gd name="connsiteX78" fmla="*/ 172652 w 319148"/>
              <a:gd name="connsiteY78" fmla="*/ 104723 h 304813"/>
              <a:gd name="connsiteX79" fmla="*/ 172652 w 319148"/>
              <a:gd name="connsiteY79" fmla="*/ 112739 h 304813"/>
              <a:gd name="connsiteX80" fmla="*/ 198221 w 319148"/>
              <a:gd name="connsiteY80" fmla="*/ 142817 h 304813"/>
              <a:gd name="connsiteX81" fmla="*/ 185754 w 319148"/>
              <a:gd name="connsiteY81" fmla="*/ 155284 h 304813"/>
              <a:gd name="connsiteX82" fmla="*/ 173287 w 319148"/>
              <a:gd name="connsiteY82" fmla="*/ 142817 h 304813"/>
              <a:gd name="connsiteX83" fmla="*/ 166828 w 319148"/>
              <a:gd name="connsiteY83" fmla="*/ 137134 h 304813"/>
              <a:gd name="connsiteX84" fmla="*/ 156026 w 319148"/>
              <a:gd name="connsiteY84" fmla="*/ 137134 h 304813"/>
              <a:gd name="connsiteX85" fmla="*/ 145895 w 319148"/>
              <a:gd name="connsiteY85" fmla="*/ 146925 h 304813"/>
              <a:gd name="connsiteX86" fmla="*/ 145895 w 319148"/>
              <a:gd name="connsiteY86" fmla="*/ 148607 h 304813"/>
              <a:gd name="connsiteX87" fmla="*/ 156026 w 319148"/>
              <a:gd name="connsiteY87" fmla="*/ 158921 h 304813"/>
              <a:gd name="connsiteX88" fmla="*/ 167451 w 319148"/>
              <a:gd name="connsiteY88" fmla="*/ 158921 h 304813"/>
              <a:gd name="connsiteX89" fmla="*/ 202584 w 319148"/>
              <a:gd name="connsiteY89" fmla="*/ 194013 h 3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9148" h="304813">
                <a:moveTo>
                  <a:pt x="313351" y="220649"/>
                </a:moveTo>
                <a:lnTo>
                  <a:pt x="251991" y="171288"/>
                </a:lnTo>
                <a:cubicBezTo>
                  <a:pt x="248896" y="168797"/>
                  <a:pt x="245353" y="167677"/>
                  <a:pt x="241893" y="167677"/>
                </a:cubicBezTo>
                <a:cubicBezTo>
                  <a:pt x="233534" y="167677"/>
                  <a:pt x="225648" y="174208"/>
                  <a:pt x="225648" y="183760"/>
                </a:cubicBezTo>
                <a:lnTo>
                  <a:pt x="225648" y="265585"/>
                </a:lnTo>
                <a:cubicBezTo>
                  <a:pt x="225648" y="274894"/>
                  <a:pt x="233325" y="281125"/>
                  <a:pt x="241370" y="281125"/>
                </a:cubicBezTo>
                <a:cubicBezTo>
                  <a:pt x="245042" y="281125"/>
                  <a:pt x="248791" y="279827"/>
                  <a:pt x="251923" y="276927"/>
                </a:cubicBezTo>
                <a:lnTo>
                  <a:pt x="266301" y="263615"/>
                </a:lnTo>
                <a:lnTo>
                  <a:pt x="283014" y="297818"/>
                </a:lnTo>
                <a:cubicBezTo>
                  <a:pt x="285176" y="302242"/>
                  <a:pt x="289610" y="304814"/>
                  <a:pt x="294224" y="304814"/>
                </a:cubicBezTo>
                <a:cubicBezTo>
                  <a:pt x="296060" y="304814"/>
                  <a:pt x="297925" y="304407"/>
                  <a:pt x="299688" y="303545"/>
                </a:cubicBezTo>
                <a:cubicBezTo>
                  <a:pt x="305873" y="300523"/>
                  <a:pt x="308437" y="293058"/>
                  <a:pt x="305415" y="286871"/>
                </a:cubicBezTo>
                <a:lnTo>
                  <a:pt x="288729" y="252724"/>
                </a:lnTo>
                <a:lnTo>
                  <a:pt x="290932" y="251679"/>
                </a:lnTo>
                <a:lnTo>
                  <a:pt x="307190" y="247774"/>
                </a:lnTo>
                <a:cubicBezTo>
                  <a:pt x="319764" y="244754"/>
                  <a:pt x="323404" y="228735"/>
                  <a:pt x="313351" y="220649"/>
                </a:cubicBezTo>
                <a:close/>
                <a:moveTo>
                  <a:pt x="250581" y="244209"/>
                </a:moveTo>
                <a:lnTo>
                  <a:pt x="250581" y="202153"/>
                </a:lnTo>
                <a:lnTo>
                  <a:pt x="282831" y="228097"/>
                </a:lnTo>
                <a:cubicBezTo>
                  <a:pt x="281955" y="228399"/>
                  <a:pt x="281095" y="228750"/>
                  <a:pt x="280255" y="229147"/>
                </a:cubicBezTo>
                <a:lnTo>
                  <a:pt x="256206" y="240544"/>
                </a:lnTo>
                <a:cubicBezTo>
                  <a:pt x="254173" y="241509"/>
                  <a:pt x="252281" y="242741"/>
                  <a:pt x="250581" y="244209"/>
                </a:cubicBezTo>
                <a:close/>
                <a:moveTo>
                  <a:pt x="281748" y="0"/>
                </a:moveTo>
                <a:lnTo>
                  <a:pt x="37400" y="0"/>
                </a:lnTo>
                <a:cubicBezTo>
                  <a:pt x="16777" y="0"/>
                  <a:pt x="0" y="16777"/>
                  <a:pt x="0" y="37400"/>
                </a:cubicBezTo>
                <a:lnTo>
                  <a:pt x="0" y="244348"/>
                </a:lnTo>
                <a:cubicBezTo>
                  <a:pt x="0" y="271845"/>
                  <a:pt x="22369" y="294215"/>
                  <a:pt x="49867" y="294215"/>
                </a:cubicBezTo>
                <a:lnTo>
                  <a:pt x="187624" y="294215"/>
                </a:lnTo>
                <a:cubicBezTo>
                  <a:pt x="194510" y="294215"/>
                  <a:pt x="200091" y="288634"/>
                  <a:pt x="200091" y="281748"/>
                </a:cubicBezTo>
                <a:cubicBezTo>
                  <a:pt x="200091" y="274862"/>
                  <a:pt x="194510" y="269281"/>
                  <a:pt x="187624" y="269281"/>
                </a:cubicBezTo>
                <a:lnTo>
                  <a:pt x="49867" y="269281"/>
                </a:lnTo>
                <a:cubicBezTo>
                  <a:pt x="36119" y="269281"/>
                  <a:pt x="24933" y="258095"/>
                  <a:pt x="24933" y="244348"/>
                </a:cubicBezTo>
                <a:lnTo>
                  <a:pt x="24933" y="75424"/>
                </a:lnTo>
                <a:lnTo>
                  <a:pt x="294215" y="75424"/>
                </a:lnTo>
                <a:lnTo>
                  <a:pt x="294215" y="168301"/>
                </a:lnTo>
                <a:cubicBezTo>
                  <a:pt x="294215" y="175187"/>
                  <a:pt x="299795" y="180767"/>
                  <a:pt x="306681" y="180767"/>
                </a:cubicBezTo>
                <a:cubicBezTo>
                  <a:pt x="313567" y="180767"/>
                  <a:pt x="319148" y="175187"/>
                  <a:pt x="319148" y="168301"/>
                </a:cubicBezTo>
                <a:lnTo>
                  <a:pt x="319148" y="37400"/>
                </a:lnTo>
                <a:cubicBezTo>
                  <a:pt x="319148" y="16777"/>
                  <a:pt x="302372" y="0"/>
                  <a:pt x="281748" y="0"/>
                </a:cubicBezTo>
                <a:close/>
                <a:moveTo>
                  <a:pt x="231258" y="24933"/>
                </a:moveTo>
                <a:cubicBezTo>
                  <a:pt x="238131" y="24933"/>
                  <a:pt x="243724" y="30526"/>
                  <a:pt x="243724" y="37400"/>
                </a:cubicBezTo>
                <a:cubicBezTo>
                  <a:pt x="243724" y="44274"/>
                  <a:pt x="238131" y="49867"/>
                  <a:pt x="231258" y="49867"/>
                </a:cubicBezTo>
                <a:cubicBezTo>
                  <a:pt x="224384" y="49867"/>
                  <a:pt x="218791" y="44274"/>
                  <a:pt x="218791" y="37400"/>
                </a:cubicBezTo>
                <a:cubicBezTo>
                  <a:pt x="218791" y="30526"/>
                  <a:pt x="224384" y="24933"/>
                  <a:pt x="231258" y="24933"/>
                </a:cubicBezTo>
                <a:close/>
                <a:moveTo>
                  <a:pt x="293591" y="37400"/>
                </a:moveTo>
                <a:cubicBezTo>
                  <a:pt x="293591" y="44274"/>
                  <a:pt x="287998" y="49867"/>
                  <a:pt x="281125" y="49867"/>
                </a:cubicBezTo>
                <a:cubicBezTo>
                  <a:pt x="274251" y="49867"/>
                  <a:pt x="268658" y="44274"/>
                  <a:pt x="268658" y="37400"/>
                </a:cubicBezTo>
                <a:cubicBezTo>
                  <a:pt x="268658" y="30526"/>
                  <a:pt x="274251" y="24933"/>
                  <a:pt x="281125" y="24933"/>
                </a:cubicBezTo>
                <a:cubicBezTo>
                  <a:pt x="287998" y="24933"/>
                  <a:pt x="293591" y="30526"/>
                  <a:pt x="293591" y="37400"/>
                </a:cubicBezTo>
                <a:close/>
                <a:moveTo>
                  <a:pt x="24933" y="37400"/>
                </a:moveTo>
                <a:cubicBezTo>
                  <a:pt x="24933" y="30526"/>
                  <a:pt x="30526" y="24933"/>
                  <a:pt x="37400" y="24933"/>
                </a:cubicBezTo>
                <a:lnTo>
                  <a:pt x="196003" y="24933"/>
                </a:lnTo>
                <a:cubicBezTo>
                  <a:pt x="194617" y="28837"/>
                  <a:pt x="193857" y="33030"/>
                  <a:pt x="193857" y="37400"/>
                </a:cubicBezTo>
                <a:cubicBezTo>
                  <a:pt x="193857" y="42005"/>
                  <a:pt x="194698" y="46414"/>
                  <a:pt x="196227" y="50490"/>
                </a:cubicBezTo>
                <a:lnTo>
                  <a:pt x="24933" y="50490"/>
                </a:lnTo>
                <a:close/>
                <a:moveTo>
                  <a:pt x="202584" y="194013"/>
                </a:moveTo>
                <a:lnTo>
                  <a:pt x="202584" y="199935"/>
                </a:lnTo>
                <a:cubicBezTo>
                  <a:pt x="202584" y="217510"/>
                  <a:pt x="189801" y="231616"/>
                  <a:pt x="172652" y="234012"/>
                </a:cubicBezTo>
                <a:lnTo>
                  <a:pt x="172652" y="241231"/>
                </a:lnTo>
                <a:cubicBezTo>
                  <a:pt x="172652" y="248117"/>
                  <a:pt x="167071" y="253698"/>
                  <a:pt x="160185" y="253698"/>
                </a:cubicBezTo>
                <a:cubicBezTo>
                  <a:pt x="153299" y="253698"/>
                  <a:pt x="147718" y="248117"/>
                  <a:pt x="147718" y="241231"/>
                </a:cubicBezTo>
                <a:lnTo>
                  <a:pt x="147718" y="234348"/>
                </a:lnTo>
                <a:cubicBezTo>
                  <a:pt x="139885" y="234068"/>
                  <a:pt x="132566" y="230965"/>
                  <a:pt x="127000" y="225533"/>
                </a:cubicBezTo>
                <a:cubicBezTo>
                  <a:pt x="121059" y="219731"/>
                  <a:pt x="117786" y="211939"/>
                  <a:pt x="117786" y="203590"/>
                </a:cubicBezTo>
                <a:cubicBezTo>
                  <a:pt x="117786" y="196704"/>
                  <a:pt x="123367" y="191123"/>
                  <a:pt x="130253" y="191123"/>
                </a:cubicBezTo>
                <a:cubicBezTo>
                  <a:pt x="137139" y="191123"/>
                  <a:pt x="142720" y="196704"/>
                  <a:pt x="142720" y="203590"/>
                </a:cubicBezTo>
                <a:cubicBezTo>
                  <a:pt x="142720" y="206926"/>
                  <a:pt x="145369" y="209441"/>
                  <a:pt x="148885" y="209441"/>
                </a:cubicBezTo>
                <a:lnTo>
                  <a:pt x="167451" y="209441"/>
                </a:lnTo>
                <a:cubicBezTo>
                  <a:pt x="173265" y="209441"/>
                  <a:pt x="177651" y="205355"/>
                  <a:pt x="177651" y="199935"/>
                </a:cubicBezTo>
                <a:lnTo>
                  <a:pt x="177651" y="194013"/>
                </a:lnTo>
                <a:cubicBezTo>
                  <a:pt x="177651" y="188413"/>
                  <a:pt x="173073" y="183855"/>
                  <a:pt x="167451" y="183855"/>
                </a:cubicBezTo>
                <a:lnTo>
                  <a:pt x="156026" y="183855"/>
                </a:lnTo>
                <a:cubicBezTo>
                  <a:pt x="136691" y="183855"/>
                  <a:pt x="120961" y="168045"/>
                  <a:pt x="120961" y="148610"/>
                </a:cubicBezTo>
                <a:lnTo>
                  <a:pt x="120961" y="146925"/>
                </a:lnTo>
                <a:cubicBezTo>
                  <a:pt x="120961" y="137504"/>
                  <a:pt x="124636" y="128716"/>
                  <a:pt x="131312" y="122184"/>
                </a:cubicBezTo>
                <a:cubicBezTo>
                  <a:pt x="135897" y="117698"/>
                  <a:pt x="141548" y="114623"/>
                  <a:pt x="147718" y="113167"/>
                </a:cubicBezTo>
                <a:lnTo>
                  <a:pt x="147718" y="104723"/>
                </a:lnTo>
                <a:cubicBezTo>
                  <a:pt x="147718" y="97837"/>
                  <a:pt x="153299" y="92256"/>
                  <a:pt x="160185" y="92256"/>
                </a:cubicBezTo>
                <a:cubicBezTo>
                  <a:pt x="167071" y="92256"/>
                  <a:pt x="172652" y="97837"/>
                  <a:pt x="172652" y="104723"/>
                </a:cubicBezTo>
                <a:lnTo>
                  <a:pt x="172652" y="112739"/>
                </a:lnTo>
                <a:cubicBezTo>
                  <a:pt x="187188" y="115407"/>
                  <a:pt x="198221" y="127876"/>
                  <a:pt x="198221" y="142817"/>
                </a:cubicBezTo>
                <a:cubicBezTo>
                  <a:pt x="198221" y="149700"/>
                  <a:pt x="192640" y="155284"/>
                  <a:pt x="185754" y="155284"/>
                </a:cubicBezTo>
                <a:cubicBezTo>
                  <a:pt x="178868" y="155284"/>
                  <a:pt x="173287" y="149700"/>
                  <a:pt x="173287" y="142817"/>
                </a:cubicBezTo>
                <a:cubicBezTo>
                  <a:pt x="173287" y="139260"/>
                  <a:pt x="170003" y="137134"/>
                  <a:pt x="166828" y="137134"/>
                </a:cubicBezTo>
                <a:lnTo>
                  <a:pt x="156026" y="137134"/>
                </a:lnTo>
                <a:cubicBezTo>
                  <a:pt x="150248" y="137134"/>
                  <a:pt x="145895" y="141344"/>
                  <a:pt x="145895" y="146925"/>
                </a:cubicBezTo>
                <a:lnTo>
                  <a:pt x="145895" y="148607"/>
                </a:lnTo>
                <a:cubicBezTo>
                  <a:pt x="145895" y="154295"/>
                  <a:pt x="150438" y="158921"/>
                  <a:pt x="156026" y="158921"/>
                </a:cubicBezTo>
                <a:lnTo>
                  <a:pt x="167451" y="158921"/>
                </a:lnTo>
                <a:cubicBezTo>
                  <a:pt x="186823" y="158921"/>
                  <a:pt x="202584" y="174663"/>
                  <a:pt x="202584" y="194013"/>
                </a:cubicBezTo>
                <a:close/>
              </a:path>
            </a:pathLst>
          </a:custGeom>
          <a:solidFill>
            <a:schemeClr val="bg1"/>
          </a:solidFill>
          <a:ln w="614" cap="flat">
            <a:noFill/>
            <a:prstDash val="solid"/>
            <a:miter/>
          </a:ln>
        </p:spPr>
        <p:txBody>
          <a:bodyPr rtlCol="0" anchor="ctr"/>
          <a:lstStyle/>
          <a:p>
            <a:endParaRPr lang="en-US"/>
          </a:p>
        </p:txBody>
      </p:sp>
      <p:grpSp>
        <p:nvGrpSpPr>
          <p:cNvPr id="49" name="Group 48">
            <a:extLst>
              <a:ext uri="{FF2B5EF4-FFF2-40B4-BE49-F238E27FC236}">
                <a16:creationId xmlns:a16="http://schemas.microsoft.com/office/drawing/2014/main" id="{1327D5F7-21A6-448A-8B9F-289FC308345C}"/>
              </a:ext>
            </a:extLst>
          </p:cNvPr>
          <p:cNvGrpSpPr/>
          <p:nvPr/>
        </p:nvGrpSpPr>
        <p:grpSpPr>
          <a:xfrm>
            <a:off x="6300687" y="3693989"/>
            <a:ext cx="2163360" cy="2369880"/>
            <a:chOff x="1173056" y="4075459"/>
            <a:chExt cx="2163360" cy="2369880"/>
          </a:xfrm>
        </p:grpSpPr>
        <p:sp>
          <p:nvSpPr>
            <p:cNvPr id="50" name="LeftSub">
              <a:extLst>
                <a:ext uri="{FF2B5EF4-FFF2-40B4-BE49-F238E27FC236}">
                  <a16:creationId xmlns:a16="http://schemas.microsoft.com/office/drawing/2014/main" id="{A66B1CAB-FD86-4525-A5BD-6E25F9639729}"/>
                </a:ext>
              </a:extLst>
            </p:cNvPr>
            <p:cNvSpPr txBox="1"/>
            <p:nvPr/>
          </p:nvSpPr>
          <p:spPr>
            <a:xfrm>
              <a:off x="2289503" y="5338987"/>
              <a:ext cx="64" cy="215444"/>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ID" dirty="0">
                <a:solidFill>
                  <a:schemeClr val="bg1"/>
                </a:solidFill>
              </a:endParaRPr>
            </a:p>
          </p:txBody>
        </p:sp>
        <p:sp>
          <p:nvSpPr>
            <p:cNvPr id="51" name="Left Text Body">
              <a:extLst>
                <a:ext uri="{FF2B5EF4-FFF2-40B4-BE49-F238E27FC236}">
                  <a16:creationId xmlns:a16="http://schemas.microsoft.com/office/drawing/2014/main" id="{4B518EB4-CB78-4AEB-98C7-4245A8E1BA72}"/>
                </a:ext>
              </a:extLst>
            </p:cNvPr>
            <p:cNvSpPr txBox="1"/>
            <p:nvPr/>
          </p:nvSpPr>
          <p:spPr>
            <a:xfrm>
              <a:off x="1173056" y="4075459"/>
              <a:ext cx="2163360" cy="2369880"/>
            </a:xfrm>
            <a:prstGeom prst="rect">
              <a:avLst/>
            </a:prstGeom>
            <a:solidFill>
              <a:schemeClr val="tx1">
                <a:lumMod val="65000"/>
                <a:lumOff val="35000"/>
              </a:schemeClr>
            </a:solidFill>
          </p:spPr>
          <p:txBody>
            <a:bodyPr wrap="square" lIns="0" tIns="0" rIns="0" bIns="0" rtlCol="0">
              <a:spAutoFit/>
            </a:bodyPr>
            <a:lstStyle/>
            <a:p>
              <a:pPr algn="ctr">
                <a:lnSpc>
                  <a:spcPct val="150000"/>
                </a:lnSpc>
              </a:pPr>
              <a:r>
                <a:rPr lang="en-US" sz="24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State Law</a:t>
              </a:r>
            </a:p>
            <a:p>
              <a:pPr algn="ctr"/>
              <a:r>
                <a:rPr lang="en-US" sz="20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a:t>
              </a:r>
            </a:p>
            <a:p>
              <a:pPr algn="ctr"/>
              <a:r>
                <a:rPr lang="en-US" sz="20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Official </a:t>
              </a:r>
              <a:r>
                <a:rPr lang="en-US" sz="20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Code of Georgia (O.C.G.A), including Mandated Reporter Law </a:t>
              </a:r>
            </a:p>
            <a:p>
              <a:pPr algn="ctr">
                <a:lnSpc>
                  <a:spcPct val="150000"/>
                </a:lnSpc>
              </a:pPr>
              <a:endParaRPr lang="en-ID" sz="1200" dirty="0">
                <a:solidFill>
                  <a:schemeClr val="bg1"/>
                </a:solidFill>
              </a:endParaRPr>
            </a:p>
          </p:txBody>
        </p:sp>
      </p:grpSp>
      <p:sp>
        <p:nvSpPr>
          <p:cNvPr id="59" name="Shape">
            <a:extLst>
              <a:ext uri="{FF2B5EF4-FFF2-40B4-BE49-F238E27FC236}">
                <a16:creationId xmlns:a16="http://schemas.microsoft.com/office/drawing/2014/main" id="{1DA78EFF-B3C8-45B0-8845-06B79AA27D5A}"/>
              </a:ext>
            </a:extLst>
          </p:cNvPr>
          <p:cNvSpPr>
            <a:spLocks noChangeAspect="1"/>
          </p:cNvSpPr>
          <p:nvPr/>
        </p:nvSpPr>
        <p:spPr>
          <a:xfrm>
            <a:off x="4263450" y="2518078"/>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89" name="Shape">
            <a:extLst>
              <a:ext uri="{FF2B5EF4-FFF2-40B4-BE49-F238E27FC236}">
                <a16:creationId xmlns:a16="http://schemas.microsoft.com/office/drawing/2014/main" id="{9D2C4173-405A-48F8-B995-6ABD94737F92}"/>
              </a:ext>
            </a:extLst>
          </p:cNvPr>
          <p:cNvSpPr>
            <a:spLocks noChangeAspect="1"/>
          </p:cNvSpPr>
          <p:nvPr/>
        </p:nvSpPr>
        <p:spPr>
          <a:xfrm>
            <a:off x="4609776" y="2891348"/>
            <a:ext cx="352520" cy="352521"/>
          </a:xfrm>
          <a:custGeom>
            <a:avLst/>
            <a:gdLst>
              <a:gd name="connsiteX0" fmla="*/ 306681 w 319147"/>
              <a:gd name="connsiteY0" fmla="*/ 256814 h 319148"/>
              <a:gd name="connsiteX1" fmla="*/ 319147 w 319147"/>
              <a:gd name="connsiteY1" fmla="*/ 244348 h 319148"/>
              <a:gd name="connsiteX2" fmla="*/ 319147 w 319147"/>
              <a:gd name="connsiteY2" fmla="*/ 231331 h 319148"/>
              <a:gd name="connsiteX3" fmla="*/ 265463 w 319147"/>
              <a:gd name="connsiteY3" fmla="*/ 177651 h 319148"/>
              <a:gd name="connsiteX4" fmla="*/ 257586 w 319147"/>
              <a:gd name="connsiteY4" fmla="*/ 177651 h 319148"/>
              <a:gd name="connsiteX5" fmla="*/ 264294 w 319147"/>
              <a:gd name="connsiteY5" fmla="*/ 152717 h 319148"/>
              <a:gd name="connsiteX6" fmla="*/ 264294 w 319147"/>
              <a:gd name="connsiteY6" fmla="*/ 66074 h 319148"/>
              <a:gd name="connsiteX7" fmla="*/ 251827 w 319147"/>
              <a:gd name="connsiteY7" fmla="*/ 53607 h 319148"/>
              <a:gd name="connsiteX8" fmla="*/ 210064 w 319147"/>
              <a:gd name="connsiteY8" fmla="*/ 53607 h 319148"/>
              <a:gd name="connsiteX9" fmla="*/ 210064 w 319147"/>
              <a:gd name="connsiteY9" fmla="*/ 48620 h 319148"/>
              <a:gd name="connsiteX10" fmla="*/ 161443 w 319147"/>
              <a:gd name="connsiteY10" fmla="*/ 0 h 319148"/>
              <a:gd name="connsiteX11" fmla="*/ 112823 w 319147"/>
              <a:gd name="connsiteY11" fmla="*/ 48620 h 319148"/>
              <a:gd name="connsiteX12" fmla="*/ 112823 w 319147"/>
              <a:gd name="connsiteY12" fmla="*/ 53607 h 319148"/>
              <a:gd name="connsiteX13" fmla="*/ 67320 w 319147"/>
              <a:gd name="connsiteY13" fmla="*/ 53607 h 319148"/>
              <a:gd name="connsiteX14" fmla="*/ 54853 w 319147"/>
              <a:gd name="connsiteY14" fmla="*/ 66074 h 319148"/>
              <a:gd name="connsiteX15" fmla="*/ 54853 w 319147"/>
              <a:gd name="connsiteY15" fmla="*/ 150173 h 319148"/>
              <a:gd name="connsiteX16" fmla="*/ 37049 w 319147"/>
              <a:gd name="connsiteY16" fmla="*/ 145863 h 319148"/>
              <a:gd name="connsiteX17" fmla="*/ 10706 w 319147"/>
              <a:gd name="connsiteY17" fmla="*/ 157066 h 319148"/>
              <a:gd name="connsiteX18" fmla="*/ 2 w 319147"/>
              <a:gd name="connsiteY18" fmla="*/ 183614 h 319148"/>
              <a:gd name="connsiteX19" fmla="*/ 11205 w 319147"/>
              <a:gd name="connsiteY19" fmla="*/ 209955 h 319148"/>
              <a:gd name="connsiteX20" fmla="*/ 11465 w 319147"/>
              <a:gd name="connsiteY20" fmla="*/ 210205 h 319148"/>
              <a:gd name="connsiteX21" fmla="*/ 74958 w 319147"/>
              <a:gd name="connsiteY21" fmla="*/ 268989 h 319148"/>
              <a:gd name="connsiteX22" fmla="*/ 132042 w 319147"/>
              <a:gd name="connsiteY22" fmla="*/ 306107 h 319148"/>
              <a:gd name="connsiteX23" fmla="*/ 199016 w 319147"/>
              <a:gd name="connsiteY23" fmla="*/ 319148 h 319148"/>
              <a:gd name="connsiteX24" fmla="*/ 306681 w 319147"/>
              <a:gd name="connsiteY24" fmla="*/ 319148 h 319148"/>
              <a:gd name="connsiteX25" fmla="*/ 319147 w 319147"/>
              <a:gd name="connsiteY25" fmla="*/ 306681 h 319148"/>
              <a:gd name="connsiteX26" fmla="*/ 306681 w 319147"/>
              <a:gd name="connsiteY26" fmla="*/ 294215 h 319148"/>
              <a:gd name="connsiteX27" fmla="*/ 199016 w 319147"/>
              <a:gd name="connsiteY27" fmla="*/ 294215 h 319148"/>
              <a:gd name="connsiteX28" fmla="*/ 92197 w 319147"/>
              <a:gd name="connsiteY28" fmla="*/ 250978 h 319148"/>
              <a:gd name="connsiteX29" fmla="*/ 91995 w 319147"/>
              <a:gd name="connsiteY29" fmla="*/ 250786 h 319148"/>
              <a:gd name="connsiteX30" fmla="*/ 28561 w 319147"/>
              <a:gd name="connsiteY30" fmla="*/ 192051 h 319148"/>
              <a:gd name="connsiteX31" fmla="*/ 24933 w 319147"/>
              <a:gd name="connsiteY31" fmla="*/ 183378 h 319148"/>
              <a:gd name="connsiteX32" fmla="*/ 28502 w 319147"/>
              <a:gd name="connsiteY32" fmla="*/ 174529 h 319148"/>
              <a:gd name="connsiteX33" fmla="*/ 37283 w 319147"/>
              <a:gd name="connsiteY33" fmla="*/ 170794 h 319148"/>
              <a:gd name="connsiteX34" fmla="*/ 37402 w 319147"/>
              <a:gd name="connsiteY34" fmla="*/ 170794 h 319148"/>
              <a:gd name="connsiteX35" fmla="*/ 46131 w 319147"/>
              <a:gd name="connsiteY35" fmla="*/ 174364 h 319148"/>
              <a:gd name="connsiteX36" fmla="*/ 46452 w 319147"/>
              <a:gd name="connsiteY36" fmla="*/ 174668 h 319148"/>
              <a:gd name="connsiteX37" fmla="*/ 118414 w 319147"/>
              <a:gd name="connsiteY37" fmla="*/ 240423 h 319148"/>
              <a:gd name="connsiteX38" fmla="*/ 145860 w 319147"/>
              <a:gd name="connsiteY38" fmla="*/ 252451 h 319148"/>
              <a:gd name="connsiteX39" fmla="*/ 208194 w 319147"/>
              <a:gd name="connsiteY39" fmla="*/ 252451 h 319148"/>
              <a:gd name="connsiteX40" fmla="*/ 220660 w 319147"/>
              <a:gd name="connsiteY40" fmla="*/ 239984 h 319148"/>
              <a:gd name="connsiteX41" fmla="*/ 208194 w 319147"/>
              <a:gd name="connsiteY41" fmla="*/ 227518 h 319148"/>
              <a:gd name="connsiteX42" fmla="*/ 145860 w 319147"/>
              <a:gd name="connsiteY42" fmla="*/ 227518 h 319148"/>
              <a:gd name="connsiteX43" fmla="*/ 138903 w 319147"/>
              <a:gd name="connsiteY43" fmla="*/ 225392 h 319148"/>
              <a:gd name="connsiteX44" fmla="*/ 138684 w 319147"/>
              <a:gd name="connsiteY44" fmla="*/ 225170 h 319148"/>
              <a:gd name="connsiteX45" fmla="*/ 136154 w 319147"/>
              <a:gd name="connsiteY45" fmla="*/ 222860 h 319148"/>
              <a:gd name="connsiteX46" fmla="*/ 133393 w 319147"/>
              <a:gd name="connsiteY46" fmla="*/ 215051 h 319148"/>
              <a:gd name="connsiteX47" fmla="*/ 145860 w 319147"/>
              <a:gd name="connsiteY47" fmla="*/ 202584 h 319148"/>
              <a:gd name="connsiteX48" fmla="*/ 265463 w 319147"/>
              <a:gd name="connsiteY48" fmla="*/ 202584 h 319148"/>
              <a:gd name="connsiteX49" fmla="*/ 294214 w 319147"/>
              <a:gd name="connsiteY49" fmla="*/ 231331 h 319148"/>
              <a:gd name="connsiteX50" fmla="*/ 294214 w 319147"/>
              <a:gd name="connsiteY50" fmla="*/ 244348 h 319148"/>
              <a:gd name="connsiteX51" fmla="*/ 306681 w 319147"/>
              <a:gd name="connsiteY51" fmla="*/ 256814 h 319148"/>
              <a:gd name="connsiteX52" fmla="*/ 137757 w 319147"/>
              <a:gd name="connsiteY52" fmla="*/ 48620 h 319148"/>
              <a:gd name="connsiteX53" fmla="*/ 161443 w 319147"/>
              <a:gd name="connsiteY53" fmla="*/ 24933 h 319148"/>
              <a:gd name="connsiteX54" fmla="*/ 185130 w 319147"/>
              <a:gd name="connsiteY54" fmla="*/ 48620 h 319148"/>
              <a:gd name="connsiteX55" fmla="*/ 185130 w 319147"/>
              <a:gd name="connsiteY55" fmla="*/ 53607 h 319148"/>
              <a:gd name="connsiteX56" fmla="*/ 137757 w 319147"/>
              <a:gd name="connsiteY56" fmla="*/ 53607 h 319148"/>
              <a:gd name="connsiteX57" fmla="*/ 79786 w 319147"/>
              <a:gd name="connsiteY57" fmla="*/ 78540 h 319148"/>
              <a:gd name="connsiteX58" fmla="*/ 112823 w 319147"/>
              <a:gd name="connsiteY58" fmla="*/ 78540 h 319148"/>
              <a:gd name="connsiteX59" fmla="*/ 112823 w 319147"/>
              <a:gd name="connsiteY59" fmla="*/ 91630 h 319148"/>
              <a:gd name="connsiteX60" fmla="*/ 125290 w 319147"/>
              <a:gd name="connsiteY60" fmla="*/ 104097 h 319148"/>
              <a:gd name="connsiteX61" fmla="*/ 137757 w 319147"/>
              <a:gd name="connsiteY61" fmla="*/ 91630 h 319148"/>
              <a:gd name="connsiteX62" fmla="*/ 137757 w 319147"/>
              <a:gd name="connsiteY62" fmla="*/ 78540 h 319148"/>
              <a:gd name="connsiteX63" fmla="*/ 185130 w 319147"/>
              <a:gd name="connsiteY63" fmla="*/ 78540 h 319148"/>
              <a:gd name="connsiteX64" fmla="*/ 185130 w 319147"/>
              <a:gd name="connsiteY64" fmla="*/ 91630 h 319148"/>
              <a:gd name="connsiteX65" fmla="*/ 197597 w 319147"/>
              <a:gd name="connsiteY65" fmla="*/ 104097 h 319148"/>
              <a:gd name="connsiteX66" fmla="*/ 210064 w 319147"/>
              <a:gd name="connsiteY66" fmla="*/ 91630 h 319148"/>
              <a:gd name="connsiteX67" fmla="*/ 210064 w 319147"/>
              <a:gd name="connsiteY67" fmla="*/ 78540 h 319148"/>
              <a:gd name="connsiteX68" fmla="*/ 239360 w 319147"/>
              <a:gd name="connsiteY68" fmla="*/ 78540 h 319148"/>
              <a:gd name="connsiteX69" fmla="*/ 239360 w 319147"/>
              <a:gd name="connsiteY69" fmla="*/ 152717 h 319148"/>
              <a:gd name="connsiteX70" fmla="*/ 214427 w 319147"/>
              <a:gd name="connsiteY70" fmla="*/ 177651 h 319148"/>
              <a:gd name="connsiteX71" fmla="*/ 104720 w 319147"/>
              <a:gd name="connsiteY71" fmla="*/ 177651 h 319148"/>
              <a:gd name="connsiteX72" fmla="*/ 79786 w 319147"/>
              <a:gd name="connsiteY72" fmla="*/ 154587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9147" h="319148">
                <a:moveTo>
                  <a:pt x="306681" y="256814"/>
                </a:moveTo>
                <a:cubicBezTo>
                  <a:pt x="313567" y="256814"/>
                  <a:pt x="319147" y="251234"/>
                  <a:pt x="319147" y="244348"/>
                </a:cubicBezTo>
                <a:lnTo>
                  <a:pt x="319147" y="231331"/>
                </a:lnTo>
                <a:cubicBezTo>
                  <a:pt x="319147" y="201732"/>
                  <a:pt x="295064" y="177651"/>
                  <a:pt x="265463" y="177651"/>
                </a:cubicBezTo>
                <a:lnTo>
                  <a:pt x="257586" y="177651"/>
                </a:lnTo>
                <a:cubicBezTo>
                  <a:pt x="261842" y="170310"/>
                  <a:pt x="264294" y="161797"/>
                  <a:pt x="264294" y="152717"/>
                </a:cubicBezTo>
                <a:lnTo>
                  <a:pt x="264294" y="66074"/>
                </a:lnTo>
                <a:cubicBezTo>
                  <a:pt x="264294" y="59188"/>
                  <a:pt x="258713" y="53607"/>
                  <a:pt x="251827" y="53607"/>
                </a:cubicBezTo>
                <a:lnTo>
                  <a:pt x="210064" y="53607"/>
                </a:lnTo>
                <a:lnTo>
                  <a:pt x="210064" y="48620"/>
                </a:lnTo>
                <a:cubicBezTo>
                  <a:pt x="210064" y="21809"/>
                  <a:pt x="188252" y="0"/>
                  <a:pt x="161443" y="0"/>
                </a:cubicBezTo>
                <a:cubicBezTo>
                  <a:pt x="134635" y="0"/>
                  <a:pt x="112823" y="21809"/>
                  <a:pt x="112823" y="48620"/>
                </a:cubicBezTo>
                <a:lnTo>
                  <a:pt x="112823" y="53607"/>
                </a:lnTo>
                <a:lnTo>
                  <a:pt x="67320" y="53607"/>
                </a:lnTo>
                <a:cubicBezTo>
                  <a:pt x="60434" y="53607"/>
                  <a:pt x="54853" y="59188"/>
                  <a:pt x="54853" y="66074"/>
                </a:cubicBezTo>
                <a:lnTo>
                  <a:pt x="54853" y="150173"/>
                </a:lnTo>
                <a:cubicBezTo>
                  <a:pt x="49428" y="147302"/>
                  <a:pt x="43345" y="145802"/>
                  <a:pt x="37049" y="145863"/>
                </a:cubicBezTo>
                <a:cubicBezTo>
                  <a:pt x="27058" y="145956"/>
                  <a:pt x="17704" y="149934"/>
                  <a:pt x="10706" y="157066"/>
                </a:cubicBezTo>
                <a:cubicBezTo>
                  <a:pt x="3710" y="164195"/>
                  <a:pt x="-93" y="173623"/>
                  <a:pt x="2" y="183614"/>
                </a:cubicBezTo>
                <a:cubicBezTo>
                  <a:pt x="94" y="193602"/>
                  <a:pt x="4073" y="202957"/>
                  <a:pt x="11205" y="209955"/>
                </a:cubicBezTo>
                <a:cubicBezTo>
                  <a:pt x="11290" y="210040"/>
                  <a:pt x="11378" y="210123"/>
                  <a:pt x="11465" y="210205"/>
                </a:cubicBezTo>
                <a:lnTo>
                  <a:pt x="74958" y="268989"/>
                </a:lnTo>
                <a:cubicBezTo>
                  <a:pt x="91503" y="284984"/>
                  <a:pt x="110710" y="297472"/>
                  <a:pt x="132042" y="306107"/>
                </a:cubicBezTo>
                <a:cubicBezTo>
                  <a:pt x="153420" y="314760"/>
                  <a:pt x="175955" y="319148"/>
                  <a:pt x="199016" y="319148"/>
                </a:cubicBezTo>
                <a:lnTo>
                  <a:pt x="306681" y="319148"/>
                </a:lnTo>
                <a:cubicBezTo>
                  <a:pt x="313567" y="319148"/>
                  <a:pt x="319147" y="313567"/>
                  <a:pt x="319147" y="306681"/>
                </a:cubicBezTo>
                <a:cubicBezTo>
                  <a:pt x="319147" y="299795"/>
                  <a:pt x="313567" y="294215"/>
                  <a:pt x="306681" y="294215"/>
                </a:cubicBezTo>
                <a:lnTo>
                  <a:pt x="199016" y="294215"/>
                </a:lnTo>
                <a:cubicBezTo>
                  <a:pt x="158930" y="294215"/>
                  <a:pt x="120995" y="278860"/>
                  <a:pt x="92197" y="250978"/>
                </a:cubicBezTo>
                <a:cubicBezTo>
                  <a:pt x="92131" y="250912"/>
                  <a:pt x="92063" y="250849"/>
                  <a:pt x="91995" y="250786"/>
                </a:cubicBezTo>
                <a:lnTo>
                  <a:pt x="28561" y="192051"/>
                </a:lnTo>
                <a:cubicBezTo>
                  <a:pt x="26250" y="189730"/>
                  <a:pt x="24964" y="186657"/>
                  <a:pt x="24933" y="183378"/>
                </a:cubicBezTo>
                <a:cubicBezTo>
                  <a:pt x="24901" y="180049"/>
                  <a:pt x="26170" y="176906"/>
                  <a:pt x="28502" y="174529"/>
                </a:cubicBezTo>
                <a:cubicBezTo>
                  <a:pt x="30835" y="172153"/>
                  <a:pt x="33952" y="170826"/>
                  <a:pt x="37283" y="170794"/>
                </a:cubicBezTo>
                <a:lnTo>
                  <a:pt x="37402" y="170794"/>
                </a:lnTo>
                <a:cubicBezTo>
                  <a:pt x="40687" y="170794"/>
                  <a:pt x="43781" y="172058"/>
                  <a:pt x="46131" y="174364"/>
                </a:cubicBezTo>
                <a:cubicBezTo>
                  <a:pt x="46236" y="174466"/>
                  <a:pt x="46343" y="174568"/>
                  <a:pt x="46452" y="174668"/>
                </a:cubicBezTo>
                <a:lnTo>
                  <a:pt x="118414" y="240423"/>
                </a:lnTo>
                <a:cubicBezTo>
                  <a:pt x="125248" y="247813"/>
                  <a:pt x="135022" y="252451"/>
                  <a:pt x="145860" y="252451"/>
                </a:cubicBezTo>
                <a:lnTo>
                  <a:pt x="208194" y="252451"/>
                </a:lnTo>
                <a:cubicBezTo>
                  <a:pt x="215077" y="252451"/>
                  <a:pt x="220660" y="246870"/>
                  <a:pt x="220660" y="239984"/>
                </a:cubicBezTo>
                <a:cubicBezTo>
                  <a:pt x="220660" y="233098"/>
                  <a:pt x="215077" y="227518"/>
                  <a:pt x="208194" y="227518"/>
                </a:cubicBezTo>
                <a:lnTo>
                  <a:pt x="145860" y="227518"/>
                </a:lnTo>
                <a:cubicBezTo>
                  <a:pt x="143286" y="227518"/>
                  <a:pt x="140893" y="226734"/>
                  <a:pt x="138903" y="225392"/>
                </a:cubicBezTo>
                <a:cubicBezTo>
                  <a:pt x="138828" y="225319"/>
                  <a:pt x="138762" y="225241"/>
                  <a:pt x="138684" y="225170"/>
                </a:cubicBezTo>
                <a:lnTo>
                  <a:pt x="136154" y="222860"/>
                </a:lnTo>
                <a:cubicBezTo>
                  <a:pt x="134430" y="220719"/>
                  <a:pt x="133393" y="218007"/>
                  <a:pt x="133393" y="215051"/>
                </a:cubicBezTo>
                <a:cubicBezTo>
                  <a:pt x="133393" y="208177"/>
                  <a:pt x="138986" y="202584"/>
                  <a:pt x="145860" y="202584"/>
                </a:cubicBezTo>
                <a:lnTo>
                  <a:pt x="265463" y="202584"/>
                </a:lnTo>
                <a:cubicBezTo>
                  <a:pt x="281316" y="202584"/>
                  <a:pt x="294214" y="215479"/>
                  <a:pt x="294214" y="231331"/>
                </a:cubicBezTo>
                <a:lnTo>
                  <a:pt x="294214" y="244348"/>
                </a:lnTo>
                <a:cubicBezTo>
                  <a:pt x="294214" y="251234"/>
                  <a:pt x="299795" y="256814"/>
                  <a:pt x="306681" y="256814"/>
                </a:cubicBezTo>
                <a:close/>
                <a:moveTo>
                  <a:pt x="137757" y="48620"/>
                </a:moveTo>
                <a:cubicBezTo>
                  <a:pt x="137757" y="35559"/>
                  <a:pt x="148382" y="24933"/>
                  <a:pt x="161443" y="24933"/>
                </a:cubicBezTo>
                <a:cubicBezTo>
                  <a:pt x="174504" y="24933"/>
                  <a:pt x="185130" y="35559"/>
                  <a:pt x="185130" y="48620"/>
                </a:cubicBezTo>
                <a:lnTo>
                  <a:pt x="185130" y="53607"/>
                </a:lnTo>
                <a:lnTo>
                  <a:pt x="137757" y="53607"/>
                </a:lnTo>
                <a:close/>
                <a:moveTo>
                  <a:pt x="79786" y="78540"/>
                </a:moveTo>
                <a:lnTo>
                  <a:pt x="112823" y="78540"/>
                </a:lnTo>
                <a:lnTo>
                  <a:pt x="112823" y="91630"/>
                </a:lnTo>
                <a:cubicBezTo>
                  <a:pt x="112823" y="98516"/>
                  <a:pt x="118404" y="104097"/>
                  <a:pt x="125290" y="104097"/>
                </a:cubicBezTo>
                <a:cubicBezTo>
                  <a:pt x="132176" y="104097"/>
                  <a:pt x="137757" y="98516"/>
                  <a:pt x="137757" y="91630"/>
                </a:cubicBezTo>
                <a:lnTo>
                  <a:pt x="137757" y="78540"/>
                </a:lnTo>
                <a:lnTo>
                  <a:pt x="185130" y="78540"/>
                </a:lnTo>
                <a:lnTo>
                  <a:pt x="185130" y="91630"/>
                </a:lnTo>
                <a:cubicBezTo>
                  <a:pt x="185130" y="98516"/>
                  <a:pt x="190711" y="104097"/>
                  <a:pt x="197597" y="104097"/>
                </a:cubicBezTo>
                <a:cubicBezTo>
                  <a:pt x="204483" y="104097"/>
                  <a:pt x="210064" y="98516"/>
                  <a:pt x="210064" y="91630"/>
                </a:cubicBezTo>
                <a:lnTo>
                  <a:pt x="210064" y="78540"/>
                </a:lnTo>
                <a:lnTo>
                  <a:pt x="239360" y="78540"/>
                </a:lnTo>
                <a:lnTo>
                  <a:pt x="239360" y="152717"/>
                </a:lnTo>
                <a:cubicBezTo>
                  <a:pt x="239360" y="166465"/>
                  <a:pt x="228174" y="177651"/>
                  <a:pt x="214427" y="177651"/>
                </a:cubicBezTo>
                <a:lnTo>
                  <a:pt x="104720" y="177651"/>
                </a:lnTo>
                <a:cubicBezTo>
                  <a:pt x="90505" y="177651"/>
                  <a:pt x="79786" y="167736"/>
                  <a:pt x="79786" y="154587"/>
                </a:cubicBezTo>
                <a:close/>
              </a:path>
            </a:pathLst>
          </a:custGeom>
          <a:solidFill>
            <a:schemeClr val="bg1"/>
          </a:solidFill>
          <a:ln w="614" cap="flat">
            <a:noFill/>
            <a:prstDash val="solid"/>
            <a:miter/>
          </a:ln>
        </p:spPr>
        <p:txBody>
          <a:bodyPr rtlCol="0" anchor="ctr"/>
          <a:lstStyle/>
          <a:p>
            <a:endParaRPr lang="en-US"/>
          </a:p>
        </p:txBody>
      </p:sp>
      <p:sp>
        <p:nvSpPr>
          <p:cNvPr id="57" name="LeftSub">
            <a:extLst>
              <a:ext uri="{FF2B5EF4-FFF2-40B4-BE49-F238E27FC236}">
                <a16:creationId xmlns:a16="http://schemas.microsoft.com/office/drawing/2014/main" id="{D1CC91E8-FA5A-465A-902C-71E2E4D5BBAC}"/>
              </a:ext>
            </a:extLst>
          </p:cNvPr>
          <p:cNvSpPr txBox="1"/>
          <p:nvPr/>
        </p:nvSpPr>
        <p:spPr>
          <a:xfrm>
            <a:off x="3672969" y="3704148"/>
            <a:ext cx="2057271" cy="1923604"/>
          </a:xfrm>
          <a:prstGeom prst="rect">
            <a:avLst/>
          </a:prstGeom>
          <a:solidFill>
            <a:schemeClr val="tx1">
              <a:lumMod val="65000"/>
              <a:lumOff val="35000"/>
            </a:schemeClr>
          </a:solid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endParaRPr lang="en-US" sz="9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nSpc>
                <a:spcPct val="100000"/>
              </a:lnSpc>
            </a:pPr>
            <a:r>
              <a:rPr lang="en-US" sz="24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State Policy</a:t>
            </a:r>
          </a:p>
          <a:p>
            <a:pPr>
              <a:lnSpc>
                <a:spcPct val="100000"/>
              </a:lnSpc>
            </a:pPr>
            <a:endParaRPr lang="en-US" sz="24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nSpc>
                <a:spcPct val="100000"/>
              </a:lnSpc>
            </a:pPr>
            <a:r>
              <a:rPr lang="en-US" sz="20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Georgia Code of </a:t>
            </a:r>
          </a:p>
          <a:p>
            <a:pPr>
              <a:lnSpc>
                <a:spcPct val="100000"/>
              </a:lnSpc>
            </a:pPr>
            <a:r>
              <a:rPr lang="en-US" sz="20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Ethics for Educators</a:t>
            </a:r>
          </a:p>
          <a:p>
            <a:pPr>
              <a:lnSpc>
                <a:spcPct val="100000"/>
              </a:lnSpc>
            </a:pPr>
            <a:endParaRPr lang="en-ID" sz="28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66" name="Shape">
            <a:extLst>
              <a:ext uri="{FF2B5EF4-FFF2-40B4-BE49-F238E27FC236}">
                <a16:creationId xmlns:a16="http://schemas.microsoft.com/office/drawing/2014/main" id="{E5EEE455-4925-4466-90B2-5FC427D382DF}"/>
              </a:ext>
            </a:extLst>
          </p:cNvPr>
          <p:cNvSpPr>
            <a:spLocks noChangeAspect="1"/>
          </p:cNvSpPr>
          <p:nvPr/>
        </p:nvSpPr>
        <p:spPr>
          <a:xfrm>
            <a:off x="1559082" y="2507249"/>
            <a:ext cx="1045172" cy="1045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88" name="Shape">
            <a:extLst>
              <a:ext uri="{FF2B5EF4-FFF2-40B4-BE49-F238E27FC236}">
                <a16:creationId xmlns:a16="http://schemas.microsoft.com/office/drawing/2014/main" id="{3EAD479A-A0D6-483C-BE5F-5178C11F1BCF}"/>
              </a:ext>
            </a:extLst>
          </p:cNvPr>
          <p:cNvSpPr>
            <a:spLocks noChangeAspect="1"/>
          </p:cNvSpPr>
          <p:nvPr/>
        </p:nvSpPr>
        <p:spPr>
          <a:xfrm>
            <a:off x="1914214" y="2874410"/>
            <a:ext cx="352520" cy="352521"/>
          </a:xfrm>
          <a:custGeom>
            <a:avLst/>
            <a:gdLst>
              <a:gd name="connsiteX0" fmla="*/ 319147 w 319147"/>
              <a:gd name="connsiteY0" fmla="*/ 130901 h 319148"/>
              <a:gd name="connsiteX1" fmla="*/ 302023 w 319147"/>
              <a:gd name="connsiteY1" fmla="*/ 195671 h 319148"/>
              <a:gd name="connsiteX2" fmla="*/ 285017 w 319147"/>
              <a:gd name="connsiteY2" fmla="*/ 200322 h 319148"/>
              <a:gd name="connsiteX3" fmla="*/ 280364 w 319147"/>
              <a:gd name="connsiteY3" fmla="*/ 183317 h 319148"/>
              <a:gd name="connsiteX4" fmla="*/ 294214 w 319147"/>
              <a:gd name="connsiteY4" fmla="*/ 130901 h 319148"/>
              <a:gd name="connsiteX5" fmla="*/ 188247 w 319147"/>
              <a:gd name="connsiteY5" fmla="*/ 24933 h 319148"/>
              <a:gd name="connsiteX6" fmla="*/ 82280 w 319147"/>
              <a:gd name="connsiteY6" fmla="*/ 130901 h 319148"/>
              <a:gd name="connsiteX7" fmla="*/ 188247 w 319147"/>
              <a:gd name="connsiteY7" fmla="*/ 236868 h 319148"/>
              <a:gd name="connsiteX8" fmla="*/ 240106 w 319147"/>
              <a:gd name="connsiteY8" fmla="*/ 223334 h 319148"/>
              <a:gd name="connsiteX9" fmla="*/ 257082 w 319147"/>
              <a:gd name="connsiteY9" fmla="*/ 228090 h 319148"/>
              <a:gd name="connsiteX10" fmla="*/ 252326 w 319147"/>
              <a:gd name="connsiteY10" fmla="*/ 245066 h 319148"/>
              <a:gd name="connsiteX11" fmla="*/ 188247 w 319147"/>
              <a:gd name="connsiteY11" fmla="*/ 261801 h 319148"/>
              <a:gd name="connsiteX12" fmla="*/ 105278 w 319147"/>
              <a:gd name="connsiteY12" fmla="*/ 232071 h 319148"/>
              <a:gd name="connsiteX13" fmla="*/ 21251 w 319147"/>
              <a:gd name="connsiteY13" fmla="*/ 315527 h 319148"/>
              <a:gd name="connsiteX14" fmla="*/ 12466 w 319147"/>
              <a:gd name="connsiteY14" fmla="*/ 319148 h 319148"/>
              <a:gd name="connsiteX15" fmla="*/ 3620 w 319147"/>
              <a:gd name="connsiteY15" fmla="*/ 315466 h 319148"/>
              <a:gd name="connsiteX16" fmla="*/ 3681 w 319147"/>
              <a:gd name="connsiteY16" fmla="*/ 297835 h 319148"/>
              <a:gd name="connsiteX17" fmla="*/ 87595 w 319147"/>
              <a:gd name="connsiteY17" fmla="*/ 214493 h 319148"/>
              <a:gd name="connsiteX18" fmla="*/ 57346 w 319147"/>
              <a:gd name="connsiteY18" fmla="*/ 130901 h 319148"/>
              <a:gd name="connsiteX19" fmla="*/ 188247 w 319147"/>
              <a:gd name="connsiteY19" fmla="*/ 0 h 319148"/>
              <a:gd name="connsiteX20" fmla="*/ 319147 w 319147"/>
              <a:gd name="connsiteY20" fmla="*/ 130901 h 319148"/>
              <a:gd name="connsiteX21" fmla="*/ 234795 w 319147"/>
              <a:gd name="connsiteY21" fmla="*/ 83839 h 319148"/>
              <a:gd name="connsiteX22" fmla="*/ 183341 w 319147"/>
              <a:gd name="connsiteY22" fmla="*/ 156513 h 319148"/>
              <a:gd name="connsiteX23" fmla="*/ 178449 w 319147"/>
              <a:gd name="connsiteY23" fmla="*/ 158934 h 319148"/>
              <a:gd name="connsiteX24" fmla="*/ 173068 w 319147"/>
              <a:gd name="connsiteY24" fmla="*/ 156988 h 319148"/>
              <a:gd name="connsiteX25" fmla="*/ 172880 w 319147"/>
              <a:gd name="connsiteY25" fmla="*/ 156813 h 319148"/>
              <a:gd name="connsiteX26" fmla="*/ 139931 w 319147"/>
              <a:gd name="connsiteY26" fmla="*/ 126717 h 319148"/>
              <a:gd name="connsiteX27" fmla="*/ 122317 w 319147"/>
              <a:gd name="connsiteY27" fmla="*/ 127514 h 319148"/>
              <a:gd name="connsiteX28" fmla="*/ 123116 w 319147"/>
              <a:gd name="connsiteY28" fmla="*/ 145125 h 319148"/>
              <a:gd name="connsiteX29" fmla="*/ 155982 w 319147"/>
              <a:gd name="connsiteY29" fmla="*/ 175145 h 319148"/>
              <a:gd name="connsiteX30" fmla="*/ 177994 w 319147"/>
              <a:gd name="connsiteY30" fmla="*/ 183882 h 319148"/>
              <a:gd name="connsiteX31" fmla="*/ 180107 w 319147"/>
              <a:gd name="connsiteY31" fmla="*/ 183813 h 319148"/>
              <a:gd name="connsiteX32" fmla="*/ 202963 w 319147"/>
              <a:gd name="connsiteY32" fmla="*/ 171909 h 319148"/>
              <a:gd name="connsiteX33" fmla="*/ 203419 w 319147"/>
              <a:gd name="connsiteY33" fmla="*/ 171303 h 319148"/>
              <a:gd name="connsiteX34" fmla="*/ 255146 w 319147"/>
              <a:gd name="connsiteY34" fmla="*/ 98244 h 319148"/>
              <a:gd name="connsiteX35" fmla="*/ 252173 w 319147"/>
              <a:gd name="connsiteY35" fmla="*/ 80866 h 319148"/>
              <a:gd name="connsiteX36" fmla="*/ 234795 w 319147"/>
              <a:gd name="connsiteY36" fmla="*/ 83839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147" h="319148">
                <a:moveTo>
                  <a:pt x="319147" y="130901"/>
                </a:moveTo>
                <a:cubicBezTo>
                  <a:pt x="319147" y="153635"/>
                  <a:pt x="313226" y="176032"/>
                  <a:pt x="302023" y="195671"/>
                </a:cubicBezTo>
                <a:cubicBezTo>
                  <a:pt x="298611" y="201652"/>
                  <a:pt x="290998" y="203736"/>
                  <a:pt x="285017" y="200322"/>
                </a:cubicBezTo>
                <a:cubicBezTo>
                  <a:pt x="279037" y="196911"/>
                  <a:pt x="276953" y="189297"/>
                  <a:pt x="280364" y="183317"/>
                </a:cubicBezTo>
                <a:cubicBezTo>
                  <a:pt x="289425" y="167434"/>
                  <a:pt x="294214" y="149308"/>
                  <a:pt x="294214" y="130901"/>
                </a:cubicBezTo>
                <a:cubicBezTo>
                  <a:pt x="294214" y="72470"/>
                  <a:pt x="246677" y="24933"/>
                  <a:pt x="188247" y="24933"/>
                </a:cubicBezTo>
                <a:cubicBezTo>
                  <a:pt x="129816" y="24933"/>
                  <a:pt x="82280" y="72470"/>
                  <a:pt x="82280" y="130901"/>
                </a:cubicBezTo>
                <a:cubicBezTo>
                  <a:pt x="82280" y="189331"/>
                  <a:pt x="129816" y="236868"/>
                  <a:pt x="188247" y="236868"/>
                </a:cubicBezTo>
                <a:cubicBezTo>
                  <a:pt x="206431" y="236868"/>
                  <a:pt x="224364" y="232188"/>
                  <a:pt x="240106" y="223334"/>
                </a:cubicBezTo>
                <a:cubicBezTo>
                  <a:pt x="246108" y="219957"/>
                  <a:pt x="253707" y="222090"/>
                  <a:pt x="257082" y="228090"/>
                </a:cubicBezTo>
                <a:cubicBezTo>
                  <a:pt x="260456" y="234092"/>
                  <a:pt x="258328" y="241691"/>
                  <a:pt x="252326" y="245066"/>
                </a:cubicBezTo>
                <a:cubicBezTo>
                  <a:pt x="232862" y="256016"/>
                  <a:pt x="210704" y="261801"/>
                  <a:pt x="188247" y="261801"/>
                </a:cubicBezTo>
                <a:cubicBezTo>
                  <a:pt x="156783" y="261801"/>
                  <a:pt x="127878" y="250639"/>
                  <a:pt x="105278" y="232071"/>
                </a:cubicBezTo>
                <a:lnTo>
                  <a:pt x="21251" y="315527"/>
                </a:lnTo>
                <a:cubicBezTo>
                  <a:pt x="18819" y="317943"/>
                  <a:pt x="15641" y="319148"/>
                  <a:pt x="12466" y="319148"/>
                </a:cubicBezTo>
                <a:cubicBezTo>
                  <a:pt x="9262" y="319148"/>
                  <a:pt x="6058" y="317921"/>
                  <a:pt x="3620" y="315466"/>
                </a:cubicBezTo>
                <a:cubicBezTo>
                  <a:pt x="-1230" y="310582"/>
                  <a:pt x="-1203" y="302688"/>
                  <a:pt x="3681" y="297835"/>
                </a:cubicBezTo>
                <a:lnTo>
                  <a:pt x="87595" y="214493"/>
                </a:lnTo>
                <a:cubicBezTo>
                  <a:pt x="68715" y="191802"/>
                  <a:pt x="57346" y="162657"/>
                  <a:pt x="57346" y="130901"/>
                </a:cubicBezTo>
                <a:cubicBezTo>
                  <a:pt x="57346" y="58723"/>
                  <a:pt x="116069" y="0"/>
                  <a:pt x="188247" y="0"/>
                </a:cubicBezTo>
                <a:cubicBezTo>
                  <a:pt x="260425" y="0"/>
                  <a:pt x="319147" y="58723"/>
                  <a:pt x="319147" y="130901"/>
                </a:cubicBezTo>
                <a:close/>
                <a:moveTo>
                  <a:pt x="234795" y="83839"/>
                </a:moveTo>
                <a:lnTo>
                  <a:pt x="183341" y="156513"/>
                </a:lnTo>
                <a:cubicBezTo>
                  <a:pt x="181665" y="158442"/>
                  <a:pt x="179574" y="158861"/>
                  <a:pt x="178449" y="158934"/>
                </a:cubicBezTo>
                <a:cubicBezTo>
                  <a:pt x="177285" y="159012"/>
                  <a:pt x="175038" y="158863"/>
                  <a:pt x="173068" y="156988"/>
                </a:cubicBezTo>
                <a:cubicBezTo>
                  <a:pt x="173004" y="156927"/>
                  <a:pt x="172944" y="156869"/>
                  <a:pt x="172880" y="156813"/>
                </a:cubicBezTo>
                <a:lnTo>
                  <a:pt x="139931" y="126717"/>
                </a:lnTo>
                <a:cubicBezTo>
                  <a:pt x="134847" y="122074"/>
                  <a:pt x="126960" y="122430"/>
                  <a:pt x="122317" y="127514"/>
                </a:cubicBezTo>
                <a:cubicBezTo>
                  <a:pt x="117674" y="132598"/>
                  <a:pt x="118032" y="140482"/>
                  <a:pt x="123116" y="145125"/>
                </a:cubicBezTo>
                <a:lnTo>
                  <a:pt x="155982" y="175145"/>
                </a:lnTo>
                <a:cubicBezTo>
                  <a:pt x="161935" y="180760"/>
                  <a:pt x="169851" y="183884"/>
                  <a:pt x="177994" y="183882"/>
                </a:cubicBezTo>
                <a:cubicBezTo>
                  <a:pt x="178697" y="183882"/>
                  <a:pt x="179401" y="183860"/>
                  <a:pt x="180107" y="183813"/>
                </a:cubicBezTo>
                <a:cubicBezTo>
                  <a:pt x="189031" y="183217"/>
                  <a:pt x="197361" y="178878"/>
                  <a:pt x="202963" y="171909"/>
                </a:cubicBezTo>
                <a:cubicBezTo>
                  <a:pt x="203122" y="171712"/>
                  <a:pt x="203275" y="171510"/>
                  <a:pt x="203419" y="171303"/>
                </a:cubicBezTo>
                <a:lnTo>
                  <a:pt x="255146" y="98244"/>
                </a:lnTo>
                <a:cubicBezTo>
                  <a:pt x="259125" y="92626"/>
                  <a:pt x="257793" y="84844"/>
                  <a:pt x="252173" y="80866"/>
                </a:cubicBezTo>
                <a:cubicBezTo>
                  <a:pt x="246553" y="76889"/>
                  <a:pt x="238774" y="78219"/>
                  <a:pt x="234795" y="83839"/>
                </a:cubicBezTo>
                <a:close/>
              </a:path>
            </a:pathLst>
          </a:custGeom>
          <a:solidFill>
            <a:schemeClr val="bg1"/>
          </a:solidFill>
          <a:ln w="614" cap="flat">
            <a:noFill/>
            <a:prstDash val="solid"/>
            <a:miter/>
          </a:ln>
        </p:spPr>
        <p:txBody>
          <a:bodyPr rtlCol="0" anchor="ctr"/>
          <a:lstStyle/>
          <a:p>
            <a:endParaRPr lang="en-US"/>
          </a:p>
        </p:txBody>
      </p:sp>
      <p:sp>
        <p:nvSpPr>
          <p:cNvPr id="65" name="Left Text Body">
            <a:extLst>
              <a:ext uri="{FF2B5EF4-FFF2-40B4-BE49-F238E27FC236}">
                <a16:creationId xmlns:a16="http://schemas.microsoft.com/office/drawing/2014/main" id="{F404D364-CA72-4AC0-9EBE-C3D802D6FC04}"/>
              </a:ext>
            </a:extLst>
          </p:cNvPr>
          <p:cNvSpPr txBox="1"/>
          <p:nvPr/>
        </p:nvSpPr>
        <p:spPr>
          <a:xfrm>
            <a:off x="934721" y="3680244"/>
            <a:ext cx="2167800" cy="2022348"/>
          </a:xfrm>
          <a:prstGeom prst="rect">
            <a:avLst/>
          </a:prstGeom>
          <a:solidFill>
            <a:schemeClr val="tx1">
              <a:lumMod val="65000"/>
              <a:lumOff val="35000"/>
            </a:schemeClr>
          </a:solidFill>
        </p:spPr>
        <p:txBody>
          <a:bodyPr wrap="square" lIns="0" tIns="0" rIns="0" bIns="0" rtlCol="0">
            <a:spAutoFit/>
          </a:bodyPr>
          <a:lstStyle/>
          <a:p>
            <a:pPr algn="ctr">
              <a:lnSpc>
                <a:spcPct val="150000"/>
              </a:lnSpc>
            </a:pPr>
            <a:r>
              <a:rPr lang="en-US"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Local </a:t>
            </a:r>
            <a:r>
              <a:rPr lang="en-US" sz="24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Level </a:t>
            </a:r>
          </a:p>
          <a:p>
            <a:pPr algn="ctr"/>
            <a:endParaRPr lang="en-US"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ctr"/>
            <a:r>
              <a:rPr lang="en-US" sz="2000" b="1"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District </a:t>
            </a:r>
            <a:r>
              <a:rPr lang="en-US" sz="20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or School Guidance and Policy  </a:t>
            </a:r>
            <a:endParaRPr lang="en-ID" sz="20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ctr">
              <a:lnSpc>
                <a:spcPct val="150000"/>
              </a:lnSpc>
            </a:pPr>
            <a:endParaRPr lang="en-US"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21" name="Up Arrow 20"/>
          <p:cNvSpPr/>
          <p:nvPr/>
        </p:nvSpPr>
        <p:spPr>
          <a:xfrm>
            <a:off x="4259052" y="5553890"/>
            <a:ext cx="790535" cy="1220487"/>
          </a:xfrm>
          <a:prstGeom prst="upArrow">
            <a:avLst/>
          </a:prstGeom>
          <a:solidFill>
            <a:srgbClr val="003399">
              <a:alpha val="67000"/>
            </a:srgbClr>
          </a:solidFill>
          <a:ln w="12700" cap="flat" cmpd="sng" algn="ctr">
            <a:solidFill>
              <a:srgbClr val="1D397A">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5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1" grpId="0" animBg="1"/>
      <p:bldP spid="52" grpId="0" animBg="1"/>
      <p:bldP spid="90" grpId="0" animBg="1"/>
      <p:bldP spid="59" grpId="0" animBg="1"/>
      <p:bldP spid="89" grpId="0" animBg="1"/>
      <p:bldP spid="57" grpId="0" animBg="1"/>
      <p:bldP spid="66" grpId="0" animBg="1"/>
      <p:bldP spid="88" grpId="0" animBg="1"/>
      <p:bldP spid="65" grpId="0" animBg="1"/>
      <p:bldP spid="2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Rectangle 3"/>
          <p:cNvSpPr/>
          <p:nvPr/>
        </p:nvSpPr>
        <p:spPr>
          <a:xfrm>
            <a:off x="1130659" y="1833262"/>
            <a:ext cx="10533021" cy="2246769"/>
          </a:xfrm>
          <a:prstGeom prst="rect">
            <a:avLst/>
          </a:prstGeom>
        </p:spPr>
        <p:txBody>
          <a:bodyPr wrap="square">
            <a:spAutoFit/>
          </a:bodyPr>
          <a:lstStyle/>
          <a:p>
            <a:pPr algn="just"/>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educator, an English as a Second Language teacher, assisted students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by telling them what to write, sounding out words, and spelling the words.  After collecting the tests, the educator redistributed them and instructed the students to erase the answers then rewrite them.  The educator verbally gave the correct answers to the students.  </a:t>
            </a:r>
            <a:endParaRPr lang="en-US" sz="4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9" name="Google Shape;175;gd026101d0f_1_12"/>
          <p:cNvSpPr txBox="1">
            <a:spLocks/>
          </p:cNvSpPr>
          <p:nvPr/>
        </p:nvSpPr>
        <p:spPr>
          <a:xfrm>
            <a:off x="1130659" y="242107"/>
            <a:ext cx="5564781" cy="845013"/>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defRPr/>
            </a:pPr>
            <a:r>
              <a:rPr lang="en-US" sz="4734" b="1" dirty="0">
                <a:solidFill>
                  <a:srgbClr val="801336"/>
                </a:solidFill>
                <a:latin typeface="Footlight MT Light" panose="0204060206030A020304" pitchFamily="18" charset="0"/>
                <a:cs typeface="Arial" panose="020B0604020202020204" pitchFamily="34" charset="0"/>
                <a:sym typeface="Georgia"/>
              </a:rPr>
              <a:t>Standard 10: Scenario</a:t>
            </a: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p:txBody>
      </p:sp>
      <p:sp>
        <p:nvSpPr>
          <p:cNvPr id="8" name="TextBox 7"/>
          <p:cNvSpPr txBox="1"/>
          <p:nvPr/>
        </p:nvSpPr>
        <p:spPr>
          <a:xfrm>
            <a:off x="2210114" y="4995450"/>
            <a:ext cx="6043869" cy="492443"/>
          </a:xfrm>
          <a:prstGeom prst="rect">
            <a:avLst/>
          </a:prstGeom>
          <a:noFill/>
          <a:ln w="12700">
            <a:solidFill>
              <a:srgbClr val="801336"/>
            </a:solidFill>
          </a:ln>
        </p:spPr>
        <p:txBody>
          <a:bodyPr wrap="square" rtlCol="0">
            <a:spAutoFit/>
          </a:bodyPr>
          <a:lstStyle/>
          <a:p>
            <a:r>
              <a:rPr lang="en-US" sz="2600" i="1" dirty="0" smtClean="0">
                <a:latin typeface="Arial Narrow" panose="020B0606020202030204" pitchFamily="34" charset="0"/>
                <a:ea typeface="Nirmala UI Semilight" panose="020B0402040204020203" pitchFamily="34" charset="0"/>
                <a:cs typeface="Nirmala UI Semilight" panose="020B0402040204020203" pitchFamily="34" charset="0"/>
              </a:rPr>
              <a:t>Yes, this </a:t>
            </a:r>
            <a:r>
              <a:rPr lang="en-US" sz="2600" b="1" i="1" u="sng" dirty="0" smtClean="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600" i="1" dirty="0" smtClean="0">
                <a:latin typeface="Arial Narrow" panose="020B0606020202030204" pitchFamily="34" charset="0"/>
                <a:ea typeface="Nirmala UI Semilight" panose="020B0402040204020203" pitchFamily="34" charset="0"/>
                <a:cs typeface="Nirmala UI Semilight" panose="020B0402040204020203" pitchFamily="34" charset="0"/>
              </a:rPr>
              <a:t> a violation of Standard </a:t>
            </a:r>
            <a:r>
              <a:rPr lang="en-US" sz="2600" i="1" dirty="0" smtClean="0">
                <a:latin typeface="Arial Narrow" panose="020B0606020202030204" pitchFamily="34" charset="0"/>
                <a:ea typeface="Nirmala UI Semilight" panose="020B0402040204020203" pitchFamily="34" charset="0"/>
                <a:cs typeface="Nirmala UI Semilight" panose="020B0402040204020203" pitchFamily="34" charset="0"/>
              </a:rPr>
              <a:t>10: Testing. </a:t>
            </a:r>
            <a:endParaRPr lang="en-US" sz="26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00361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60467" y="410511"/>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10: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1124417" y="1487386"/>
            <a:ext cx="9940149" cy="5693866"/>
          </a:xfrm>
          <a:prstGeom prst="rect">
            <a:avLst/>
          </a:prstGeom>
        </p:spPr>
        <p:txBody>
          <a:bodyPr wrap="square">
            <a:spAutoFit/>
          </a:bodyPr>
          <a:lstStyle/>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Know testing procedures and policies; follow protocols.</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Acknowledge any mistakes; do not hide them. </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Establish an environment conducive to student learning and test score improvement.</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Report testing irregularities or suspicion of testing irregularities.</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Know that test security is paramount. </a:t>
            </a:r>
          </a:p>
          <a:p>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sz="2800" dirty="0">
              <a:solidFill>
                <a:srgbClr val="000000"/>
              </a:solidFill>
              <a:latin typeface="Calibri" panose="020F0502020204030204" pitchFamily="34" charset="0"/>
              <a:cs typeface="Calibri" panose="020F0502020204030204" pitchFamily="34" charset="0"/>
            </a:endParaRPr>
          </a:p>
          <a:p>
            <a:r>
              <a:rPr lang="en-US" sz="2800" dirty="0">
                <a:solidFill>
                  <a:srgbClr val="000000"/>
                </a:solidFill>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6975E"/>
              </a:solidFill>
            </a:endParaRPr>
          </a:p>
        </p:txBody>
      </p:sp>
    </p:spTree>
    <p:extLst>
      <p:ext uri="{BB962C8B-B14F-4D97-AF65-F5344CB8AC3E}">
        <p14:creationId xmlns:p14="http://schemas.microsoft.com/office/powerpoint/2010/main" val="4264700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624"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4"/>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5"/>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2694" y="1363287"/>
            <a:ext cx="5208171" cy="440120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nSpc>
                <a:spcPct val="150000"/>
              </a:lnSpc>
            </a:pPr>
            <a:r>
              <a:rPr lang="en-US" sz="3200" b="1" dirty="0" smtClean="0">
                <a:solidFill>
                  <a:srgbClr val="002060"/>
                </a:solidFill>
                <a:latin typeface="Footlight MT Light" panose="0204060206030A020304" pitchFamily="18" charset="0"/>
              </a:rPr>
              <a:t>Complaints &amp; Sanctions </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373314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77360" y="405877"/>
            <a:ext cx="10729087" cy="5924206"/>
          </a:xfrm>
          <a:prstGeom prst="rect">
            <a:avLst/>
          </a:prstGeom>
          <a:noFill/>
          <a:ln>
            <a:noFill/>
          </a:ln>
        </p:spPr>
        <p:txBody>
          <a:bodyPr spcFirstLastPara="1" wrap="square" lIns="0" tIns="45700" rIns="0" bIns="45700" anchor="t" anchorCtr="0">
            <a:noAutofit/>
          </a:bodyPr>
          <a:lstStyle/>
          <a:p>
            <a:pPr marL="0" indent="0" defTabSz="457223">
              <a:lnSpc>
                <a:spcPct val="100000"/>
              </a:lnSpc>
              <a:spcBef>
                <a:spcPts val="0"/>
              </a:spcBef>
              <a:buClr>
                <a:srgbClr val="000000"/>
              </a:buClr>
              <a:buSzPts val="2000"/>
              <a:buNone/>
              <a:defRPr/>
            </a:pPr>
            <a:r>
              <a:rPr lang="en-US" sz="4734" b="1" dirty="0">
                <a:solidFill>
                  <a:srgbClr val="801336"/>
                </a:solidFill>
                <a:latin typeface="Footlight MT Light" panose="0204060206030A020304" pitchFamily="18" charset="0"/>
                <a:cs typeface="Arial" panose="020B0604020202020204" pitchFamily="34" charset="0"/>
                <a:sym typeface="Georgia"/>
              </a:rPr>
              <a:t>Filing Complaints</a:t>
            </a:r>
          </a:p>
          <a:p>
            <a:pPr marL="0" indent="0" defTabSz="457223">
              <a:lnSpc>
                <a:spcPct val="100000"/>
              </a:lnSpc>
              <a:spcBef>
                <a:spcPts val="0"/>
              </a:spcBef>
              <a:defRPr/>
            </a:pPr>
            <a:endParaRPr lang="en-US" sz="2600" dirty="0">
              <a:solidFill>
                <a:prstClr val="black">
                  <a:lumMod val="95000"/>
                  <a:lumOff val="5000"/>
                </a:prst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lvl="0"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Any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Georgia citizen can file an ethics complaint as long as it is signed. </a:t>
            </a: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031" lvl="1" indent="0" defTabSz="457223">
              <a:lnSpc>
                <a:spcPct val="100000"/>
              </a:lnSpc>
              <a:spcBef>
                <a:spcPts val="0"/>
              </a:spcBef>
              <a:buClr>
                <a:srgbClr val="000000"/>
              </a:buClr>
              <a:buSzPct val="100000"/>
              <a:buNone/>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General Complaint Form can be found here: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hlinkClick r:id="rId3"/>
              </a:rPr>
              <a:t>https</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hlinkClick r:id="rId3"/>
              </a:rPr>
              <a:t>://</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hlinkClick r:id="rId3"/>
              </a:rPr>
              <a:t>www.gapsc.com/Ethics/Downloads/General%20Complaint%20Form_1-17-23.pdf</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defTabSz="457223">
              <a:lnSpc>
                <a:spcPct val="100000"/>
              </a:lnSpc>
              <a:spcBef>
                <a:spcPts val="0"/>
              </a:spcBef>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Know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protocol of the school district for reporting alleged violations</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marL="0" indent="0" algn="just" defTabSz="457223">
              <a:lnSpc>
                <a:spcPct val="100000"/>
              </a:lnSpc>
              <a:spcBef>
                <a:spcPts val="0"/>
              </a:spcBef>
              <a:buClr>
                <a:srgbClr val="000000"/>
              </a:buClr>
              <a:buSzPct val="100000"/>
              <a:buNone/>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which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may be to report the allegation to your immediate supervisor.</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Submit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writing, even if a verbal report was made to the employer.</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Non-employees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should contact the district superintendent’s office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if</a:t>
            </a:r>
          </a:p>
          <a:p>
            <a:pPr marL="0" indent="0" algn="just" defTabSz="457223">
              <a:lnSpc>
                <a:spcPct val="100000"/>
              </a:lnSpc>
              <a:spcBef>
                <a:spcPts val="0"/>
              </a:spcBef>
              <a:buClr>
                <a:srgbClr val="000000"/>
              </a:buClr>
              <a:buSzPct val="100000"/>
              <a:buNone/>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applicable.</a:t>
            </a:r>
          </a:p>
          <a:p>
            <a:pPr marL="0" indent="0" defTabSz="457223">
              <a:lnSpc>
                <a:spcPct val="100000"/>
              </a:lnSpc>
              <a:spcBef>
                <a:spcPts val="0"/>
              </a:spcBef>
              <a:buNone/>
              <a:defRPr/>
            </a:pPr>
            <a:endParaRPr lang="en-US" sz="2400" dirty="0">
              <a:solidFill>
                <a:prstClr val="black">
                  <a:lumMod val="95000"/>
                  <a:lumOff val="5000"/>
                </a:prstClr>
              </a:solidFill>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Trebuchet MS" panose="020B0603020202020204"/>
            </a:endParaRPr>
          </a:p>
          <a:p>
            <a:pPr marL="0" indent="0" defTabSz="457223">
              <a:lnSpc>
                <a:spcPct val="100000"/>
              </a:lnSpc>
              <a:spcBef>
                <a:spcPts val="0"/>
              </a:spcBef>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a:p>
            <a:pPr marL="0" indent="0" defTabSz="457223">
              <a:lnSpc>
                <a:spcPct val="100000"/>
              </a:lnSpc>
              <a:spcBef>
                <a:spcPts val="0"/>
              </a:spcBef>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a:p>
            <a:pPr defTabSz="457223">
              <a:defRPr/>
            </a:pPr>
            <a:endParaRPr lang="en-US" sz="2400" dirty="0">
              <a:solidFill>
                <a:prstClr val="black">
                  <a:lumMod val="95000"/>
                  <a:lumOff val="5000"/>
                </a:prstClr>
              </a:solidFill>
              <a:latin typeface="Calibri" panose="020F0502020204030204" pitchFamily="34" charset="0"/>
              <a:cs typeface="Calibri" panose="020F0502020204030204"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829594" y="2305987"/>
            <a:ext cx="6096000" cy="258532"/>
          </a:xfrm>
          <a:prstGeom prst="rect">
            <a:avLst/>
          </a:prstGeom>
        </p:spPr>
        <p:txBody>
          <a:bodyPr>
            <a:spAutoFit/>
          </a:bodyPr>
          <a:lstStyle/>
          <a:p>
            <a:pPr defTabSz="304815">
              <a:lnSpc>
                <a:spcPct val="90000"/>
              </a:lnSpc>
              <a:defRPr/>
            </a:pPr>
            <a:r>
              <a:rPr lang="en-US" sz="1200" b="1" dirty="0">
                <a:solidFill>
                  <a:srgbClr val="000000"/>
                </a:solidFill>
                <a:latin typeface="Calibri" panose="020F0502020204030204" pitchFamily="34" charset="0"/>
                <a:ea typeface="Calibri" panose="020F0502020204030204" pitchFamily="34" charset="0"/>
              </a:rPr>
              <a:t> </a:t>
            </a:r>
            <a:endParaRPr lang="en-US" sz="1067" dirty="0">
              <a:solidFill>
                <a:srgbClr val="000000"/>
              </a:solidFill>
              <a:latin typeface="Arial" panose="020B0604020202020204" pitchFamily="34" charset="0"/>
              <a:ea typeface="Arial" panose="020B0604020202020204" pitchFamily="34"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bwMode="auto">
          <a:xfrm>
            <a:off x="9119040" y="163562"/>
            <a:ext cx="2672909" cy="1449019"/>
          </a:xfrm>
          <a:prstGeom prst="rect">
            <a:avLst/>
          </a:prstGeom>
          <a:ln>
            <a:noFill/>
          </a:ln>
          <a:scene3d>
            <a:camera prst="orthographicFront"/>
            <a:lightRig rig="threePt" dir="t"/>
          </a:scene3d>
          <a:sp3d>
            <a:bevelT prst="slope"/>
          </a:sp3d>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73229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additive="base">
                                        <p:cTn id="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 calcmode="lin" valueType="num">
                                      <p:cBhvr additive="base">
                                        <p:cTn id="3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 calcmode="lin" valueType="num">
                                      <p:cBhvr additive="base">
                                        <p:cTn id="3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64643" y="1"/>
            <a:ext cx="10501192" cy="5350943"/>
          </a:xfrm>
          <a:prstGeom prst="rect">
            <a:avLst/>
          </a:prstGeom>
          <a:noFill/>
          <a:ln>
            <a:noFill/>
          </a:ln>
        </p:spPr>
        <p:txBody>
          <a:bodyPr spcFirstLastPara="1" wrap="square" lIns="0" tIns="45700" rIns="0" bIns="45700" anchor="t" anchorCtr="0">
            <a:noAutofit/>
          </a:bodyPr>
          <a:lstStyle/>
          <a:p>
            <a:pPr marL="0" indent="0" defTabSz="457223">
              <a:lnSpc>
                <a:spcPct val="100000"/>
              </a:lnSpc>
              <a:spcBef>
                <a:spcPts val="0"/>
              </a:spcBef>
              <a:buClr>
                <a:srgbClr val="000000"/>
              </a:buClr>
              <a:buSzPts val="2000"/>
              <a:buNone/>
              <a:defRPr/>
            </a:pPr>
            <a:r>
              <a:rPr lang="en-US" sz="4734" b="1" dirty="0">
                <a:solidFill>
                  <a:srgbClr val="801336"/>
                </a:solidFill>
                <a:latin typeface="Footlight MT Light" panose="0204060206030A020304" pitchFamily="18" charset="0"/>
                <a:cs typeface="Arial" panose="020B0604020202020204" pitchFamily="34" charset="0"/>
                <a:sym typeface="Georgia"/>
              </a:rPr>
              <a:t>Potential Sanctions</a:t>
            </a:r>
          </a:p>
          <a:p>
            <a:pPr marL="0" indent="0" defTabSz="457223">
              <a:lnSpc>
                <a:spcPct val="100000"/>
              </a:lnSpc>
              <a:spcBef>
                <a:spcPts val="0"/>
              </a:spcBef>
              <a:defRPr/>
            </a:pPr>
            <a:endParaRPr lang="en-US" sz="2400" dirty="0">
              <a:solidFill>
                <a:srgbClr val="000000"/>
              </a:solidFill>
              <a:latin typeface="Calibri" panose="020F0502020204030204" pitchFamily="34" charset="0"/>
              <a:cs typeface="Calibri" panose="020F0502020204030204"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Warning</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Reprimand</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Suspension-1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day to 3 years</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Revocation</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Denial</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Sanctions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are permanent and remain on the certificate</a:t>
            </a:r>
          </a:p>
          <a:p>
            <a:pPr algn="just" defTabSz="457223">
              <a:lnSpc>
                <a:spcPct val="100000"/>
              </a:lnSpc>
              <a:spcBef>
                <a:spcPts val="0"/>
              </a:spcBef>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457223">
              <a:lnSpc>
                <a:spcPct val="100000"/>
              </a:lnSpc>
              <a:spcBef>
                <a:spcPts val="0"/>
              </a:spcBef>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Suspensions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and higher are reported to national database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829594" y="2305987"/>
            <a:ext cx="6096000" cy="258532"/>
          </a:xfrm>
          <a:prstGeom prst="rect">
            <a:avLst/>
          </a:prstGeom>
        </p:spPr>
        <p:txBody>
          <a:bodyPr>
            <a:spAutoFit/>
          </a:bodyPr>
          <a:lstStyle/>
          <a:p>
            <a:pPr defTabSz="304815">
              <a:lnSpc>
                <a:spcPct val="90000"/>
              </a:lnSpc>
              <a:defRPr/>
            </a:pPr>
            <a:r>
              <a:rPr lang="en-US" sz="1200" b="1" dirty="0">
                <a:solidFill>
                  <a:srgbClr val="000000"/>
                </a:solidFill>
                <a:latin typeface="Calibri" panose="020F0502020204030204" pitchFamily="34" charset="0"/>
                <a:ea typeface="Calibri" panose="020F0502020204030204" pitchFamily="34" charset="0"/>
              </a:rPr>
              <a:t> </a:t>
            </a:r>
            <a:endParaRPr lang="en-US" sz="1067" dirty="0">
              <a:solidFill>
                <a:srgbClr val="000000"/>
              </a:solidFill>
              <a:latin typeface="Arial" panose="020B0604020202020204" pitchFamily="34" charset="0"/>
              <a:ea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502" y="2921266"/>
            <a:ext cx="3883526" cy="191846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9104" y="394134"/>
            <a:ext cx="3197901" cy="2133000"/>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96925922"/>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210" y="-297"/>
            <a:ext cx="1039537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2694" y="1363287"/>
            <a:ext cx="5208171" cy="440120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nSpc>
                <a:spcPct val="150000"/>
              </a:lnSpc>
            </a:pPr>
            <a:r>
              <a:rPr lang="en-US" sz="3200" b="1" dirty="0" smtClean="0">
                <a:solidFill>
                  <a:srgbClr val="002060"/>
                </a:solidFill>
                <a:latin typeface="Footlight MT Light" panose="0204060206030A020304" pitchFamily="18" charset="0"/>
              </a:rPr>
              <a:t>Reminders and Resources</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3830190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3ECC934-E4AF-4BD3-8B8B-6351818A8F0C}"/>
              </a:ext>
            </a:extLst>
          </p:cNvPr>
          <p:cNvGrpSpPr/>
          <p:nvPr/>
        </p:nvGrpSpPr>
        <p:grpSpPr>
          <a:xfrm>
            <a:off x="545004" y="500482"/>
            <a:ext cx="5043485" cy="1579419"/>
            <a:chOff x="6454153" y="1913463"/>
            <a:chExt cx="5043485" cy="1512917"/>
          </a:xfrm>
        </p:grpSpPr>
        <p:sp>
          <p:nvSpPr>
            <p:cNvPr id="53" name="TextBox 52">
              <a:extLst>
                <a:ext uri="{FF2B5EF4-FFF2-40B4-BE49-F238E27FC236}">
                  <a16:creationId xmlns:a16="http://schemas.microsoft.com/office/drawing/2014/main" id="{17940723-9C32-4610-B96B-E64247E20491}"/>
                </a:ext>
              </a:extLst>
            </p:cNvPr>
            <p:cNvSpPr txBox="1"/>
            <p:nvPr/>
          </p:nvSpPr>
          <p:spPr>
            <a:xfrm>
              <a:off x="6454153" y="1913463"/>
              <a:ext cx="2488951" cy="707562"/>
            </a:xfrm>
            <a:prstGeom prst="rect">
              <a:avLst/>
            </a:prstGeom>
            <a:noFill/>
          </p:spPr>
          <p:txBody>
            <a:bodyPr wrap="none" lIns="0" tIns="0" rIns="0" bIns="0" rtlCol="0">
              <a:spAutoFit/>
            </a:bodyPr>
            <a:lstStyle/>
            <a:p>
              <a:r>
                <a:rPr lang="en-US" sz="4800" b="1" dirty="0" smtClean="0">
                  <a:solidFill>
                    <a:srgbClr val="801336"/>
                  </a:solidFill>
                  <a:latin typeface="Footlight MT Light" panose="0204060206030A020304" pitchFamily="18" charset="0"/>
                </a:rPr>
                <a:t>Resources</a:t>
              </a:r>
              <a:endParaRPr lang="en-US" sz="4800" b="1" dirty="0">
                <a:solidFill>
                  <a:srgbClr val="801336"/>
                </a:solidFill>
                <a:latin typeface="Footlight MT Light" panose="0204060206030A020304" pitchFamily="18" charset="0"/>
              </a:endParaRPr>
            </a:p>
          </p:txBody>
        </p:sp>
        <p:sp>
          <p:nvSpPr>
            <p:cNvPr id="54" name="Justify Text Body">
              <a:extLst>
                <a:ext uri="{FF2B5EF4-FFF2-40B4-BE49-F238E27FC236}">
                  <a16:creationId xmlns:a16="http://schemas.microsoft.com/office/drawing/2014/main" id="{72850C6F-F3A1-47F7-8BB1-93B486AFE408}"/>
                </a:ext>
              </a:extLst>
            </p:cNvPr>
            <p:cNvSpPr txBox="1"/>
            <p:nvPr/>
          </p:nvSpPr>
          <p:spPr>
            <a:xfrm flipH="1">
              <a:off x="6454153" y="3143161"/>
              <a:ext cx="5043485" cy="283219"/>
            </a:xfrm>
            <a:prstGeom prst="rect">
              <a:avLst/>
            </a:prstGeom>
            <a:noFill/>
          </p:spPr>
          <p:txBody>
            <a:bodyPr wrap="square" lIns="0" tIns="0" rIns="0" bIns="0" rtlCol="0">
              <a:spAutoFit/>
            </a:bodyPr>
            <a:lstStyle/>
            <a:p>
              <a:pPr>
                <a:lnSpc>
                  <a:spcPct val="150000"/>
                </a:lnSpc>
              </a:pPr>
              <a:endParaRPr lang="en-ID" sz="1400" dirty="0">
                <a:solidFill>
                  <a:schemeClr val="tx1">
                    <a:lumMod val="50000"/>
                    <a:lumOff val="50000"/>
                  </a:schemeClr>
                </a:solidFill>
              </a:endParaRPr>
            </a:p>
          </p:txBody>
        </p:sp>
      </p:grpSp>
      <p:sp>
        <p:nvSpPr>
          <p:cNvPr id="2" name="Rectangle 1"/>
          <p:cNvSpPr/>
          <p:nvPr/>
        </p:nvSpPr>
        <p:spPr>
          <a:xfrm>
            <a:off x="444322" y="1451636"/>
            <a:ext cx="9763430" cy="4893647"/>
          </a:xfrm>
          <a:prstGeom prst="rect">
            <a:avLst/>
          </a:prstGeom>
          <a:noFill/>
        </p:spPr>
        <p:txBody>
          <a:bodyPr wrap="square">
            <a:spAutoFit/>
          </a:bodyPr>
          <a:lstStyle/>
          <a:p>
            <a:pPr marL="342900" indent="-342900">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Georgia Code of Ethics for Educators (505-6-.01)</a:t>
            </a:r>
          </a:p>
          <a:p>
            <a:pPr marL="342900" indent="-342900">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Georgia Code of Ethics for Educators PowerPoint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2024-2025)</a:t>
            </a: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Suggested Guidelines for Ethical Use of Social Media and Ethical Remote Learning</a:t>
            </a:r>
          </a:p>
          <a:p>
            <a:pPr marL="342900" indent="-342900">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Webinar Series </a:t>
            </a: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800100" lvl="1" indent="-342900">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Ethics Reporting Process and New Documentation</a:t>
            </a:r>
          </a:p>
          <a:p>
            <a:pPr marL="800100" lvl="1" indent="-342900">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Ensuring Effective Ethics Investigations</a:t>
            </a:r>
          </a:p>
          <a:p>
            <a:pPr marL="800100" lvl="1" indent="-342900">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Hot Topics: Social Media, Part 1 &amp; 2</a:t>
            </a: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Available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t>
            </a:r>
            <a:r>
              <a:rPr lang="en-US" sz="24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hlinkClick r:id="rId2"/>
              </a:rPr>
              <a:t>https</a:t>
            </a: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hlinkClick r:id="rId2"/>
              </a:rPr>
              <a:t>://</a:t>
            </a:r>
            <a:r>
              <a:rPr lang="en-US" sz="24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hlinkClick r:id="rId2"/>
              </a:rPr>
              <a:t>www.gapsc.com/Ethics/Ethics_Resources.aspx</a:t>
            </a:r>
            <a:r>
              <a:rPr lang="en-US" sz="24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764" r="4764"/>
          <a:stretch>
            <a:fillRect/>
          </a:stretch>
        </p:blipFill>
        <p:spPr>
          <a:xfrm>
            <a:off x="8132763" y="3709988"/>
            <a:ext cx="2954337" cy="2214562"/>
          </a:xfrm>
        </p:spPr>
      </p:pic>
      <p:pic>
        <p:nvPicPr>
          <p:cNvPr id="37" name="Mockup">
            <a:extLst>
              <a:ext uri="{FF2B5EF4-FFF2-40B4-BE49-F238E27FC236}">
                <a16:creationId xmlns:a16="http://schemas.microsoft.com/office/drawing/2014/main" id="{256A775B-DE8F-44BF-A248-2275DFA589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8961382" y="2340810"/>
            <a:ext cx="2755468" cy="4713648"/>
          </a:xfrm>
          <a:custGeom>
            <a:avLst/>
            <a:gdLst>
              <a:gd name="connsiteX0" fmla="*/ 0 w 3835819"/>
              <a:gd name="connsiteY0" fmla="*/ 0 h 6560525"/>
              <a:gd name="connsiteX1" fmla="*/ 3835819 w 3835819"/>
              <a:gd name="connsiteY1" fmla="*/ 0 h 6560525"/>
              <a:gd name="connsiteX2" fmla="*/ 3835819 w 3835819"/>
              <a:gd name="connsiteY2" fmla="*/ 4957172 h 6560525"/>
              <a:gd name="connsiteX3" fmla="*/ 3453652 w 3835819"/>
              <a:gd name="connsiteY3" fmla="*/ 4957172 h 6560525"/>
              <a:gd name="connsiteX4" fmla="*/ 3453652 w 3835819"/>
              <a:gd name="connsiteY4" fmla="*/ 6560525 h 6560525"/>
              <a:gd name="connsiteX5" fmla="*/ 438784 w 3835819"/>
              <a:gd name="connsiteY5" fmla="*/ 6560525 h 6560525"/>
              <a:gd name="connsiteX6" fmla="*/ 438784 w 3835819"/>
              <a:gd name="connsiteY6" fmla="*/ 4957172 h 6560525"/>
              <a:gd name="connsiteX7" fmla="*/ 0 w 3835819"/>
              <a:gd name="connsiteY7" fmla="*/ 4957172 h 65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19" h="6560525">
                <a:moveTo>
                  <a:pt x="0" y="0"/>
                </a:moveTo>
                <a:lnTo>
                  <a:pt x="3835819" y="0"/>
                </a:lnTo>
                <a:lnTo>
                  <a:pt x="3835819" y="4957172"/>
                </a:lnTo>
                <a:lnTo>
                  <a:pt x="3453652" y="4957172"/>
                </a:lnTo>
                <a:lnTo>
                  <a:pt x="3453652" y="6560525"/>
                </a:lnTo>
                <a:lnTo>
                  <a:pt x="438784" y="6560525"/>
                </a:lnTo>
                <a:lnTo>
                  <a:pt x="438784" y="4957172"/>
                </a:lnTo>
                <a:lnTo>
                  <a:pt x="0" y="4957172"/>
                </a:lnTo>
                <a:close/>
              </a:path>
            </a:pathLst>
          </a:custGeom>
        </p:spPr>
      </p:pic>
    </p:spTree>
    <p:extLst>
      <p:ext uri="{BB962C8B-B14F-4D97-AF65-F5344CB8AC3E}">
        <p14:creationId xmlns:p14="http://schemas.microsoft.com/office/powerpoint/2010/main" val="10246986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Justify Text Body">
            <a:extLst>
              <a:ext uri="{FF2B5EF4-FFF2-40B4-BE49-F238E27FC236}">
                <a16:creationId xmlns:a16="http://schemas.microsoft.com/office/drawing/2014/main" id="{72850C6F-F3A1-47F7-8BB1-93B486AFE408}"/>
              </a:ext>
            </a:extLst>
          </p:cNvPr>
          <p:cNvSpPr txBox="1"/>
          <p:nvPr/>
        </p:nvSpPr>
        <p:spPr>
          <a:xfrm flipH="1">
            <a:off x="545004" y="1784230"/>
            <a:ext cx="5043485" cy="295668"/>
          </a:xfrm>
          <a:prstGeom prst="rect">
            <a:avLst/>
          </a:prstGeom>
          <a:noFill/>
        </p:spPr>
        <p:txBody>
          <a:bodyPr wrap="square" lIns="0" tIns="0" rIns="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ID" sz="1400" b="0" i="0" u="none" strike="noStrike" kern="1200" cap="none" spc="0" normalizeH="0" baseline="0" noProof="0" dirty="0">
              <a:ln>
                <a:noFill/>
              </a:ln>
              <a:solidFill>
                <a:srgbClr val="000000">
                  <a:lumMod val="50000"/>
                  <a:lumOff val="50000"/>
                </a:srgbClr>
              </a:solidFill>
              <a:effectLst/>
              <a:uLnTx/>
              <a:uFillTx/>
              <a:latin typeface="Roboto"/>
              <a:ea typeface="+mn-ea"/>
              <a:cs typeface="+mn-cs"/>
            </a:endParaRPr>
          </a:p>
        </p:txBody>
      </p:sp>
      <p:pic>
        <p:nvPicPr>
          <p:cNvPr id="9" name="Picture 8"/>
          <p:cNvPicPr/>
          <p:nvPr/>
        </p:nvPicPr>
        <p:blipFill rotWithShape="1">
          <a:blip r:embed="rId2"/>
          <a:srcRect l="10143" t="37628" r="64673" b="26644"/>
          <a:stretch/>
        </p:blipFill>
        <p:spPr bwMode="auto">
          <a:xfrm>
            <a:off x="752559" y="2093876"/>
            <a:ext cx="4405746" cy="4240390"/>
          </a:xfrm>
          <a:prstGeom prst="rect">
            <a:avLst/>
          </a:prstGeom>
          <a:ln>
            <a:solidFill>
              <a:srgbClr val="740000"/>
            </a:solidFill>
          </a:ln>
          <a:extLst>
            <a:ext uri="{53640926-AAD7-44D8-BBD7-CCE9431645EC}">
              <a14:shadowObscured xmlns:a14="http://schemas.microsoft.com/office/drawing/2010/main"/>
            </a:ext>
          </a:extLst>
        </p:spPr>
      </p:pic>
      <p:sp>
        <p:nvSpPr>
          <p:cNvPr id="5" name="Rectangle 4"/>
          <p:cNvSpPr/>
          <p:nvPr/>
        </p:nvSpPr>
        <p:spPr>
          <a:xfrm>
            <a:off x="5823098" y="2383769"/>
            <a:ext cx="5596270" cy="4093428"/>
          </a:xfrm>
          <a:prstGeom prst="rect">
            <a:avLst/>
          </a:prstGeom>
          <a:noFill/>
        </p:spPr>
        <p:txBody>
          <a:bodyPr wrap="square">
            <a:spAutoFit/>
          </a:bodyPr>
          <a:lstStyle/>
          <a:p>
            <a:pPr marL="342900" lvl="0" indent="-3429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Instructional videos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are currently posted, focusing on:</a:t>
            </a:r>
          </a:p>
          <a:p>
            <a:pPr marL="800100" lvl="2" indent="-342900">
              <a:buSzPct val="60000"/>
              <a:buFont typeface="Arial" panose="020B0604020202020204" pitchFamily="34" charset="0"/>
              <a:buChar char="•"/>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Personal Affirmation Questions (PAQs</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marL="800100" lvl="2" indent="-342900">
              <a:buSzPct val="60000"/>
              <a:buFont typeface="Arial" panose="020B0604020202020204" pitchFamily="34" charset="0"/>
              <a:buChar char="•"/>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Code of Ethics Standards 1-5</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800100" lvl="2" indent="-342900">
              <a:buSzPct val="60000"/>
              <a:buFont typeface="Arial" panose="020B0604020202020204" pitchFamily="34" charset="0"/>
              <a:buChar char="•"/>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About </a:t>
            </a:r>
            <a:r>
              <a:rPr lang="en-US" sz="26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MyPSC</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(registering, resetting passwords, changing names, checking applications)</a:t>
            </a:r>
          </a:p>
          <a:p>
            <a:pPr marL="342900" lvl="1" indent="-342900">
              <a:buSzPct val="5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lvl="0" indent="-342900">
              <a:buSzPct val="100000"/>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Additional videos coming soon!</a:t>
            </a:r>
          </a:p>
        </p:txBody>
      </p:sp>
      <p:sp>
        <p:nvSpPr>
          <p:cNvPr id="6" name="Rectangle 5"/>
          <p:cNvSpPr/>
          <p:nvPr/>
        </p:nvSpPr>
        <p:spPr>
          <a:xfrm>
            <a:off x="2211572" y="152835"/>
            <a:ext cx="7953153" cy="1426031"/>
          </a:xfrm>
          <a:prstGeom prst="rect">
            <a:avLst/>
          </a:prstGeom>
          <a:noFill/>
        </p:spPr>
        <p:txBody>
          <a:bodyPr wrap="square">
            <a:spAutoFit/>
          </a:bodyPr>
          <a:lstStyle/>
          <a:p>
            <a:pPr lvl="0" algn="ctr" defTabSz="457223">
              <a:spcAft>
                <a:spcPts val="800"/>
              </a:spcAft>
              <a:buClr>
                <a:srgbClr val="000000"/>
              </a:buClr>
              <a:buSzPts val="2000"/>
              <a:defRPr/>
            </a:pPr>
            <a:r>
              <a:rPr lang="en-US" sz="4000" b="1" dirty="0">
                <a:solidFill>
                  <a:srgbClr val="801336"/>
                </a:solidFill>
                <a:latin typeface="Footlight MT Light" panose="0204060206030A020304" pitchFamily="18" charset="0"/>
                <a:cs typeface="Arial" panose="020B0604020202020204" pitchFamily="34" charset="0"/>
              </a:rPr>
              <a:t>GaPSC Video Series</a:t>
            </a:r>
          </a:p>
          <a:p>
            <a:pPr lvl="0" algn="ctr" defTabSz="457223">
              <a:spcAft>
                <a:spcPts val="800"/>
              </a:spcAft>
              <a:buClr>
                <a:srgbClr val="000000"/>
              </a:buClr>
              <a:buSzPts val="2000"/>
              <a:defRPr/>
            </a:pPr>
            <a:r>
              <a:rPr lang="en-US" sz="4000" b="1" dirty="0">
                <a:solidFill>
                  <a:srgbClr val="801336"/>
                </a:solidFill>
                <a:latin typeface="Footlight MT Light" panose="0204060206030A020304" pitchFamily="18" charset="0"/>
                <a:cs typeface="Arial" panose="020B0604020202020204" pitchFamily="34" charset="0"/>
              </a:rPr>
              <a:t>Available Now at </a:t>
            </a:r>
            <a:r>
              <a:rPr lang="en-US" sz="4000" b="1" dirty="0">
                <a:solidFill>
                  <a:srgbClr val="801336"/>
                </a:solidFill>
                <a:latin typeface="Footlight MT Light" panose="0204060206030A020304" pitchFamily="18" charset="0"/>
                <a:cs typeface="Arial" panose="020B0604020202020204" pitchFamily="34" charset="0"/>
                <a:hlinkClick r:id="rId3"/>
              </a:rPr>
              <a:t>www.gapsc.com</a:t>
            </a:r>
            <a:endParaRPr lang="en-US" sz="4000" b="1" dirty="0">
              <a:solidFill>
                <a:srgbClr val="801336"/>
              </a:solidFill>
              <a:latin typeface="Footlight MT Light" panose="0204060206030A020304" pitchFamily="18" charset="0"/>
              <a:cs typeface="Arial" panose="020B0604020202020204" pitchFamily="34" charset="0"/>
            </a:endParaRPr>
          </a:p>
        </p:txBody>
      </p:sp>
    </p:spTree>
    <p:extLst>
      <p:ext uri="{BB962C8B-B14F-4D97-AF65-F5344CB8AC3E}">
        <p14:creationId xmlns:p14="http://schemas.microsoft.com/office/powerpoint/2010/main" val="25951601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0917"/>
            <a:ext cx="12193588" cy="4064529"/>
          </a:xfrm>
          <a:prstGeom prst="rect">
            <a:avLst/>
          </a:prstGeom>
        </p:spPr>
      </p:pic>
      <p:grpSp>
        <p:nvGrpSpPr>
          <p:cNvPr id="60" name="Group 59">
            <a:extLst>
              <a:ext uri="{FF2B5EF4-FFF2-40B4-BE49-F238E27FC236}">
                <a16:creationId xmlns:a16="http://schemas.microsoft.com/office/drawing/2014/main" id="{13ECC934-E4AF-4BD3-8B8B-6351818A8F0C}"/>
              </a:ext>
            </a:extLst>
          </p:cNvPr>
          <p:cNvGrpSpPr/>
          <p:nvPr/>
        </p:nvGrpSpPr>
        <p:grpSpPr>
          <a:xfrm>
            <a:off x="545004" y="500482"/>
            <a:ext cx="5282856" cy="1579419"/>
            <a:chOff x="6454153" y="1913463"/>
            <a:chExt cx="5282856" cy="1512917"/>
          </a:xfrm>
        </p:grpSpPr>
        <p:sp>
          <p:nvSpPr>
            <p:cNvPr id="53" name="TextBox 52">
              <a:extLst>
                <a:ext uri="{FF2B5EF4-FFF2-40B4-BE49-F238E27FC236}">
                  <a16:creationId xmlns:a16="http://schemas.microsoft.com/office/drawing/2014/main" id="{17940723-9C32-4610-B96B-E64247E20491}"/>
                </a:ext>
              </a:extLst>
            </p:cNvPr>
            <p:cNvSpPr txBox="1"/>
            <p:nvPr/>
          </p:nvSpPr>
          <p:spPr>
            <a:xfrm>
              <a:off x="6454153" y="1913463"/>
              <a:ext cx="5282856" cy="707562"/>
            </a:xfrm>
            <a:prstGeom prst="rect">
              <a:avLst/>
            </a:prstGeom>
            <a:noFill/>
          </p:spPr>
          <p:txBody>
            <a:bodyPr wrap="none" lIns="0" tIns="0" rIns="0" bIns="0" rtlCol="0">
              <a:spAutoFit/>
            </a:bodyPr>
            <a:lstStyle/>
            <a:p>
              <a:r>
                <a:rPr lang="en-US" sz="4800" b="1" dirty="0" smtClean="0">
                  <a:solidFill>
                    <a:srgbClr val="801336"/>
                  </a:solidFill>
                  <a:latin typeface="Footlight MT Light" panose="0204060206030A020304" pitchFamily="18" charset="0"/>
                </a:rPr>
                <a:t>Contact Information </a:t>
              </a:r>
              <a:endParaRPr lang="en-US" sz="4800" b="1" dirty="0">
                <a:solidFill>
                  <a:srgbClr val="801336"/>
                </a:solidFill>
                <a:latin typeface="Footlight MT Light" panose="0204060206030A020304" pitchFamily="18" charset="0"/>
              </a:endParaRPr>
            </a:p>
          </p:txBody>
        </p:sp>
        <p:sp>
          <p:nvSpPr>
            <p:cNvPr id="54" name="Justify Text Body">
              <a:extLst>
                <a:ext uri="{FF2B5EF4-FFF2-40B4-BE49-F238E27FC236}">
                  <a16:creationId xmlns:a16="http://schemas.microsoft.com/office/drawing/2014/main" id="{72850C6F-F3A1-47F7-8BB1-93B486AFE408}"/>
                </a:ext>
              </a:extLst>
            </p:cNvPr>
            <p:cNvSpPr txBox="1"/>
            <p:nvPr/>
          </p:nvSpPr>
          <p:spPr>
            <a:xfrm flipH="1">
              <a:off x="6454153" y="3143161"/>
              <a:ext cx="5043485" cy="283219"/>
            </a:xfrm>
            <a:prstGeom prst="rect">
              <a:avLst/>
            </a:prstGeom>
            <a:noFill/>
          </p:spPr>
          <p:txBody>
            <a:bodyPr wrap="square" lIns="0" tIns="0" rIns="0" bIns="0" rtlCol="0">
              <a:spAutoFit/>
            </a:bodyPr>
            <a:lstStyle/>
            <a:p>
              <a:pPr>
                <a:lnSpc>
                  <a:spcPct val="150000"/>
                </a:lnSpc>
              </a:pPr>
              <a:endParaRPr lang="en-ID" sz="1400" dirty="0">
                <a:solidFill>
                  <a:schemeClr val="tx1">
                    <a:lumMod val="50000"/>
                    <a:lumOff val="50000"/>
                  </a:schemeClr>
                </a:solidFill>
              </a:endParaRPr>
            </a:p>
          </p:txBody>
        </p:sp>
      </p:grpSp>
      <p:sp>
        <p:nvSpPr>
          <p:cNvPr id="3" name="Rectangle 2"/>
          <p:cNvSpPr/>
          <p:nvPr/>
        </p:nvSpPr>
        <p:spPr>
          <a:xfrm>
            <a:off x="2276045" y="2418941"/>
            <a:ext cx="7641498" cy="2803844"/>
          </a:xfrm>
          <a:prstGeom prst="rect">
            <a:avLst/>
          </a:prstGeom>
          <a:solidFill>
            <a:schemeClr val="bg1"/>
          </a:solidFill>
        </p:spPr>
        <p:txBody>
          <a:bodyPr wrap="square">
            <a:spAutoFit/>
          </a:bodyPr>
          <a:lstStyle/>
          <a:p>
            <a:pPr lvl="0" algn="ctr" defTabSz="914400">
              <a:lnSpc>
                <a:spcPct val="90000"/>
              </a:lnSpc>
              <a:spcBef>
                <a:spcPts val="1000"/>
              </a:spcBef>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a:t>
            </a:r>
            <a:r>
              <a:rPr lang="en-US" sz="2800"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GaPSC’s</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website is an important source of information. </a:t>
            </a:r>
          </a:p>
          <a:p>
            <a:pPr lvl="0" algn="ctr" defTabSz="914400">
              <a:lnSpc>
                <a:spcPct val="90000"/>
              </a:lnSpc>
              <a:spcBef>
                <a:spcPts val="1000"/>
              </a:spcBef>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hlinkClick r:id="rId3"/>
              </a:rPr>
              <a:t>www.gapsc.com</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p>
          <a:p>
            <a:pPr marL="457200" lvl="0" indent="-457200" algn="ctr" defTabSz="914400">
              <a:lnSpc>
                <a:spcPct val="90000"/>
              </a:lnSpc>
              <a:spcBef>
                <a:spcPts val="1000"/>
              </a:spcBef>
              <a:buFont typeface="Courier New" panose="02070309020205020404" pitchFamily="49" charset="0"/>
              <a:buChar char="o"/>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lvl="0" algn="ctr" defTabSz="914400">
              <a:lnSpc>
                <a:spcPct val="90000"/>
              </a:lnSpc>
              <a:spcBef>
                <a:spcPts val="1000"/>
              </a:spcBef>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If additional assistance is needed, contact information is available at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hlinkClick r:id="rId4"/>
              </a:rPr>
              <a:t>www.gapsc.com/ethics/contact</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4" name="Picture 3"/>
          <p:cNvPicPr>
            <a:picLocks noChangeAspect="1"/>
          </p:cNvPicPr>
          <p:nvPr/>
        </p:nvPicPr>
        <p:blipFill>
          <a:blip r:embed="rId5"/>
          <a:stretch>
            <a:fillRect/>
          </a:stretch>
        </p:blipFill>
        <p:spPr>
          <a:xfrm>
            <a:off x="10502614" y="4468912"/>
            <a:ext cx="1475360" cy="2255716"/>
          </a:xfrm>
          <a:prstGeom prst="rect">
            <a:avLst/>
          </a:prstGeom>
        </p:spPr>
      </p:pic>
    </p:spTree>
    <p:extLst>
      <p:ext uri="{BB962C8B-B14F-4D97-AF65-F5344CB8AC3E}">
        <p14:creationId xmlns:p14="http://schemas.microsoft.com/office/powerpoint/2010/main" val="1829486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3"/>
          <a:srcRect l="990" r="990"/>
          <a:stretch>
            <a:fillRect/>
          </a:stretch>
        </p:blipFill>
        <p:spPr>
          <a:xfrm>
            <a:off x="793795" y="1461273"/>
            <a:ext cx="3403599" cy="4634017"/>
          </a:xfrm>
          <a:prstGeom prst="rect">
            <a:avLst/>
          </a:prstGeom>
        </p:spPr>
      </p:pic>
      <p:sp>
        <p:nvSpPr>
          <p:cNvPr id="32" name="TextBox 31">
            <a:extLst>
              <a:ext uri="{FF2B5EF4-FFF2-40B4-BE49-F238E27FC236}">
                <a16:creationId xmlns:a16="http://schemas.microsoft.com/office/drawing/2014/main" id="{6746131E-4647-4740-BAEA-BE525F075C55}"/>
              </a:ext>
            </a:extLst>
          </p:cNvPr>
          <p:cNvSpPr txBox="1"/>
          <p:nvPr/>
        </p:nvSpPr>
        <p:spPr>
          <a:xfrm>
            <a:off x="4462578" y="436914"/>
            <a:ext cx="7000186" cy="2215991"/>
          </a:xfrm>
          <a:prstGeom prst="rect">
            <a:avLst/>
          </a:prstGeom>
          <a:noFill/>
        </p:spPr>
        <p:txBody>
          <a:bodyPr wrap="none" lIns="0" tIns="0" rIns="0" bIns="0" rtlCol="0">
            <a:spAutoFit/>
          </a:bodyPr>
          <a:lstStyle/>
          <a:p>
            <a:pPr algn="ctr"/>
            <a:r>
              <a:rPr lang="en-US" sz="4800" b="1" dirty="0" smtClean="0">
                <a:solidFill>
                  <a:srgbClr val="801336"/>
                </a:solidFill>
                <a:latin typeface="Footlight MT Light" panose="0204060206030A020304" pitchFamily="18" charset="0"/>
                <a:ea typeface="MS Gothic" panose="020B0609070205080204" pitchFamily="49" charset="-128"/>
              </a:rPr>
              <a:t>The Georgia Code of Ethics </a:t>
            </a:r>
          </a:p>
          <a:p>
            <a:pPr algn="ctr"/>
            <a:r>
              <a:rPr lang="en-US" sz="4800" b="1" dirty="0" smtClean="0">
                <a:solidFill>
                  <a:srgbClr val="801336"/>
                </a:solidFill>
                <a:latin typeface="Footlight MT Light" panose="0204060206030A020304" pitchFamily="18" charset="0"/>
                <a:ea typeface="MS Gothic" panose="020B0609070205080204" pitchFamily="49" charset="-128"/>
              </a:rPr>
              <a:t>for Educators </a:t>
            </a:r>
          </a:p>
          <a:p>
            <a:pPr algn="ctr"/>
            <a:endParaRPr lang="en-US" sz="4800" b="1" dirty="0">
              <a:solidFill>
                <a:srgbClr val="801336"/>
              </a:solidFill>
              <a:latin typeface="Footlight MT Light" panose="0204060206030A020304" pitchFamily="18" charset="0"/>
              <a:ea typeface="MS Gothic" panose="020B0609070205080204" pitchFamily="49" charset="-128"/>
            </a:endParaRPr>
          </a:p>
        </p:txBody>
      </p:sp>
      <p:pic>
        <p:nvPicPr>
          <p:cNvPr id="17" name="Mockup">
            <a:extLst>
              <a:ext uri="{FF2B5EF4-FFF2-40B4-BE49-F238E27FC236}">
                <a16:creationId xmlns:a16="http://schemas.microsoft.com/office/drawing/2014/main" id="{6A47F2A4-57AE-4A6C-BBDC-C5B361D85F2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44736" y="839619"/>
            <a:ext cx="3701719" cy="5527482"/>
          </a:xfrm>
          <a:prstGeom prst="rect">
            <a:avLst/>
          </a:prstGeom>
        </p:spPr>
      </p:pic>
      <p:sp>
        <p:nvSpPr>
          <p:cNvPr id="7" name="Rectangle 6"/>
          <p:cNvSpPr/>
          <p:nvPr/>
        </p:nvSpPr>
        <p:spPr>
          <a:xfrm>
            <a:off x="4779222" y="3126359"/>
            <a:ext cx="6096000" cy="830997"/>
          </a:xfrm>
          <a:prstGeom prst="rect">
            <a:avLst/>
          </a:prstGeom>
          <a:noFill/>
          <a:ln>
            <a:noFill/>
          </a:ln>
        </p:spPr>
        <p:txBody>
          <a:bodyPr>
            <a:spAutoFit/>
          </a:bodyPr>
          <a:lstStyle/>
          <a:p>
            <a:pPr lvl="0" algn="just"/>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Contains 10 standards that represent the conduct generally accepted by the education profession</a:t>
            </a:r>
            <a:r>
              <a:rPr lang="en-US" sz="2400"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400"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ectangle 7"/>
          <p:cNvSpPr/>
          <p:nvPr/>
        </p:nvSpPr>
        <p:spPr>
          <a:xfrm>
            <a:off x="4751092" y="4156298"/>
            <a:ext cx="6683542" cy="1938992"/>
          </a:xfrm>
          <a:prstGeom prst="rect">
            <a:avLst/>
          </a:prstGeom>
          <a:noFill/>
          <a:ln>
            <a:noFill/>
          </a:ln>
        </p:spPr>
        <p:txBody>
          <a:bodyPr wrap="square">
            <a:spAutoFit/>
          </a:bodyPr>
          <a:lstStyle/>
          <a:p>
            <a:pPr algn="just"/>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Defines unethical conduct justifying disciplinary sanction and provides guidance for </a:t>
            </a:r>
            <a:r>
              <a:rPr lang="en-US" sz="2400" b="1" u="sng"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protecting the health, safety, and general welfare of students and educators, and assures the citizens of Georgia a degree of accountability within the education profession</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9" name="Rectangle 8"/>
          <p:cNvSpPr/>
          <p:nvPr/>
        </p:nvSpPr>
        <p:spPr>
          <a:xfrm>
            <a:off x="4779222" y="2158106"/>
            <a:ext cx="6096000" cy="830997"/>
          </a:xfrm>
          <a:prstGeom prst="rect">
            <a:avLst/>
          </a:prstGeom>
          <a:noFill/>
          <a:ln>
            <a:noFill/>
          </a:ln>
        </p:spPr>
        <p:txBody>
          <a:bodyPr>
            <a:spAutoFit/>
          </a:bodyPr>
          <a:lstStyle/>
          <a:p>
            <a:pPr lvl="0" algn="just"/>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Defines the professional behavior of educators in Georgia and serves as a guide to ethical conduct. </a:t>
            </a:r>
          </a:p>
        </p:txBody>
      </p:sp>
    </p:spTree>
    <p:extLst>
      <p:ext uri="{BB962C8B-B14F-4D97-AF65-F5344CB8AC3E}">
        <p14:creationId xmlns:p14="http://schemas.microsoft.com/office/powerpoint/2010/main" val="13726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922" y="0"/>
            <a:ext cx="10691666" cy="6858000"/>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54849"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13">
              <a:solidFill>
                <a:srgbClr val="FFFFFF"/>
              </a:solidFill>
              <a:latin typeface="Roboto"/>
            </a:endParaRPr>
          </a:p>
        </p:txBody>
      </p:sp>
      <p:sp>
        <p:nvSpPr>
          <p:cNvPr id="34" name="TextBox 33">
            <a:extLst>
              <a:ext uri="{FF2B5EF4-FFF2-40B4-BE49-F238E27FC236}">
                <a16:creationId xmlns:a16="http://schemas.microsoft.com/office/drawing/2014/main" id="{B798FBFC-E29B-48D4-BB63-39FF1EFE9B8C}"/>
              </a:ext>
            </a:extLst>
          </p:cNvPr>
          <p:cNvSpPr txBox="1"/>
          <p:nvPr/>
        </p:nvSpPr>
        <p:spPr>
          <a:xfrm flipH="1">
            <a:off x="5643871" y="3044279"/>
            <a:ext cx="4534898" cy="769441"/>
          </a:xfrm>
          <a:prstGeom prst="rect">
            <a:avLst/>
          </a:prstGeom>
          <a:noFill/>
        </p:spPr>
        <p:txBody>
          <a:bodyPr wrap="square">
            <a:spAutoFit/>
          </a:bodyPr>
          <a:lstStyle/>
          <a:p>
            <a:pPr algn="ctr" defTabSz="342900">
              <a:defRPr/>
            </a:pPr>
            <a:r>
              <a:rPr lang="en-US" sz="4400" b="1" dirty="0">
                <a:solidFill>
                  <a:srgbClr val="002060"/>
                </a:solidFill>
                <a:latin typeface="Footlight MT Light" panose="0204060206030A020304" pitchFamily="18" charset="0"/>
                <a:ea typeface="MS Gothic" panose="020B0609070205080204" pitchFamily="49" charset="-128"/>
              </a:rPr>
              <a:t>The Need</a:t>
            </a:r>
            <a:endParaRPr lang="id-ID" sz="4400" b="1" dirty="0">
              <a:solidFill>
                <a:srgbClr val="002060"/>
              </a:solidFill>
              <a:latin typeface="Footlight MT Light" panose="0204060206030A020304" pitchFamily="18" charset="0"/>
              <a:ea typeface="MS Gothic" panose="020B0609070205080204" pitchFamily="49" charset="-128"/>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117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_bg">
            <a:extLst>
              <a:ext uri="{FF2B5EF4-FFF2-40B4-BE49-F238E27FC236}">
                <a16:creationId xmlns:a16="http://schemas.microsoft.com/office/drawing/2014/main" id="{E9622934-5936-D42D-9255-E73CDD48FCAD}"/>
              </a:ext>
            </a:extLst>
          </p:cNvPr>
          <p:cNvSpPr/>
          <p:nvPr/>
        </p:nvSpPr>
        <p:spPr>
          <a:xfrm rot="10800000">
            <a:off x="791" y="-2"/>
            <a:ext cx="9490447" cy="6858001"/>
          </a:xfrm>
          <a:custGeom>
            <a:avLst/>
            <a:gdLst>
              <a:gd name="connsiteX0" fmla="*/ 0 w 1828800"/>
              <a:gd name="connsiteY0" fmla="*/ 876300 h 1752600"/>
              <a:gd name="connsiteX1" fmla="*/ 914400 w 1828800"/>
              <a:gd name="connsiteY1" fmla="*/ 0 h 1752600"/>
              <a:gd name="connsiteX2" fmla="*/ 1828800 w 1828800"/>
              <a:gd name="connsiteY2" fmla="*/ 876300 h 1752600"/>
              <a:gd name="connsiteX3" fmla="*/ 914400 w 1828800"/>
              <a:gd name="connsiteY3" fmla="*/ 1752600 h 1752600"/>
              <a:gd name="connsiteX4" fmla="*/ 0 w 1828800"/>
              <a:gd name="connsiteY4" fmla="*/ 876300 h 1752600"/>
              <a:gd name="connsiteX0" fmla="*/ 4047239 w 5876899"/>
              <a:gd name="connsiteY0" fmla="*/ 1975283 h 2851583"/>
              <a:gd name="connsiteX1" fmla="*/ 5010 w 5876899"/>
              <a:gd name="connsiteY1" fmla="*/ 15854 h 2851583"/>
              <a:gd name="connsiteX2" fmla="*/ 4961639 w 5876899"/>
              <a:gd name="connsiteY2" fmla="*/ 1098983 h 2851583"/>
              <a:gd name="connsiteX3" fmla="*/ 5876039 w 5876899"/>
              <a:gd name="connsiteY3" fmla="*/ 1975283 h 2851583"/>
              <a:gd name="connsiteX4" fmla="*/ 4961639 w 5876899"/>
              <a:gd name="connsiteY4" fmla="*/ 2851583 h 2851583"/>
              <a:gd name="connsiteX5" fmla="*/ 4047239 w 5876899"/>
              <a:gd name="connsiteY5" fmla="*/ 1975283 h 2851583"/>
              <a:gd name="connsiteX0" fmla="*/ 158976 w 8066952"/>
              <a:gd name="connsiteY0" fmla="*/ 4021797 h 4123939"/>
              <a:gd name="connsiteX1" fmla="*/ 2140175 w 8066952"/>
              <a:gd name="connsiteY1" fmla="*/ 15854 h 4123939"/>
              <a:gd name="connsiteX2" fmla="*/ 7096804 w 8066952"/>
              <a:gd name="connsiteY2" fmla="*/ 1098983 h 4123939"/>
              <a:gd name="connsiteX3" fmla="*/ 8011204 w 8066952"/>
              <a:gd name="connsiteY3" fmla="*/ 1975283 h 4123939"/>
              <a:gd name="connsiteX4" fmla="*/ 7096804 w 8066952"/>
              <a:gd name="connsiteY4" fmla="*/ 2851583 h 4123939"/>
              <a:gd name="connsiteX5" fmla="*/ 158976 w 8066952"/>
              <a:gd name="connsiteY5" fmla="*/ 4021797 h 4123939"/>
              <a:gd name="connsiteX0" fmla="*/ 2454691 w 10307779"/>
              <a:gd name="connsiteY0" fmla="*/ 4021797 h 6967136"/>
              <a:gd name="connsiteX1" fmla="*/ 4435890 w 10307779"/>
              <a:gd name="connsiteY1" fmla="*/ 15854 h 6967136"/>
              <a:gd name="connsiteX2" fmla="*/ 9392519 w 10307779"/>
              <a:gd name="connsiteY2" fmla="*/ 1098983 h 6967136"/>
              <a:gd name="connsiteX3" fmla="*/ 10306919 w 10307779"/>
              <a:gd name="connsiteY3" fmla="*/ 1975283 h 6967136"/>
              <a:gd name="connsiteX4" fmla="*/ 350119 w 10307779"/>
              <a:gd name="connsiteY4" fmla="*/ 6930097 h 6967136"/>
              <a:gd name="connsiteX5" fmla="*/ 2454691 w 10307779"/>
              <a:gd name="connsiteY5" fmla="*/ 4021797 h 6967136"/>
              <a:gd name="connsiteX0" fmla="*/ 2307687 w 10321906"/>
              <a:gd name="connsiteY0" fmla="*/ 4021797 h 7843189"/>
              <a:gd name="connsiteX1" fmla="*/ 4288886 w 10321906"/>
              <a:gd name="connsiteY1" fmla="*/ 15854 h 7843189"/>
              <a:gd name="connsiteX2" fmla="*/ 9245515 w 10321906"/>
              <a:gd name="connsiteY2" fmla="*/ 1098983 h 7843189"/>
              <a:gd name="connsiteX3" fmla="*/ 10159915 w 10321906"/>
              <a:gd name="connsiteY3" fmla="*/ 1975283 h 7843189"/>
              <a:gd name="connsiteX4" fmla="*/ 7685231 w 10321906"/>
              <a:gd name="connsiteY4" fmla="*/ 7490712 h 7843189"/>
              <a:gd name="connsiteX5" fmla="*/ 203115 w 10321906"/>
              <a:gd name="connsiteY5" fmla="*/ 6930097 h 7843189"/>
              <a:gd name="connsiteX6" fmla="*/ 2307687 w 10321906"/>
              <a:gd name="connsiteY6" fmla="*/ 4021797 h 7843189"/>
              <a:gd name="connsiteX0" fmla="*/ 2307687 w 10285532"/>
              <a:gd name="connsiteY0" fmla="*/ 4041335 h 7862727"/>
              <a:gd name="connsiteX1" fmla="*/ 4288886 w 10285532"/>
              <a:gd name="connsiteY1" fmla="*/ 35392 h 7862727"/>
              <a:gd name="connsiteX2" fmla="*/ 9245515 w 10285532"/>
              <a:gd name="connsiteY2" fmla="*/ 1118521 h 7862727"/>
              <a:gd name="connsiteX3" fmla="*/ 10116372 w 10285532"/>
              <a:gd name="connsiteY3" fmla="*/ 5637906 h 7862727"/>
              <a:gd name="connsiteX4" fmla="*/ 7685231 w 10285532"/>
              <a:gd name="connsiteY4" fmla="*/ 7510250 h 7862727"/>
              <a:gd name="connsiteX5" fmla="*/ 203115 w 10285532"/>
              <a:gd name="connsiteY5" fmla="*/ 6949635 h 7862727"/>
              <a:gd name="connsiteX6" fmla="*/ 2307687 w 10285532"/>
              <a:gd name="connsiteY6" fmla="*/ 4041335 h 7862727"/>
              <a:gd name="connsiteX0" fmla="*/ 2307687 w 10216197"/>
              <a:gd name="connsiteY0" fmla="*/ 4011033 h 7832425"/>
              <a:gd name="connsiteX1" fmla="*/ 4288886 w 10216197"/>
              <a:gd name="connsiteY1" fmla="*/ 5090 h 7832425"/>
              <a:gd name="connsiteX2" fmla="*/ 8708487 w 10216197"/>
              <a:gd name="connsiteY2" fmla="*/ 3831419 h 7832425"/>
              <a:gd name="connsiteX3" fmla="*/ 10116372 w 10216197"/>
              <a:gd name="connsiteY3" fmla="*/ 5607604 h 7832425"/>
              <a:gd name="connsiteX4" fmla="*/ 7685231 w 10216197"/>
              <a:gd name="connsiteY4" fmla="*/ 7479948 h 7832425"/>
              <a:gd name="connsiteX5" fmla="*/ 203115 w 10216197"/>
              <a:gd name="connsiteY5" fmla="*/ 6919333 h 7832425"/>
              <a:gd name="connsiteX6" fmla="*/ 2307687 w 10216197"/>
              <a:gd name="connsiteY6" fmla="*/ 4011033 h 7832425"/>
              <a:gd name="connsiteX0" fmla="*/ 2307687 w 10173322"/>
              <a:gd name="connsiteY0" fmla="*/ 4109088 h 7930480"/>
              <a:gd name="connsiteX1" fmla="*/ 4288886 w 10173322"/>
              <a:gd name="connsiteY1" fmla="*/ 103145 h 7930480"/>
              <a:gd name="connsiteX2" fmla="*/ 9927771 w 10173322"/>
              <a:gd name="connsiteY2" fmla="*/ 680441 h 7930480"/>
              <a:gd name="connsiteX3" fmla="*/ 8708487 w 10173322"/>
              <a:gd name="connsiteY3" fmla="*/ 3929474 h 7930480"/>
              <a:gd name="connsiteX4" fmla="*/ 10116372 w 10173322"/>
              <a:gd name="connsiteY4" fmla="*/ 5705659 h 7930480"/>
              <a:gd name="connsiteX5" fmla="*/ 7685231 w 10173322"/>
              <a:gd name="connsiteY5" fmla="*/ 7578003 h 7930480"/>
              <a:gd name="connsiteX6" fmla="*/ 203115 w 10173322"/>
              <a:gd name="connsiteY6" fmla="*/ 7017388 h 7930480"/>
              <a:gd name="connsiteX7" fmla="*/ 2307687 w 10173322"/>
              <a:gd name="connsiteY7" fmla="*/ 4109088 h 7930480"/>
              <a:gd name="connsiteX0" fmla="*/ 2307687 w 10173322"/>
              <a:gd name="connsiteY0" fmla="*/ 4094494 h 7915886"/>
              <a:gd name="connsiteX1" fmla="*/ 4288886 w 10173322"/>
              <a:gd name="connsiteY1" fmla="*/ 88551 h 7915886"/>
              <a:gd name="connsiteX2" fmla="*/ 5950857 w 10173322"/>
              <a:gd name="connsiteY2" fmla="*/ 2988132 h 7915886"/>
              <a:gd name="connsiteX3" fmla="*/ 9927771 w 10173322"/>
              <a:gd name="connsiteY3" fmla="*/ 665847 h 7915886"/>
              <a:gd name="connsiteX4" fmla="*/ 8708487 w 10173322"/>
              <a:gd name="connsiteY4" fmla="*/ 3914880 h 7915886"/>
              <a:gd name="connsiteX5" fmla="*/ 10116372 w 10173322"/>
              <a:gd name="connsiteY5" fmla="*/ 5691065 h 7915886"/>
              <a:gd name="connsiteX6" fmla="*/ 7685231 w 10173322"/>
              <a:gd name="connsiteY6" fmla="*/ 7563409 h 7915886"/>
              <a:gd name="connsiteX7" fmla="*/ 203115 w 10173322"/>
              <a:gd name="connsiteY7" fmla="*/ 7002794 h 7915886"/>
              <a:gd name="connsiteX8" fmla="*/ 2307687 w 10173322"/>
              <a:gd name="connsiteY8" fmla="*/ 4094494 h 7915886"/>
              <a:gd name="connsiteX0" fmla="*/ 2287274 w 10152909"/>
              <a:gd name="connsiteY0" fmla="*/ 3557297 h 7378689"/>
              <a:gd name="connsiteX1" fmla="*/ 2134873 w 10152909"/>
              <a:gd name="connsiteY1" fmla="*/ 102897 h 7378689"/>
              <a:gd name="connsiteX2" fmla="*/ 5930444 w 10152909"/>
              <a:gd name="connsiteY2" fmla="*/ 2450935 h 7378689"/>
              <a:gd name="connsiteX3" fmla="*/ 9907358 w 10152909"/>
              <a:gd name="connsiteY3" fmla="*/ 128650 h 7378689"/>
              <a:gd name="connsiteX4" fmla="*/ 8688074 w 10152909"/>
              <a:gd name="connsiteY4" fmla="*/ 3377683 h 7378689"/>
              <a:gd name="connsiteX5" fmla="*/ 10095959 w 10152909"/>
              <a:gd name="connsiteY5" fmla="*/ 5153868 h 7378689"/>
              <a:gd name="connsiteX6" fmla="*/ 7664818 w 10152909"/>
              <a:gd name="connsiteY6" fmla="*/ 7026212 h 7378689"/>
              <a:gd name="connsiteX7" fmla="*/ 182702 w 10152909"/>
              <a:gd name="connsiteY7" fmla="*/ 6465597 h 7378689"/>
              <a:gd name="connsiteX8" fmla="*/ 2287274 w 10152909"/>
              <a:gd name="connsiteY8" fmla="*/ 3557297 h 7378689"/>
              <a:gd name="connsiteX0" fmla="*/ 2288031 w 10153666"/>
              <a:gd name="connsiteY0" fmla="*/ 3519783 h 7341175"/>
              <a:gd name="connsiteX1" fmla="*/ 2222716 w 10153666"/>
              <a:gd name="connsiteY1" fmla="*/ 108926 h 7341175"/>
              <a:gd name="connsiteX2" fmla="*/ 5931201 w 10153666"/>
              <a:gd name="connsiteY2" fmla="*/ 2413421 h 7341175"/>
              <a:gd name="connsiteX3" fmla="*/ 9908115 w 10153666"/>
              <a:gd name="connsiteY3" fmla="*/ 91136 h 7341175"/>
              <a:gd name="connsiteX4" fmla="*/ 8688831 w 10153666"/>
              <a:gd name="connsiteY4" fmla="*/ 3340169 h 7341175"/>
              <a:gd name="connsiteX5" fmla="*/ 10096716 w 10153666"/>
              <a:gd name="connsiteY5" fmla="*/ 5116354 h 7341175"/>
              <a:gd name="connsiteX6" fmla="*/ 7665575 w 10153666"/>
              <a:gd name="connsiteY6" fmla="*/ 6988698 h 7341175"/>
              <a:gd name="connsiteX7" fmla="*/ 183459 w 10153666"/>
              <a:gd name="connsiteY7" fmla="*/ 6428083 h 7341175"/>
              <a:gd name="connsiteX8" fmla="*/ 2288031 w 10153666"/>
              <a:gd name="connsiteY8" fmla="*/ 3519783 h 7341175"/>
              <a:gd name="connsiteX0" fmla="*/ 2288031 w 10153666"/>
              <a:gd name="connsiteY0" fmla="*/ 3617798 h 7439190"/>
              <a:gd name="connsiteX1" fmla="*/ 2222716 w 10153666"/>
              <a:gd name="connsiteY1" fmla="*/ 206941 h 7439190"/>
              <a:gd name="connsiteX2" fmla="*/ 5931201 w 10153666"/>
              <a:gd name="connsiteY2" fmla="*/ 2511436 h 7439190"/>
              <a:gd name="connsiteX3" fmla="*/ 9908115 w 10153666"/>
              <a:gd name="connsiteY3" fmla="*/ 189151 h 7439190"/>
              <a:gd name="connsiteX4" fmla="*/ 8688831 w 10153666"/>
              <a:gd name="connsiteY4" fmla="*/ 3438184 h 7439190"/>
              <a:gd name="connsiteX5" fmla="*/ 10096716 w 10153666"/>
              <a:gd name="connsiteY5" fmla="*/ 5214369 h 7439190"/>
              <a:gd name="connsiteX6" fmla="*/ 7665575 w 10153666"/>
              <a:gd name="connsiteY6" fmla="*/ 7086713 h 7439190"/>
              <a:gd name="connsiteX7" fmla="*/ 183459 w 10153666"/>
              <a:gd name="connsiteY7" fmla="*/ 6526098 h 7439190"/>
              <a:gd name="connsiteX8" fmla="*/ 2288031 w 10153666"/>
              <a:gd name="connsiteY8" fmla="*/ 3617798 h 7439190"/>
              <a:gd name="connsiteX0" fmla="*/ 1408409 w 10304558"/>
              <a:gd name="connsiteY0" fmla="*/ 3505268 h 7341648"/>
              <a:gd name="connsiteX1" fmla="*/ 2373608 w 10304558"/>
              <a:gd name="connsiteY1" fmla="*/ 108926 h 7341648"/>
              <a:gd name="connsiteX2" fmla="*/ 6082093 w 10304558"/>
              <a:gd name="connsiteY2" fmla="*/ 2413421 h 7341648"/>
              <a:gd name="connsiteX3" fmla="*/ 10059007 w 10304558"/>
              <a:gd name="connsiteY3" fmla="*/ 91136 h 7341648"/>
              <a:gd name="connsiteX4" fmla="*/ 8839723 w 10304558"/>
              <a:gd name="connsiteY4" fmla="*/ 3340169 h 7341648"/>
              <a:gd name="connsiteX5" fmla="*/ 10247608 w 10304558"/>
              <a:gd name="connsiteY5" fmla="*/ 5116354 h 7341648"/>
              <a:gd name="connsiteX6" fmla="*/ 7816467 w 10304558"/>
              <a:gd name="connsiteY6" fmla="*/ 6988698 h 7341648"/>
              <a:gd name="connsiteX7" fmla="*/ 334351 w 10304558"/>
              <a:gd name="connsiteY7" fmla="*/ 6428083 h 7341648"/>
              <a:gd name="connsiteX8" fmla="*/ 1408409 w 10304558"/>
              <a:gd name="connsiteY8" fmla="*/ 3505268 h 7341648"/>
              <a:gd name="connsiteX0" fmla="*/ 1408409 w 10304558"/>
              <a:gd name="connsiteY0" fmla="*/ 3553542 h 7389922"/>
              <a:gd name="connsiteX1" fmla="*/ 2373608 w 10304558"/>
              <a:gd name="connsiteY1" fmla="*/ 157200 h 7389922"/>
              <a:gd name="connsiteX2" fmla="*/ 6082093 w 10304558"/>
              <a:gd name="connsiteY2" fmla="*/ 2461695 h 7389922"/>
              <a:gd name="connsiteX3" fmla="*/ 10059007 w 10304558"/>
              <a:gd name="connsiteY3" fmla="*/ 139410 h 7389922"/>
              <a:gd name="connsiteX4" fmla="*/ 8839723 w 10304558"/>
              <a:gd name="connsiteY4" fmla="*/ 3388443 h 7389922"/>
              <a:gd name="connsiteX5" fmla="*/ 10247608 w 10304558"/>
              <a:gd name="connsiteY5" fmla="*/ 5164628 h 7389922"/>
              <a:gd name="connsiteX6" fmla="*/ 7816467 w 10304558"/>
              <a:gd name="connsiteY6" fmla="*/ 7036972 h 7389922"/>
              <a:gd name="connsiteX7" fmla="*/ 334351 w 10304558"/>
              <a:gd name="connsiteY7" fmla="*/ 6476357 h 7389922"/>
              <a:gd name="connsiteX8" fmla="*/ 1408409 w 10304558"/>
              <a:gd name="connsiteY8" fmla="*/ 3553542 h 7389922"/>
              <a:gd name="connsiteX0" fmla="*/ 1408409 w 10304558"/>
              <a:gd name="connsiteY0" fmla="*/ 3529651 h 7366031"/>
              <a:gd name="connsiteX1" fmla="*/ 2373608 w 10304558"/>
              <a:gd name="connsiteY1" fmla="*/ 133309 h 7366031"/>
              <a:gd name="connsiteX2" fmla="*/ 5995007 w 10304558"/>
              <a:gd name="connsiteY2" fmla="*/ 1697575 h 7366031"/>
              <a:gd name="connsiteX3" fmla="*/ 10059007 w 10304558"/>
              <a:gd name="connsiteY3" fmla="*/ 115519 h 7366031"/>
              <a:gd name="connsiteX4" fmla="*/ 8839723 w 10304558"/>
              <a:gd name="connsiteY4" fmla="*/ 3364552 h 7366031"/>
              <a:gd name="connsiteX5" fmla="*/ 10247608 w 10304558"/>
              <a:gd name="connsiteY5" fmla="*/ 5140737 h 7366031"/>
              <a:gd name="connsiteX6" fmla="*/ 7816467 w 10304558"/>
              <a:gd name="connsiteY6" fmla="*/ 7013081 h 7366031"/>
              <a:gd name="connsiteX7" fmla="*/ 334351 w 10304558"/>
              <a:gd name="connsiteY7" fmla="*/ 6452466 h 7366031"/>
              <a:gd name="connsiteX8" fmla="*/ 1408409 w 10304558"/>
              <a:gd name="connsiteY8" fmla="*/ 3529651 h 7366031"/>
              <a:gd name="connsiteX0" fmla="*/ 1408409 w 10304558"/>
              <a:gd name="connsiteY0" fmla="*/ 3520548 h 7356928"/>
              <a:gd name="connsiteX1" fmla="*/ 2373608 w 10304558"/>
              <a:gd name="connsiteY1" fmla="*/ 124206 h 7356928"/>
              <a:gd name="connsiteX2" fmla="*/ 5995007 w 10304558"/>
              <a:gd name="connsiteY2" fmla="*/ 1688472 h 7356928"/>
              <a:gd name="connsiteX3" fmla="*/ 10059007 w 10304558"/>
              <a:gd name="connsiteY3" fmla="*/ 106416 h 7356928"/>
              <a:gd name="connsiteX4" fmla="*/ 8839723 w 10304558"/>
              <a:gd name="connsiteY4" fmla="*/ 3355449 h 7356928"/>
              <a:gd name="connsiteX5" fmla="*/ 10247608 w 10304558"/>
              <a:gd name="connsiteY5" fmla="*/ 5131634 h 7356928"/>
              <a:gd name="connsiteX6" fmla="*/ 7816467 w 10304558"/>
              <a:gd name="connsiteY6" fmla="*/ 7003978 h 7356928"/>
              <a:gd name="connsiteX7" fmla="*/ 334351 w 10304558"/>
              <a:gd name="connsiteY7" fmla="*/ 6443363 h 7356928"/>
              <a:gd name="connsiteX8" fmla="*/ 1408409 w 10304558"/>
              <a:gd name="connsiteY8" fmla="*/ 3520548 h 7356928"/>
              <a:gd name="connsiteX0" fmla="*/ 1408409 w 10304558"/>
              <a:gd name="connsiteY0" fmla="*/ 3538257 h 7374637"/>
              <a:gd name="connsiteX1" fmla="*/ 2373608 w 10304558"/>
              <a:gd name="connsiteY1" fmla="*/ 141915 h 7374637"/>
              <a:gd name="connsiteX2" fmla="*/ 5995007 w 10304558"/>
              <a:gd name="connsiteY2" fmla="*/ 1706181 h 7374637"/>
              <a:gd name="connsiteX3" fmla="*/ 10059007 w 10304558"/>
              <a:gd name="connsiteY3" fmla="*/ 124125 h 7374637"/>
              <a:gd name="connsiteX4" fmla="*/ 8839723 w 10304558"/>
              <a:gd name="connsiteY4" fmla="*/ 3373158 h 7374637"/>
              <a:gd name="connsiteX5" fmla="*/ 10247608 w 10304558"/>
              <a:gd name="connsiteY5" fmla="*/ 5149343 h 7374637"/>
              <a:gd name="connsiteX6" fmla="*/ 7816467 w 10304558"/>
              <a:gd name="connsiteY6" fmla="*/ 7021687 h 7374637"/>
              <a:gd name="connsiteX7" fmla="*/ 334351 w 10304558"/>
              <a:gd name="connsiteY7" fmla="*/ 6461072 h 7374637"/>
              <a:gd name="connsiteX8" fmla="*/ 1408409 w 10304558"/>
              <a:gd name="connsiteY8" fmla="*/ 3538257 h 7374637"/>
              <a:gd name="connsiteX0" fmla="*/ 1408409 w 10305350"/>
              <a:gd name="connsiteY0" fmla="*/ 3528227 h 7364607"/>
              <a:gd name="connsiteX1" fmla="*/ 2373608 w 10305350"/>
              <a:gd name="connsiteY1" fmla="*/ 131885 h 7364607"/>
              <a:gd name="connsiteX2" fmla="*/ 5995007 w 10305350"/>
              <a:gd name="connsiteY2" fmla="*/ 1696151 h 7364607"/>
              <a:gd name="connsiteX3" fmla="*/ 9884835 w 10305350"/>
              <a:gd name="connsiteY3" fmla="*/ 1043009 h 7364607"/>
              <a:gd name="connsiteX4" fmla="*/ 8839723 w 10305350"/>
              <a:gd name="connsiteY4" fmla="*/ 3363128 h 7364607"/>
              <a:gd name="connsiteX5" fmla="*/ 10247608 w 10305350"/>
              <a:gd name="connsiteY5" fmla="*/ 5139313 h 7364607"/>
              <a:gd name="connsiteX6" fmla="*/ 7816467 w 10305350"/>
              <a:gd name="connsiteY6" fmla="*/ 7011657 h 7364607"/>
              <a:gd name="connsiteX7" fmla="*/ 334351 w 10305350"/>
              <a:gd name="connsiteY7" fmla="*/ 6451042 h 7364607"/>
              <a:gd name="connsiteX8" fmla="*/ 1408409 w 10305350"/>
              <a:gd name="connsiteY8" fmla="*/ 3528227 h 7364607"/>
              <a:gd name="connsiteX0" fmla="*/ 1408409 w 10305350"/>
              <a:gd name="connsiteY0" fmla="*/ 3528227 h 7364607"/>
              <a:gd name="connsiteX1" fmla="*/ 2373608 w 10305350"/>
              <a:gd name="connsiteY1" fmla="*/ 131885 h 7364607"/>
              <a:gd name="connsiteX2" fmla="*/ 5995007 w 10305350"/>
              <a:gd name="connsiteY2" fmla="*/ 1696151 h 7364607"/>
              <a:gd name="connsiteX3" fmla="*/ 9884835 w 10305350"/>
              <a:gd name="connsiteY3" fmla="*/ 1043009 h 7364607"/>
              <a:gd name="connsiteX4" fmla="*/ 8839723 w 10305350"/>
              <a:gd name="connsiteY4" fmla="*/ 3363128 h 7364607"/>
              <a:gd name="connsiteX5" fmla="*/ 10247608 w 10305350"/>
              <a:gd name="connsiteY5" fmla="*/ 5139313 h 7364607"/>
              <a:gd name="connsiteX6" fmla="*/ 7816467 w 10305350"/>
              <a:gd name="connsiteY6" fmla="*/ 7011657 h 7364607"/>
              <a:gd name="connsiteX7" fmla="*/ 334351 w 10305350"/>
              <a:gd name="connsiteY7" fmla="*/ 6451042 h 7364607"/>
              <a:gd name="connsiteX8" fmla="*/ 1408409 w 10305350"/>
              <a:gd name="connsiteY8" fmla="*/ 3528227 h 7364607"/>
              <a:gd name="connsiteX0" fmla="*/ 1408409 w 10372908"/>
              <a:gd name="connsiteY0" fmla="*/ 3528227 h 7364607"/>
              <a:gd name="connsiteX1" fmla="*/ 2373608 w 10372908"/>
              <a:gd name="connsiteY1" fmla="*/ 131885 h 7364607"/>
              <a:gd name="connsiteX2" fmla="*/ 5995007 w 10372908"/>
              <a:gd name="connsiteY2" fmla="*/ 1696151 h 7364607"/>
              <a:gd name="connsiteX3" fmla="*/ 9884835 w 10372908"/>
              <a:gd name="connsiteY3" fmla="*/ 1043009 h 7364607"/>
              <a:gd name="connsiteX4" fmla="*/ 9928295 w 10372908"/>
              <a:gd name="connsiteY4" fmla="*/ 3987243 h 7364607"/>
              <a:gd name="connsiteX5" fmla="*/ 10247608 w 10372908"/>
              <a:gd name="connsiteY5" fmla="*/ 5139313 h 7364607"/>
              <a:gd name="connsiteX6" fmla="*/ 7816467 w 10372908"/>
              <a:gd name="connsiteY6" fmla="*/ 7011657 h 7364607"/>
              <a:gd name="connsiteX7" fmla="*/ 334351 w 10372908"/>
              <a:gd name="connsiteY7" fmla="*/ 6451042 h 7364607"/>
              <a:gd name="connsiteX8" fmla="*/ 1408409 w 10372908"/>
              <a:gd name="connsiteY8" fmla="*/ 3528227 h 7364607"/>
              <a:gd name="connsiteX0" fmla="*/ 1408409 w 10691265"/>
              <a:gd name="connsiteY0" fmla="*/ 3528227 h 7709109"/>
              <a:gd name="connsiteX1" fmla="*/ 2373608 w 10691265"/>
              <a:gd name="connsiteY1" fmla="*/ 131885 h 7709109"/>
              <a:gd name="connsiteX2" fmla="*/ 5995007 w 10691265"/>
              <a:gd name="connsiteY2" fmla="*/ 1696151 h 7709109"/>
              <a:gd name="connsiteX3" fmla="*/ 9884835 w 10691265"/>
              <a:gd name="connsiteY3" fmla="*/ 1043009 h 7709109"/>
              <a:gd name="connsiteX4" fmla="*/ 9928295 w 10691265"/>
              <a:gd name="connsiteY4" fmla="*/ 3987243 h 7709109"/>
              <a:gd name="connsiteX5" fmla="*/ 10595951 w 10691265"/>
              <a:gd name="connsiteY5" fmla="*/ 7635770 h 7709109"/>
              <a:gd name="connsiteX6" fmla="*/ 7816467 w 10691265"/>
              <a:gd name="connsiteY6" fmla="*/ 7011657 h 7709109"/>
              <a:gd name="connsiteX7" fmla="*/ 334351 w 10691265"/>
              <a:gd name="connsiteY7" fmla="*/ 6451042 h 7709109"/>
              <a:gd name="connsiteX8" fmla="*/ 1408409 w 10691265"/>
              <a:gd name="connsiteY8" fmla="*/ 3528227 h 7709109"/>
              <a:gd name="connsiteX0" fmla="*/ 1408409 w 11004809"/>
              <a:gd name="connsiteY0" fmla="*/ 3528227 h 8059987"/>
              <a:gd name="connsiteX1" fmla="*/ 2373608 w 11004809"/>
              <a:gd name="connsiteY1" fmla="*/ 131885 h 8059987"/>
              <a:gd name="connsiteX2" fmla="*/ 5995007 w 11004809"/>
              <a:gd name="connsiteY2" fmla="*/ 1696151 h 8059987"/>
              <a:gd name="connsiteX3" fmla="*/ 9884835 w 11004809"/>
              <a:gd name="connsiteY3" fmla="*/ 1043009 h 8059987"/>
              <a:gd name="connsiteX4" fmla="*/ 9928295 w 11004809"/>
              <a:gd name="connsiteY4" fmla="*/ 3987243 h 8059987"/>
              <a:gd name="connsiteX5" fmla="*/ 10595951 w 11004809"/>
              <a:gd name="connsiteY5" fmla="*/ 7635770 h 8059987"/>
              <a:gd name="connsiteX6" fmla="*/ 7816467 w 11004809"/>
              <a:gd name="connsiteY6" fmla="*/ 7011657 h 8059987"/>
              <a:gd name="connsiteX7" fmla="*/ 334351 w 11004809"/>
              <a:gd name="connsiteY7" fmla="*/ 6451042 h 8059987"/>
              <a:gd name="connsiteX8" fmla="*/ 1408409 w 11004809"/>
              <a:gd name="connsiteY8" fmla="*/ 3528227 h 8059987"/>
              <a:gd name="connsiteX0" fmla="*/ 1408409 w 11004809"/>
              <a:gd name="connsiteY0" fmla="*/ 3528227 h 7635770"/>
              <a:gd name="connsiteX1" fmla="*/ 2373608 w 11004809"/>
              <a:gd name="connsiteY1" fmla="*/ 131885 h 7635770"/>
              <a:gd name="connsiteX2" fmla="*/ 5995007 w 11004809"/>
              <a:gd name="connsiteY2" fmla="*/ 1696151 h 7635770"/>
              <a:gd name="connsiteX3" fmla="*/ 9884835 w 11004809"/>
              <a:gd name="connsiteY3" fmla="*/ 1043009 h 7635770"/>
              <a:gd name="connsiteX4" fmla="*/ 9928295 w 11004809"/>
              <a:gd name="connsiteY4" fmla="*/ 3987243 h 7635770"/>
              <a:gd name="connsiteX5" fmla="*/ 10595951 w 11004809"/>
              <a:gd name="connsiteY5" fmla="*/ 7635770 h 7635770"/>
              <a:gd name="connsiteX6" fmla="*/ 7816467 w 11004809"/>
              <a:gd name="connsiteY6" fmla="*/ 7011657 h 7635770"/>
              <a:gd name="connsiteX7" fmla="*/ 334351 w 11004809"/>
              <a:gd name="connsiteY7" fmla="*/ 6451042 h 7635770"/>
              <a:gd name="connsiteX8" fmla="*/ 1408409 w 11004809"/>
              <a:gd name="connsiteY8" fmla="*/ 3528227 h 7635770"/>
              <a:gd name="connsiteX0" fmla="*/ 1600058 w 11196458"/>
              <a:gd name="connsiteY0" fmla="*/ 3528227 h 7738256"/>
              <a:gd name="connsiteX1" fmla="*/ 2565257 w 11196458"/>
              <a:gd name="connsiteY1" fmla="*/ 131885 h 7738256"/>
              <a:gd name="connsiteX2" fmla="*/ 6186656 w 11196458"/>
              <a:gd name="connsiteY2" fmla="*/ 1696151 h 7738256"/>
              <a:gd name="connsiteX3" fmla="*/ 10076484 w 11196458"/>
              <a:gd name="connsiteY3" fmla="*/ 1043009 h 7738256"/>
              <a:gd name="connsiteX4" fmla="*/ 10119944 w 11196458"/>
              <a:gd name="connsiteY4" fmla="*/ 3987243 h 7738256"/>
              <a:gd name="connsiteX5" fmla="*/ 10787600 w 11196458"/>
              <a:gd name="connsiteY5" fmla="*/ 7635770 h 7738256"/>
              <a:gd name="connsiteX6" fmla="*/ 526000 w 11196458"/>
              <a:gd name="connsiteY6" fmla="*/ 6451042 h 7738256"/>
              <a:gd name="connsiteX7" fmla="*/ 1600058 w 11196458"/>
              <a:gd name="connsiteY7" fmla="*/ 3528227 h 7738256"/>
              <a:gd name="connsiteX0" fmla="*/ 1562278 w 11158678"/>
              <a:gd name="connsiteY0" fmla="*/ 3528227 h 7983933"/>
              <a:gd name="connsiteX1" fmla="*/ 2527477 w 11158678"/>
              <a:gd name="connsiteY1" fmla="*/ 131885 h 7983933"/>
              <a:gd name="connsiteX2" fmla="*/ 6148876 w 11158678"/>
              <a:gd name="connsiteY2" fmla="*/ 1696151 h 7983933"/>
              <a:gd name="connsiteX3" fmla="*/ 10038704 w 11158678"/>
              <a:gd name="connsiteY3" fmla="*/ 1043009 h 7983933"/>
              <a:gd name="connsiteX4" fmla="*/ 10082164 w 11158678"/>
              <a:gd name="connsiteY4" fmla="*/ 3987243 h 7983933"/>
              <a:gd name="connsiteX5" fmla="*/ 10749820 w 11158678"/>
              <a:gd name="connsiteY5" fmla="*/ 7635770 h 7983933"/>
              <a:gd name="connsiteX6" fmla="*/ 531763 w 11158678"/>
              <a:gd name="connsiteY6" fmla="*/ 7510585 h 7983933"/>
              <a:gd name="connsiteX7" fmla="*/ 1562278 w 11158678"/>
              <a:gd name="connsiteY7" fmla="*/ 3528227 h 7983933"/>
              <a:gd name="connsiteX0" fmla="*/ 1904489 w 11500889"/>
              <a:gd name="connsiteY0" fmla="*/ 3528227 h 7791052"/>
              <a:gd name="connsiteX1" fmla="*/ 2869688 w 11500889"/>
              <a:gd name="connsiteY1" fmla="*/ 131885 h 7791052"/>
              <a:gd name="connsiteX2" fmla="*/ 6491087 w 11500889"/>
              <a:gd name="connsiteY2" fmla="*/ 1696151 h 7791052"/>
              <a:gd name="connsiteX3" fmla="*/ 10380915 w 11500889"/>
              <a:gd name="connsiteY3" fmla="*/ 1043009 h 7791052"/>
              <a:gd name="connsiteX4" fmla="*/ 10424375 w 11500889"/>
              <a:gd name="connsiteY4" fmla="*/ 3987243 h 7791052"/>
              <a:gd name="connsiteX5" fmla="*/ 11092031 w 11500889"/>
              <a:gd name="connsiteY5" fmla="*/ 7635770 h 7791052"/>
              <a:gd name="connsiteX6" fmla="*/ 873974 w 11500889"/>
              <a:gd name="connsiteY6" fmla="*/ 7510585 h 7791052"/>
              <a:gd name="connsiteX7" fmla="*/ 1904489 w 11500889"/>
              <a:gd name="connsiteY7" fmla="*/ 3528227 h 7791052"/>
              <a:gd name="connsiteX0" fmla="*/ 1746384 w 11342784"/>
              <a:gd name="connsiteY0" fmla="*/ 3528227 h 7856891"/>
              <a:gd name="connsiteX1" fmla="*/ 2711583 w 11342784"/>
              <a:gd name="connsiteY1" fmla="*/ 131885 h 7856891"/>
              <a:gd name="connsiteX2" fmla="*/ 6332982 w 11342784"/>
              <a:gd name="connsiteY2" fmla="*/ 1696151 h 7856891"/>
              <a:gd name="connsiteX3" fmla="*/ 10222810 w 11342784"/>
              <a:gd name="connsiteY3" fmla="*/ 1043009 h 7856891"/>
              <a:gd name="connsiteX4" fmla="*/ 10266270 w 11342784"/>
              <a:gd name="connsiteY4" fmla="*/ 3987243 h 7856891"/>
              <a:gd name="connsiteX5" fmla="*/ 10933926 w 11342784"/>
              <a:gd name="connsiteY5" fmla="*/ 7635770 h 7856891"/>
              <a:gd name="connsiteX6" fmla="*/ 904555 w 11342784"/>
              <a:gd name="connsiteY6" fmla="*/ 7757328 h 7856891"/>
              <a:gd name="connsiteX7" fmla="*/ 1746384 w 11342784"/>
              <a:gd name="connsiteY7" fmla="*/ 3528227 h 7856891"/>
              <a:gd name="connsiteX0" fmla="*/ 1674148 w 11270548"/>
              <a:gd name="connsiteY0" fmla="*/ 3528227 h 7846470"/>
              <a:gd name="connsiteX1" fmla="*/ 2639347 w 11270548"/>
              <a:gd name="connsiteY1" fmla="*/ 131885 h 7846470"/>
              <a:gd name="connsiteX2" fmla="*/ 6260746 w 11270548"/>
              <a:gd name="connsiteY2" fmla="*/ 1696151 h 7846470"/>
              <a:gd name="connsiteX3" fmla="*/ 10150574 w 11270548"/>
              <a:gd name="connsiteY3" fmla="*/ 1043009 h 7846470"/>
              <a:gd name="connsiteX4" fmla="*/ 10194034 w 11270548"/>
              <a:gd name="connsiteY4" fmla="*/ 3987243 h 7846470"/>
              <a:gd name="connsiteX5" fmla="*/ 10861690 w 11270548"/>
              <a:gd name="connsiteY5" fmla="*/ 7635770 h 7846470"/>
              <a:gd name="connsiteX6" fmla="*/ 919405 w 11270548"/>
              <a:gd name="connsiteY6" fmla="*/ 7728300 h 7846470"/>
              <a:gd name="connsiteX7" fmla="*/ 1674148 w 11270548"/>
              <a:gd name="connsiteY7" fmla="*/ 3528227 h 7846470"/>
              <a:gd name="connsiteX0" fmla="*/ 1674148 w 11270548"/>
              <a:gd name="connsiteY0" fmla="*/ 3528227 h 7728389"/>
              <a:gd name="connsiteX1" fmla="*/ 2639347 w 11270548"/>
              <a:gd name="connsiteY1" fmla="*/ 131885 h 7728389"/>
              <a:gd name="connsiteX2" fmla="*/ 6260746 w 11270548"/>
              <a:gd name="connsiteY2" fmla="*/ 1696151 h 7728389"/>
              <a:gd name="connsiteX3" fmla="*/ 10150574 w 11270548"/>
              <a:gd name="connsiteY3" fmla="*/ 1043009 h 7728389"/>
              <a:gd name="connsiteX4" fmla="*/ 10194034 w 11270548"/>
              <a:gd name="connsiteY4" fmla="*/ 3987243 h 7728389"/>
              <a:gd name="connsiteX5" fmla="*/ 10861690 w 11270548"/>
              <a:gd name="connsiteY5" fmla="*/ 7635770 h 7728389"/>
              <a:gd name="connsiteX6" fmla="*/ 919405 w 11270548"/>
              <a:gd name="connsiteY6" fmla="*/ 7728300 h 7728389"/>
              <a:gd name="connsiteX7" fmla="*/ 1674148 w 11270548"/>
              <a:gd name="connsiteY7" fmla="*/ 3528227 h 7728389"/>
              <a:gd name="connsiteX0" fmla="*/ 1662157 w 11258557"/>
              <a:gd name="connsiteY0" fmla="*/ 3528227 h 7673016"/>
              <a:gd name="connsiteX1" fmla="*/ 2627356 w 11258557"/>
              <a:gd name="connsiteY1" fmla="*/ 131885 h 7673016"/>
              <a:gd name="connsiteX2" fmla="*/ 6248755 w 11258557"/>
              <a:gd name="connsiteY2" fmla="*/ 1696151 h 7673016"/>
              <a:gd name="connsiteX3" fmla="*/ 10138583 w 11258557"/>
              <a:gd name="connsiteY3" fmla="*/ 1043009 h 7673016"/>
              <a:gd name="connsiteX4" fmla="*/ 10182043 w 11258557"/>
              <a:gd name="connsiteY4" fmla="*/ 3987243 h 7673016"/>
              <a:gd name="connsiteX5" fmla="*/ 10849699 w 11258557"/>
              <a:gd name="connsiteY5" fmla="*/ 7635770 h 7673016"/>
              <a:gd name="connsiteX6" fmla="*/ 921928 w 11258557"/>
              <a:gd name="connsiteY6" fmla="*/ 7670243 h 7673016"/>
              <a:gd name="connsiteX7" fmla="*/ 1662157 w 11258557"/>
              <a:gd name="connsiteY7" fmla="*/ 3528227 h 7673016"/>
              <a:gd name="connsiteX0" fmla="*/ 1745008 w 11341408"/>
              <a:gd name="connsiteY0" fmla="*/ 3528227 h 7673016"/>
              <a:gd name="connsiteX1" fmla="*/ 2710207 w 11341408"/>
              <a:gd name="connsiteY1" fmla="*/ 131885 h 7673016"/>
              <a:gd name="connsiteX2" fmla="*/ 6331606 w 11341408"/>
              <a:gd name="connsiteY2" fmla="*/ 1696151 h 7673016"/>
              <a:gd name="connsiteX3" fmla="*/ 10221434 w 11341408"/>
              <a:gd name="connsiteY3" fmla="*/ 1043009 h 7673016"/>
              <a:gd name="connsiteX4" fmla="*/ 10264894 w 11341408"/>
              <a:gd name="connsiteY4" fmla="*/ 3987243 h 7673016"/>
              <a:gd name="connsiteX5" fmla="*/ 10932550 w 11341408"/>
              <a:gd name="connsiteY5" fmla="*/ 7635770 h 7673016"/>
              <a:gd name="connsiteX6" fmla="*/ 1004779 w 11341408"/>
              <a:gd name="connsiteY6" fmla="*/ 7670243 h 7673016"/>
              <a:gd name="connsiteX7" fmla="*/ 1745008 w 11341408"/>
              <a:gd name="connsiteY7" fmla="*/ 3528227 h 7673016"/>
              <a:gd name="connsiteX0" fmla="*/ 1745008 w 11341408"/>
              <a:gd name="connsiteY0" fmla="*/ 3528227 h 7673016"/>
              <a:gd name="connsiteX1" fmla="*/ 2710207 w 11341408"/>
              <a:gd name="connsiteY1" fmla="*/ 131885 h 7673016"/>
              <a:gd name="connsiteX2" fmla="*/ 6331606 w 11341408"/>
              <a:gd name="connsiteY2" fmla="*/ 1696151 h 7673016"/>
              <a:gd name="connsiteX3" fmla="*/ 10221434 w 11341408"/>
              <a:gd name="connsiteY3" fmla="*/ 1043009 h 7673016"/>
              <a:gd name="connsiteX4" fmla="*/ 10264894 w 11341408"/>
              <a:gd name="connsiteY4" fmla="*/ 3987243 h 7673016"/>
              <a:gd name="connsiteX5" fmla="*/ 10932550 w 11341408"/>
              <a:gd name="connsiteY5" fmla="*/ 7635770 h 7673016"/>
              <a:gd name="connsiteX6" fmla="*/ 1004779 w 11341408"/>
              <a:gd name="connsiteY6" fmla="*/ 7670243 h 7673016"/>
              <a:gd name="connsiteX7" fmla="*/ 1745008 w 11341408"/>
              <a:gd name="connsiteY7" fmla="*/ 3528227 h 7673016"/>
              <a:gd name="connsiteX0" fmla="*/ 1745008 w 11348430"/>
              <a:gd name="connsiteY0" fmla="*/ 3528227 h 7673016"/>
              <a:gd name="connsiteX1" fmla="*/ 2710207 w 11348430"/>
              <a:gd name="connsiteY1" fmla="*/ 131885 h 7673016"/>
              <a:gd name="connsiteX2" fmla="*/ 6331606 w 11348430"/>
              <a:gd name="connsiteY2" fmla="*/ 1696151 h 7673016"/>
              <a:gd name="connsiteX3" fmla="*/ 10221434 w 11348430"/>
              <a:gd name="connsiteY3" fmla="*/ 1043009 h 7673016"/>
              <a:gd name="connsiteX4" fmla="*/ 10308436 w 11348430"/>
              <a:gd name="connsiteY4" fmla="*/ 4350101 h 7673016"/>
              <a:gd name="connsiteX5" fmla="*/ 10932550 w 11348430"/>
              <a:gd name="connsiteY5" fmla="*/ 7635770 h 7673016"/>
              <a:gd name="connsiteX6" fmla="*/ 1004779 w 11348430"/>
              <a:gd name="connsiteY6" fmla="*/ 7670243 h 7673016"/>
              <a:gd name="connsiteX7" fmla="*/ 1745008 w 11348430"/>
              <a:gd name="connsiteY7" fmla="*/ 3528227 h 7673016"/>
              <a:gd name="connsiteX0" fmla="*/ 1745008 w 11342109"/>
              <a:gd name="connsiteY0" fmla="*/ 3528227 h 7673016"/>
              <a:gd name="connsiteX1" fmla="*/ 2710207 w 11342109"/>
              <a:gd name="connsiteY1" fmla="*/ 131885 h 7673016"/>
              <a:gd name="connsiteX2" fmla="*/ 6331606 w 11342109"/>
              <a:gd name="connsiteY2" fmla="*/ 1696151 h 7673016"/>
              <a:gd name="connsiteX3" fmla="*/ 10221434 w 11342109"/>
              <a:gd name="connsiteY3" fmla="*/ 1043009 h 7673016"/>
              <a:gd name="connsiteX4" fmla="*/ 10308436 w 11342109"/>
              <a:gd name="connsiteY4" fmla="*/ 4350101 h 7673016"/>
              <a:gd name="connsiteX5" fmla="*/ 10932550 w 11342109"/>
              <a:gd name="connsiteY5" fmla="*/ 7635770 h 7673016"/>
              <a:gd name="connsiteX6" fmla="*/ 1004779 w 11342109"/>
              <a:gd name="connsiteY6" fmla="*/ 7670243 h 7673016"/>
              <a:gd name="connsiteX7" fmla="*/ 1745008 w 11342109"/>
              <a:gd name="connsiteY7" fmla="*/ 3528227 h 7673016"/>
              <a:gd name="connsiteX0" fmla="*/ 1745008 w 11342109"/>
              <a:gd name="connsiteY0" fmla="*/ 3528227 h 7673016"/>
              <a:gd name="connsiteX1" fmla="*/ 2710207 w 11342109"/>
              <a:gd name="connsiteY1" fmla="*/ 131885 h 7673016"/>
              <a:gd name="connsiteX2" fmla="*/ 6331606 w 11342109"/>
              <a:gd name="connsiteY2" fmla="*/ 1696151 h 7673016"/>
              <a:gd name="connsiteX3" fmla="*/ 10221434 w 11342109"/>
              <a:gd name="connsiteY3" fmla="*/ 1043009 h 7673016"/>
              <a:gd name="connsiteX4" fmla="*/ 10308436 w 11342109"/>
              <a:gd name="connsiteY4" fmla="*/ 4350101 h 7673016"/>
              <a:gd name="connsiteX5" fmla="*/ 10932550 w 11342109"/>
              <a:gd name="connsiteY5" fmla="*/ 7635770 h 7673016"/>
              <a:gd name="connsiteX6" fmla="*/ 1004779 w 11342109"/>
              <a:gd name="connsiteY6" fmla="*/ 7670243 h 7673016"/>
              <a:gd name="connsiteX7" fmla="*/ 1745008 w 11342109"/>
              <a:gd name="connsiteY7" fmla="*/ 3528227 h 7673016"/>
              <a:gd name="connsiteX0" fmla="*/ 842966 w 10440067"/>
              <a:gd name="connsiteY0" fmla="*/ 3528227 h 7673016"/>
              <a:gd name="connsiteX1" fmla="*/ 1808165 w 10440067"/>
              <a:gd name="connsiteY1" fmla="*/ 131885 h 7673016"/>
              <a:gd name="connsiteX2" fmla="*/ 5429564 w 10440067"/>
              <a:gd name="connsiteY2" fmla="*/ 1696151 h 7673016"/>
              <a:gd name="connsiteX3" fmla="*/ 9319392 w 10440067"/>
              <a:gd name="connsiteY3" fmla="*/ 1043009 h 7673016"/>
              <a:gd name="connsiteX4" fmla="*/ 9406394 w 10440067"/>
              <a:gd name="connsiteY4" fmla="*/ 4350101 h 7673016"/>
              <a:gd name="connsiteX5" fmla="*/ 10030508 w 10440067"/>
              <a:gd name="connsiteY5" fmla="*/ 7635770 h 7673016"/>
              <a:gd name="connsiteX6" fmla="*/ 1264147 w 10440067"/>
              <a:gd name="connsiteY6" fmla="*/ 7670243 h 7673016"/>
              <a:gd name="connsiteX7" fmla="*/ 842966 w 10440067"/>
              <a:gd name="connsiteY7" fmla="*/ 3528227 h 7673016"/>
              <a:gd name="connsiteX0" fmla="*/ 959992 w 10557093"/>
              <a:gd name="connsiteY0" fmla="*/ 3528227 h 7673016"/>
              <a:gd name="connsiteX1" fmla="*/ 1925191 w 10557093"/>
              <a:gd name="connsiteY1" fmla="*/ 131885 h 7673016"/>
              <a:gd name="connsiteX2" fmla="*/ 5546590 w 10557093"/>
              <a:gd name="connsiteY2" fmla="*/ 1696151 h 7673016"/>
              <a:gd name="connsiteX3" fmla="*/ 9436418 w 10557093"/>
              <a:gd name="connsiteY3" fmla="*/ 1043009 h 7673016"/>
              <a:gd name="connsiteX4" fmla="*/ 9523420 w 10557093"/>
              <a:gd name="connsiteY4" fmla="*/ 4350101 h 7673016"/>
              <a:gd name="connsiteX5" fmla="*/ 10147534 w 10557093"/>
              <a:gd name="connsiteY5" fmla="*/ 7635770 h 7673016"/>
              <a:gd name="connsiteX6" fmla="*/ 1381173 w 10557093"/>
              <a:gd name="connsiteY6" fmla="*/ 7670243 h 7673016"/>
              <a:gd name="connsiteX7" fmla="*/ 959992 w 10557093"/>
              <a:gd name="connsiteY7" fmla="*/ 3528227 h 7673016"/>
              <a:gd name="connsiteX0" fmla="*/ 956452 w 10553553"/>
              <a:gd name="connsiteY0" fmla="*/ 3528227 h 7673016"/>
              <a:gd name="connsiteX1" fmla="*/ 1921651 w 10553553"/>
              <a:gd name="connsiteY1" fmla="*/ 131885 h 7673016"/>
              <a:gd name="connsiteX2" fmla="*/ 5543050 w 10553553"/>
              <a:gd name="connsiteY2" fmla="*/ 1696151 h 7673016"/>
              <a:gd name="connsiteX3" fmla="*/ 9432878 w 10553553"/>
              <a:gd name="connsiteY3" fmla="*/ 1043009 h 7673016"/>
              <a:gd name="connsiteX4" fmla="*/ 9519880 w 10553553"/>
              <a:gd name="connsiteY4" fmla="*/ 4350101 h 7673016"/>
              <a:gd name="connsiteX5" fmla="*/ 10143994 w 10553553"/>
              <a:gd name="connsiteY5" fmla="*/ 7635770 h 7673016"/>
              <a:gd name="connsiteX6" fmla="*/ 1377633 w 10553553"/>
              <a:gd name="connsiteY6" fmla="*/ 7670243 h 7673016"/>
              <a:gd name="connsiteX7" fmla="*/ 956452 w 10553553"/>
              <a:gd name="connsiteY7" fmla="*/ 3528227 h 7673016"/>
              <a:gd name="connsiteX0" fmla="*/ 956452 w 10266505"/>
              <a:gd name="connsiteY0" fmla="*/ 3528227 h 7864531"/>
              <a:gd name="connsiteX1" fmla="*/ 1921651 w 10266505"/>
              <a:gd name="connsiteY1" fmla="*/ 131885 h 7864531"/>
              <a:gd name="connsiteX2" fmla="*/ 5543050 w 10266505"/>
              <a:gd name="connsiteY2" fmla="*/ 1696151 h 7864531"/>
              <a:gd name="connsiteX3" fmla="*/ 9432878 w 10266505"/>
              <a:gd name="connsiteY3" fmla="*/ 1043009 h 7864531"/>
              <a:gd name="connsiteX4" fmla="*/ 9519880 w 10266505"/>
              <a:gd name="connsiteY4" fmla="*/ 4350101 h 7864531"/>
              <a:gd name="connsiteX5" fmla="*/ 10143994 w 10266505"/>
              <a:gd name="connsiteY5" fmla="*/ 7635770 h 7864531"/>
              <a:gd name="connsiteX6" fmla="*/ 6333462 w 10266505"/>
              <a:gd name="connsiteY6" fmla="*/ 6980475 h 7864531"/>
              <a:gd name="connsiteX7" fmla="*/ 1377633 w 10266505"/>
              <a:gd name="connsiteY7" fmla="*/ 7670243 h 7864531"/>
              <a:gd name="connsiteX8" fmla="*/ 956452 w 10266505"/>
              <a:gd name="connsiteY8" fmla="*/ 3528227 h 7864531"/>
              <a:gd name="connsiteX0" fmla="*/ 956452 w 10763991"/>
              <a:gd name="connsiteY0" fmla="*/ 3528227 h 7864531"/>
              <a:gd name="connsiteX1" fmla="*/ 1921651 w 10763991"/>
              <a:gd name="connsiteY1" fmla="*/ 131885 h 7864531"/>
              <a:gd name="connsiteX2" fmla="*/ 5543050 w 10763991"/>
              <a:gd name="connsiteY2" fmla="*/ 1696151 h 7864531"/>
              <a:gd name="connsiteX3" fmla="*/ 9432878 w 10763991"/>
              <a:gd name="connsiteY3" fmla="*/ 1043009 h 7864531"/>
              <a:gd name="connsiteX4" fmla="*/ 9519880 w 10763991"/>
              <a:gd name="connsiteY4" fmla="*/ 4350101 h 7864531"/>
              <a:gd name="connsiteX5" fmla="*/ 10143994 w 10763991"/>
              <a:gd name="connsiteY5" fmla="*/ 7635770 h 7864531"/>
              <a:gd name="connsiteX6" fmla="*/ 6333462 w 10763991"/>
              <a:gd name="connsiteY6" fmla="*/ 6980475 h 7864531"/>
              <a:gd name="connsiteX7" fmla="*/ 1377633 w 10763991"/>
              <a:gd name="connsiteY7" fmla="*/ 7670243 h 7864531"/>
              <a:gd name="connsiteX8" fmla="*/ 956452 w 10763991"/>
              <a:gd name="connsiteY8" fmla="*/ 3528227 h 7864531"/>
              <a:gd name="connsiteX0" fmla="*/ 497740 w 10305279"/>
              <a:gd name="connsiteY0" fmla="*/ 3528227 h 7978023"/>
              <a:gd name="connsiteX1" fmla="*/ 1462939 w 10305279"/>
              <a:gd name="connsiteY1" fmla="*/ 131885 h 7978023"/>
              <a:gd name="connsiteX2" fmla="*/ 5084338 w 10305279"/>
              <a:gd name="connsiteY2" fmla="*/ 1696151 h 7978023"/>
              <a:gd name="connsiteX3" fmla="*/ 8974166 w 10305279"/>
              <a:gd name="connsiteY3" fmla="*/ 1043009 h 7978023"/>
              <a:gd name="connsiteX4" fmla="*/ 9061168 w 10305279"/>
              <a:gd name="connsiteY4" fmla="*/ 4350101 h 7978023"/>
              <a:gd name="connsiteX5" fmla="*/ 9685282 w 10305279"/>
              <a:gd name="connsiteY5" fmla="*/ 7635770 h 7978023"/>
              <a:gd name="connsiteX6" fmla="*/ 5874750 w 10305279"/>
              <a:gd name="connsiteY6" fmla="*/ 6980475 h 7978023"/>
              <a:gd name="connsiteX7" fmla="*/ 918921 w 10305279"/>
              <a:gd name="connsiteY7" fmla="*/ 7670243 h 7978023"/>
              <a:gd name="connsiteX8" fmla="*/ 497740 w 10305279"/>
              <a:gd name="connsiteY8" fmla="*/ 3528227 h 7978023"/>
              <a:gd name="connsiteX0" fmla="*/ 724208 w 10531747"/>
              <a:gd name="connsiteY0" fmla="*/ 3528227 h 8122255"/>
              <a:gd name="connsiteX1" fmla="*/ 1689407 w 10531747"/>
              <a:gd name="connsiteY1" fmla="*/ 131885 h 8122255"/>
              <a:gd name="connsiteX2" fmla="*/ 5310806 w 10531747"/>
              <a:gd name="connsiteY2" fmla="*/ 1696151 h 8122255"/>
              <a:gd name="connsiteX3" fmla="*/ 9200634 w 10531747"/>
              <a:gd name="connsiteY3" fmla="*/ 1043009 h 8122255"/>
              <a:gd name="connsiteX4" fmla="*/ 9287636 w 10531747"/>
              <a:gd name="connsiteY4" fmla="*/ 4350101 h 8122255"/>
              <a:gd name="connsiteX5" fmla="*/ 9911750 w 10531747"/>
              <a:gd name="connsiteY5" fmla="*/ 7635770 h 8122255"/>
              <a:gd name="connsiteX6" fmla="*/ 6101218 w 10531747"/>
              <a:gd name="connsiteY6" fmla="*/ 6980475 h 8122255"/>
              <a:gd name="connsiteX7" fmla="*/ 1145389 w 10531747"/>
              <a:gd name="connsiteY7" fmla="*/ 7670243 h 8122255"/>
              <a:gd name="connsiteX8" fmla="*/ 724208 w 10531747"/>
              <a:gd name="connsiteY8" fmla="*/ 3528227 h 8122255"/>
              <a:gd name="connsiteX0" fmla="*/ 971714 w 10779253"/>
              <a:gd name="connsiteY0" fmla="*/ 3528227 h 7803907"/>
              <a:gd name="connsiteX1" fmla="*/ 1936913 w 10779253"/>
              <a:gd name="connsiteY1" fmla="*/ 131885 h 7803907"/>
              <a:gd name="connsiteX2" fmla="*/ 5558312 w 10779253"/>
              <a:gd name="connsiteY2" fmla="*/ 1696151 h 7803907"/>
              <a:gd name="connsiteX3" fmla="*/ 9448140 w 10779253"/>
              <a:gd name="connsiteY3" fmla="*/ 1043009 h 7803907"/>
              <a:gd name="connsiteX4" fmla="*/ 9535142 w 10779253"/>
              <a:gd name="connsiteY4" fmla="*/ 4350101 h 7803907"/>
              <a:gd name="connsiteX5" fmla="*/ 10159256 w 10779253"/>
              <a:gd name="connsiteY5" fmla="*/ 7635770 h 7803907"/>
              <a:gd name="connsiteX6" fmla="*/ 6348724 w 10779253"/>
              <a:gd name="connsiteY6" fmla="*/ 6980475 h 7803907"/>
              <a:gd name="connsiteX7" fmla="*/ 1060181 w 10779253"/>
              <a:gd name="connsiteY7" fmla="*/ 7173302 h 7803907"/>
              <a:gd name="connsiteX8" fmla="*/ 971714 w 10779253"/>
              <a:gd name="connsiteY8" fmla="*/ 3528227 h 7803907"/>
              <a:gd name="connsiteX0" fmla="*/ 677131 w 10484670"/>
              <a:gd name="connsiteY0" fmla="*/ 3528227 h 7803907"/>
              <a:gd name="connsiteX1" fmla="*/ 1642330 w 10484670"/>
              <a:gd name="connsiteY1" fmla="*/ 131885 h 7803907"/>
              <a:gd name="connsiteX2" fmla="*/ 5263729 w 10484670"/>
              <a:gd name="connsiteY2" fmla="*/ 1696151 h 7803907"/>
              <a:gd name="connsiteX3" fmla="*/ 9153557 w 10484670"/>
              <a:gd name="connsiteY3" fmla="*/ 1043009 h 7803907"/>
              <a:gd name="connsiteX4" fmla="*/ 9240559 w 10484670"/>
              <a:gd name="connsiteY4" fmla="*/ 4350101 h 7803907"/>
              <a:gd name="connsiteX5" fmla="*/ 9864673 w 10484670"/>
              <a:gd name="connsiteY5" fmla="*/ 7635770 h 7803907"/>
              <a:gd name="connsiteX6" fmla="*/ 6054141 w 10484670"/>
              <a:gd name="connsiteY6" fmla="*/ 6980475 h 7803907"/>
              <a:gd name="connsiteX7" fmla="*/ 765598 w 10484670"/>
              <a:gd name="connsiteY7" fmla="*/ 7173302 h 7803907"/>
              <a:gd name="connsiteX8" fmla="*/ 677131 w 10484670"/>
              <a:gd name="connsiteY8" fmla="*/ 3528227 h 7803907"/>
              <a:gd name="connsiteX0" fmla="*/ 330890 w 9701445"/>
              <a:gd name="connsiteY0" fmla="*/ 3528227 h 7762635"/>
              <a:gd name="connsiteX1" fmla="*/ 1296089 w 9701445"/>
              <a:gd name="connsiteY1" fmla="*/ 131885 h 7762635"/>
              <a:gd name="connsiteX2" fmla="*/ 4917488 w 9701445"/>
              <a:gd name="connsiteY2" fmla="*/ 1696151 h 7762635"/>
              <a:gd name="connsiteX3" fmla="*/ 8807316 w 9701445"/>
              <a:gd name="connsiteY3" fmla="*/ 1043009 h 7762635"/>
              <a:gd name="connsiteX4" fmla="*/ 8894318 w 9701445"/>
              <a:gd name="connsiteY4" fmla="*/ 4350101 h 7762635"/>
              <a:gd name="connsiteX5" fmla="*/ 9518432 w 9701445"/>
              <a:gd name="connsiteY5" fmla="*/ 7635770 h 7762635"/>
              <a:gd name="connsiteX6" fmla="*/ 5137532 w 9701445"/>
              <a:gd name="connsiteY6" fmla="*/ 7141982 h 7762635"/>
              <a:gd name="connsiteX7" fmla="*/ 419357 w 9701445"/>
              <a:gd name="connsiteY7" fmla="*/ 7173302 h 7762635"/>
              <a:gd name="connsiteX8" fmla="*/ 330890 w 9701445"/>
              <a:gd name="connsiteY8" fmla="*/ 3528227 h 7762635"/>
              <a:gd name="connsiteX0" fmla="*/ 330890 w 9961545"/>
              <a:gd name="connsiteY0" fmla="*/ 3528227 h 7995232"/>
              <a:gd name="connsiteX1" fmla="*/ 1296089 w 9961545"/>
              <a:gd name="connsiteY1" fmla="*/ 131885 h 7995232"/>
              <a:gd name="connsiteX2" fmla="*/ 4917488 w 9961545"/>
              <a:gd name="connsiteY2" fmla="*/ 1696151 h 7995232"/>
              <a:gd name="connsiteX3" fmla="*/ 8807316 w 9961545"/>
              <a:gd name="connsiteY3" fmla="*/ 1043009 h 7995232"/>
              <a:gd name="connsiteX4" fmla="*/ 8894318 w 9961545"/>
              <a:gd name="connsiteY4" fmla="*/ 4350101 h 7995232"/>
              <a:gd name="connsiteX5" fmla="*/ 9518432 w 9961545"/>
              <a:gd name="connsiteY5" fmla="*/ 7635770 h 7995232"/>
              <a:gd name="connsiteX6" fmla="*/ 5137532 w 9961545"/>
              <a:gd name="connsiteY6" fmla="*/ 7141982 h 7995232"/>
              <a:gd name="connsiteX7" fmla="*/ 419357 w 9961545"/>
              <a:gd name="connsiteY7" fmla="*/ 7173302 h 7995232"/>
              <a:gd name="connsiteX8" fmla="*/ 330890 w 9961545"/>
              <a:gd name="connsiteY8" fmla="*/ 3528227 h 7995232"/>
              <a:gd name="connsiteX0" fmla="*/ 1326085 w 10956740"/>
              <a:gd name="connsiteY0" fmla="*/ 3528227 h 7995232"/>
              <a:gd name="connsiteX1" fmla="*/ 2291284 w 10956740"/>
              <a:gd name="connsiteY1" fmla="*/ 131885 h 7995232"/>
              <a:gd name="connsiteX2" fmla="*/ 5912683 w 10956740"/>
              <a:gd name="connsiteY2" fmla="*/ 1696151 h 7995232"/>
              <a:gd name="connsiteX3" fmla="*/ 9802511 w 10956740"/>
              <a:gd name="connsiteY3" fmla="*/ 1043009 h 7995232"/>
              <a:gd name="connsiteX4" fmla="*/ 9889513 w 10956740"/>
              <a:gd name="connsiteY4" fmla="*/ 4350101 h 7995232"/>
              <a:gd name="connsiteX5" fmla="*/ 10513627 w 10956740"/>
              <a:gd name="connsiteY5" fmla="*/ 7635770 h 7995232"/>
              <a:gd name="connsiteX6" fmla="*/ 6132727 w 10956740"/>
              <a:gd name="connsiteY6" fmla="*/ 7141982 h 7995232"/>
              <a:gd name="connsiteX7" fmla="*/ 226286 w 10956740"/>
              <a:gd name="connsiteY7" fmla="*/ 7073914 h 7995232"/>
              <a:gd name="connsiteX8" fmla="*/ 1326085 w 10956740"/>
              <a:gd name="connsiteY8" fmla="*/ 3528227 h 7995232"/>
              <a:gd name="connsiteX0" fmla="*/ 1453190 w 11083845"/>
              <a:gd name="connsiteY0" fmla="*/ 3528227 h 7995232"/>
              <a:gd name="connsiteX1" fmla="*/ 2418389 w 11083845"/>
              <a:gd name="connsiteY1" fmla="*/ 131885 h 7995232"/>
              <a:gd name="connsiteX2" fmla="*/ 6039788 w 11083845"/>
              <a:gd name="connsiteY2" fmla="*/ 1696151 h 7995232"/>
              <a:gd name="connsiteX3" fmla="*/ 9929616 w 11083845"/>
              <a:gd name="connsiteY3" fmla="*/ 1043009 h 7995232"/>
              <a:gd name="connsiteX4" fmla="*/ 10016618 w 11083845"/>
              <a:gd name="connsiteY4" fmla="*/ 4350101 h 7995232"/>
              <a:gd name="connsiteX5" fmla="*/ 10640732 w 11083845"/>
              <a:gd name="connsiteY5" fmla="*/ 7635770 h 7995232"/>
              <a:gd name="connsiteX6" fmla="*/ 6259832 w 11083845"/>
              <a:gd name="connsiteY6" fmla="*/ 7141982 h 7995232"/>
              <a:gd name="connsiteX7" fmla="*/ 353391 w 11083845"/>
              <a:gd name="connsiteY7" fmla="*/ 7073914 h 7995232"/>
              <a:gd name="connsiteX8" fmla="*/ 1453190 w 11083845"/>
              <a:gd name="connsiteY8" fmla="*/ 3528227 h 7995232"/>
              <a:gd name="connsiteX0" fmla="*/ 1453190 w 11092758"/>
              <a:gd name="connsiteY0" fmla="*/ 3527304 h 7994309"/>
              <a:gd name="connsiteX1" fmla="*/ 2418389 w 11092758"/>
              <a:gd name="connsiteY1" fmla="*/ 130962 h 7994309"/>
              <a:gd name="connsiteX2" fmla="*/ 6039788 w 11092758"/>
              <a:gd name="connsiteY2" fmla="*/ 1695228 h 7994309"/>
              <a:gd name="connsiteX3" fmla="*/ 9833021 w 11092758"/>
              <a:gd name="connsiteY3" fmla="*/ 928470 h 7994309"/>
              <a:gd name="connsiteX4" fmla="*/ 10016618 w 11092758"/>
              <a:gd name="connsiteY4" fmla="*/ 4349178 h 7994309"/>
              <a:gd name="connsiteX5" fmla="*/ 10640732 w 11092758"/>
              <a:gd name="connsiteY5" fmla="*/ 7634847 h 7994309"/>
              <a:gd name="connsiteX6" fmla="*/ 6259832 w 11092758"/>
              <a:gd name="connsiteY6" fmla="*/ 7141059 h 7994309"/>
              <a:gd name="connsiteX7" fmla="*/ 353391 w 11092758"/>
              <a:gd name="connsiteY7" fmla="*/ 7072991 h 7994309"/>
              <a:gd name="connsiteX8" fmla="*/ 1453190 w 11092758"/>
              <a:gd name="connsiteY8" fmla="*/ 3527304 h 7994309"/>
              <a:gd name="connsiteX0" fmla="*/ 1453190 w 11092758"/>
              <a:gd name="connsiteY0" fmla="*/ 3527304 h 7994309"/>
              <a:gd name="connsiteX1" fmla="*/ 2418389 w 11092758"/>
              <a:gd name="connsiteY1" fmla="*/ 130962 h 7994309"/>
              <a:gd name="connsiteX2" fmla="*/ 6039788 w 11092758"/>
              <a:gd name="connsiteY2" fmla="*/ 1695228 h 7994309"/>
              <a:gd name="connsiteX3" fmla="*/ 9833021 w 11092758"/>
              <a:gd name="connsiteY3" fmla="*/ 928470 h 7994309"/>
              <a:gd name="connsiteX4" fmla="*/ 10016618 w 11092758"/>
              <a:gd name="connsiteY4" fmla="*/ 4349178 h 7994309"/>
              <a:gd name="connsiteX5" fmla="*/ 10640732 w 11092758"/>
              <a:gd name="connsiteY5" fmla="*/ 7634847 h 7994309"/>
              <a:gd name="connsiteX6" fmla="*/ 6259832 w 11092758"/>
              <a:gd name="connsiteY6" fmla="*/ 7141059 h 7994309"/>
              <a:gd name="connsiteX7" fmla="*/ 353391 w 11092758"/>
              <a:gd name="connsiteY7" fmla="*/ 7072991 h 7994309"/>
              <a:gd name="connsiteX8" fmla="*/ 1453190 w 11092758"/>
              <a:gd name="connsiteY8" fmla="*/ 3527304 h 7994309"/>
              <a:gd name="connsiteX0" fmla="*/ 1453190 w 10875456"/>
              <a:gd name="connsiteY0" fmla="*/ 3527304 h 7994309"/>
              <a:gd name="connsiteX1" fmla="*/ 2418389 w 10875456"/>
              <a:gd name="connsiteY1" fmla="*/ 130962 h 7994309"/>
              <a:gd name="connsiteX2" fmla="*/ 6039788 w 10875456"/>
              <a:gd name="connsiteY2" fmla="*/ 1695228 h 7994309"/>
              <a:gd name="connsiteX3" fmla="*/ 9833021 w 10875456"/>
              <a:gd name="connsiteY3" fmla="*/ 928470 h 7994309"/>
              <a:gd name="connsiteX4" fmla="*/ 10640732 w 10875456"/>
              <a:gd name="connsiteY4" fmla="*/ 7634847 h 7994309"/>
              <a:gd name="connsiteX5" fmla="*/ 6259832 w 10875456"/>
              <a:gd name="connsiteY5" fmla="*/ 7141059 h 7994309"/>
              <a:gd name="connsiteX6" fmla="*/ 353391 w 10875456"/>
              <a:gd name="connsiteY6" fmla="*/ 7072991 h 7994309"/>
              <a:gd name="connsiteX7" fmla="*/ 1453190 w 10875456"/>
              <a:gd name="connsiteY7" fmla="*/ 3527304 h 7994309"/>
              <a:gd name="connsiteX0" fmla="*/ 1453190 w 10356422"/>
              <a:gd name="connsiteY0" fmla="*/ 3527304 h 8823187"/>
              <a:gd name="connsiteX1" fmla="*/ 2418389 w 10356422"/>
              <a:gd name="connsiteY1" fmla="*/ 130962 h 8823187"/>
              <a:gd name="connsiteX2" fmla="*/ 6039788 w 10356422"/>
              <a:gd name="connsiteY2" fmla="*/ 1695228 h 8823187"/>
              <a:gd name="connsiteX3" fmla="*/ 9833021 w 10356422"/>
              <a:gd name="connsiteY3" fmla="*/ 928470 h 8823187"/>
              <a:gd name="connsiteX4" fmla="*/ 9855901 w 10356422"/>
              <a:gd name="connsiteY4" fmla="*/ 8569017 h 8823187"/>
              <a:gd name="connsiteX5" fmla="*/ 6259832 w 10356422"/>
              <a:gd name="connsiteY5" fmla="*/ 7141059 h 8823187"/>
              <a:gd name="connsiteX6" fmla="*/ 353391 w 10356422"/>
              <a:gd name="connsiteY6" fmla="*/ 7072991 h 8823187"/>
              <a:gd name="connsiteX7" fmla="*/ 1453190 w 10356422"/>
              <a:gd name="connsiteY7" fmla="*/ 3527304 h 8823187"/>
              <a:gd name="connsiteX0" fmla="*/ 1453190 w 10192124"/>
              <a:gd name="connsiteY0" fmla="*/ 3527304 h 8882210"/>
              <a:gd name="connsiteX1" fmla="*/ 2418389 w 10192124"/>
              <a:gd name="connsiteY1" fmla="*/ 130962 h 8882210"/>
              <a:gd name="connsiteX2" fmla="*/ 6039788 w 10192124"/>
              <a:gd name="connsiteY2" fmla="*/ 1695228 h 8882210"/>
              <a:gd name="connsiteX3" fmla="*/ 9833021 w 10192124"/>
              <a:gd name="connsiteY3" fmla="*/ 928470 h 8882210"/>
              <a:gd name="connsiteX4" fmla="*/ 9855901 w 10192124"/>
              <a:gd name="connsiteY4" fmla="*/ 8569017 h 8882210"/>
              <a:gd name="connsiteX5" fmla="*/ 6259832 w 10192124"/>
              <a:gd name="connsiteY5" fmla="*/ 7141059 h 8882210"/>
              <a:gd name="connsiteX6" fmla="*/ 353391 w 10192124"/>
              <a:gd name="connsiteY6" fmla="*/ 7072991 h 8882210"/>
              <a:gd name="connsiteX7" fmla="*/ 1453190 w 10192124"/>
              <a:gd name="connsiteY7" fmla="*/ 3527304 h 8882210"/>
              <a:gd name="connsiteX0" fmla="*/ 1453190 w 9875304"/>
              <a:gd name="connsiteY0" fmla="*/ 3527304 h 8882210"/>
              <a:gd name="connsiteX1" fmla="*/ 2418389 w 9875304"/>
              <a:gd name="connsiteY1" fmla="*/ 130962 h 8882210"/>
              <a:gd name="connsiteX2" fmla="*/ 6039788 w 9875304"/>
              <a:gd name="connsiteY2" fmla="*/ 1695228 h 8882210"/>
              <a:gd name="connsiteX3" fmla="*/ 9833021 w 9875304"/>
              <a:gd name="connsiteY3" fmla="*/ 928470 h 8882210"/>
              <a:gd name="connsiteX4" fmla="*/ 9855901 w 9875304"/>
              <a:gd name="connsiteY4" fmla="*/ 8569017 h 8882210"/>
              <a:gd name="connsiteX5" fmla="*/ 6259832 w 9875304"/>
              <a:gd name="connsiteY5" fmla="*/ 7141059 h 8882210"/>
              <a:gd name="connsiteX6" fmla="*/ 353391 w 9875304"/>
              <a:gd name="connsiteY6" fmla="*/ 7072991 h 8882210"/>
              <a:gd name="connsiteX7" fmla="*/ 1453190 w 9875304"/>
              <a:gd name="connsiteY7" fmla="*/ 3527304 h 8882210"/>
              <a:gd name="connsiteX0" fmla="*/ 1453190 w 9875304"/>
              <a:gd name="connsiteY0" fmla="*/ 3527304 h 8569347"/>
              <a:gd name="connsiteX1" fmla="*/ 2418389 w 9875304"/>
              <a:gd name="connsiteY1" fmla="*/ 130962 h 8569347"/>
              <a:gd name="connsiteX2" fmla="*/ 6039788 w 9875304"/>
              <a:gd name="connsiteY2" fmla="*/ 1695228 h 8569347"/>
              <a:gd name="connsiteX3" fmla="*/ 9833021 w 9875304"/>
              <a:gd name="connsiteY3" fmla="*/ 928470 h 8569347"/>
              <a:gd name="connsiteX4" fmla="*/ 9855901 w 9875304"/>
              <a:gd name="connsiteY4" fmla="*/ 8569017 h 8569347"/>
              <a:gd name="connsiteX5" fmla="*/ 6259832 w 9875304"/>
              <a:gd name="connsiteY5" fmla="*/ 7141059 h 8569347"/>
              <a:gd name="connsiteX6" fmla="*/ 353391 w 9875304"/>
              <a:gd name="connsiteY6" fmla="*/ 7072991 h 8569347"/>
              <a:gd name="connsiteX7" fmla="*/ 1453190 w 9875304"/>
              <a:gd name="connsiteY7" fmla="*/ 3527304 h 8569347"/>
              <a:gd name="connsiteX0" fmla="*/ 1122416 w 9544530"/>
              <a:gd name="connsiteY0" fmla="*/ 3527304 h 8592846"/>
              <a:gd name="connsiteX1" fmla="*/ 2087615 w 9544530"/>
              <a:gd name="connsiteY1" fmla="*/ 130962 h 8592846"/>
              <a:gd name="connsiteX2" fmla="*/ 5709014 w 9544530"/>
              <a:gd name="connsiteY2" fmla="*/ 1695228 h 8592846"/>
              <a:gd name="connsiteX3" fmla="*/ 9502247 w 9544530"/>
              <a:gd name="connsiteY3" fmla="*/ 928470 h 8592846"/>
              <a:gd name="connsiteX4" fmla="*/ 9525127 w 9544530"/>
              <a:gd name="connsiteY4" fmla="*/ 8569017 h 8592846"/>
              <a:gd name="connsiteX5" fmla="*/ 2198092 w 9544530"/>
              <a:gd name="connsiteY5" fmla="*/ 8592810 h 8592846"/>
              <a:gd name="connsiteX6" fmla="*/ 22617 w 9544530"/>
              <a:gd name="connsiteY6" fmla="*/ 7072991 h 8592846"/>
              <a:gd name="connsiteX7" fmla="*/ 1122416 w 9544530"/>
              <a:gd name="connsiteY7" fmla="*/ 3527304 h 8592846"/>
              <a:gd name="connsiteX0" fmla="*/ 1122416 w 9544530"/>
              <a:gd name="connsiteY0" fmla="*/ 3527304 h 8594951"/>
              <a:gd name="connsiteX1" fmla="*/ 2087615 w 9544530"/>
              <a:gd name="connsiteY1" fmla="*/ 130962 h 8594951"/>
              <a:gd name="connsiteX2" fmla="*/ 5709014 w 9544530"/>
              <a:gd name="connsiteY2" fmla="*/ 1695228 h 8594951"/>
              <a:gd name="connsiteX3" fmla="*/ 9502247 w 9544530"/>
              <a:gd name="connsiteY3" fmla="*/ 928470 h 8594951"/>
              <a:gd name="connsiteX4" fmla="*/ 9525127 w 9544530"/>
              <a:gd name="connsiteY4" fmla="*/ 8581641 h 8594951"/>
              <a:gd name="connsiteX5" fmla="*/ 2198092 w 9544530"/>
              <a:gd name="connsiteY5" fmla="*/ 8592810 h 8594951"/>
              <a:gd name="connsiteX6" fmla="*/ 22617 w 9544530"/>
              <a:gd name="connsiteY6" fmla="*/ 7072991 h 8594951"/>
              <a:gd name="connsiteX7" fmla="*/ 1122416 w 9544530"/>
              <a:gd name="connsiteY7" fmla="*/ 3527304 h 8594951"/>
              <a:gd name="connsiteX0" fmla="*/ 1122416 w 9529472"/>
              <a:gd name="connsiteY0" fmla="*/ 3527304 h 8594951"/>
              <a:gd name="connsiteX1" fmla="*/ 2087615 w 9529472"/>
              <a:gd name="connsiteY1" fmla="*/ 130962 h 8594951"/>
              <a:gd name="connsiteX2" fmla="*/ 5709014 w 9529472"/>
              <a:gd name="connsiteY2" fmla="*/ 1695228 h 8594951"/>
              <a:gd name="connsiteX3" fmla="*/ 9502247 w 9529472"/>
              <a:gd name="connsiteY3" fmla="*/ 928470 h 8594951"/>
              <a:gd name="connsiteX4" fmla="*/ 9525127 w 9529472"/>
              <a:gd name="connsiteY4" fmla="*/ 8581641 h 8594951"/>
              <a:gd name="connsiteX5" fmla="*/ 2198092 w 9529472"/>
              <a:gd name="connsiteY5" fmla="*/ 8592810 h 8594951"/>
              <a:gd name="connsiteX6" fmla="*/ 22617 w 9529472"/>
              <a:gd name="connsiteY6" fmla="*/ 7072991 h 8594951"/>
              <a:gd name="connsiteX7" fmla="*/ 1122416 w 9529472"/>
              <a:gd name="connsiteY7" fmla="*/ 3527304 h 8594951"/>
              <a:gd name="connsiteX0" fmla="*/ 1122416 w 9510113"/>
              <a:gd name="connsiteY0" fmla="*/ 3527304 h 8592846"/>
              <a:gd name="connsiteX1" fmla="*/ 2087615 w 9510113"/>
              <a:gd name="connsiteY1" fmla="*/ 130962 h 8592846"/>
              <a:gd name="connsiteX2" fmla="*/ 5709014 w 9510113"/>
              <a:gd name="connsiteY2" fmla="*/ 1695228 h 8592846"/>
              <a:gd name="connsiteX3" fmla="*/ 9502247 w 9510113"/>
              <a:gd name="connsiteY3" fmla="*/ 928470 h 8592846"/>
              <a:gd name="connsiteX4" fmla="*/ 9500978 w 9510113"/>
              <a:gd name="connsiteY4" fmla="*/ 8569016 h 8592846"/>
              <a:gd name="connsiteX5" fmla="*/ 2198092 w 9510113"/>
              <a:gd name="connsiteY5" fmla="*/ 8592810 h 8592846"/>
              <a:gd name="connsiteX6" fmla="*/ 22617 w 9510113"/>
              <a:gd name="connsiteY6" fmla="*/ 7072991 h 8592846"/>
              <a:gd name="connsiteX7" fmla="*/ 1122416 w 9510113"/>
              <a:gd name="connsiteY7" fmla="*/ 3527304 h 8592846"/>
              <a:gd name="connsiteX0" fmla="*/ 1122416 w 9510113"/>
              <a:gd name="connsiteY0" fmla="*/ 2757200 h 7822742"/>
              <a:gd name="connsiteX1" fmla="*/ 5709014 w 9510113"/>
              <a:gd name="connsiteY1" fmla="*/ 925124 h 7822742"/>
              <a:gd name="connsiteX2" fmla="*/ 9502247 w 9510113"/>
              <a:gd name="connsiteY2" fmla="*/ 158366 h 7822742"/>
              <a:gd name="connsiteX3" fmla="*/ 9500978 w 9510113"/>
              <a:gd name="connsiteY3" fmla="*/ 7798912 h 7822742"/>
              <a:gd name="connsiteX4" fmla="*/ 2198092 w 9510113"/>
              <a:gd name="connsiteY4" fmla="*/ 7822706 h 7822742"/>
              <a:gd name="connsiteX5" fmla="*/ 22617 w 9510113"/>
              <a:gd name="connsiteY5" fmla="*/ 6302887 h 7822742"/>
              <a:gd name="connsiteX6" fmla="*/ 1122416 w 9510113"/>
              <a:gd name="connsiteY6" fmla="*/ 2757200 h 7822742"/>
              <a:gd name="connsiteX0" fmla="*/ 1128908 w 9516605"/>
              <a:gd name="connsiteY0" fmla="*/ 2703118 h 7768660"/>
              <a:gd name="connsiteX1" fmla="*/ 3602499 w 9516605"/>
              <a:gd name="connsiteY1" fmla="*/ 1893579 h 7768660"/>
              <a:gd name="connsiteX2" fmla="*/ 9508739 w 9516605"/>
              <a:gd name="connsiteY2" fmla="*/ 104284 h 7768660"/>
              <a:gd name="connsiteX3" fmla="*/ 9507470 w 9516605"/>
              <a:gd name="connsiteY3" fmla="*/ 7744830 h 7768660"/>
              <a:gd name="connsiteX4" fmla="*/ 2204584 w 9516605"/>
              <a:gd name="connsiteY4" fmla="*/ 7768624 h 7768660"/>
              <a:gd name="connsiteX5" fmla="*/ 29109 w 9516605"/>
              <a:gd name="connsiteY5" fmla="*/ 6248805 h 7768660"/>
              <a:gd name="connsiteX6" fmla="*/ 1128908 w 9516605"/>
              <a:gd name="connsiteY6" fmla="*/ 2703118 h 7768660"/>
              <a:gd name="connsiteX0" fmla="*/ 1131387 w 9519084"/>
              <a:gd name="connsiteY0" fmla="*/ 2718791 h 7784333"/>
              <a:gd name="connsiteX1" fmla="*/ 4027580 w 9519084"/>
              <a:gd name="connsiteY1" fmla="*/ 1517910 h 7784333"/>
              <a:gd name="connsiteX2" fmla="*/ 9511218 w 9519084"/>
              <a:gd name="connsiteY2" fmla="*/ 119957 h 7784333"/>
              <a:gd name="connsiteX3" fmla="*/ 9509949 w 9519084"/>
              <a:gd name="connsiteY3" fmla="*/ 7760503 h 7784333"/>
              <a:gd name="connsiteX4" fmla="*/ 2207063 w 9519084"/>
              <a:gd name="connsiteY4" fmla="*/ 7784297 h 7784333"/>
              <a:gd name="connsiteX5" fmla="*/ 31588 w 9519084"/>
              <a:gd name="connsiteY5" fmla="*/ 6264478 h 7784333"/>
              <a:gd name="connsiteX6" fmla="*/ 1131387 w 9519084"/>
              <a:gd name="connsiteY6" fmla="*/ 2718791 h 7784333"/>
              <a:gd name="connsiteX0" fmla="*/ 1131387 w 9519084"/>
              <a:gd name="connsiteY0" fmla="*/ 2709073 h 7774615"/>
              <a:gd name="connsiteX1" fmla="*/ 4027580 w 9519084"/>
              <a:gd name="connsiteY1" fmla="*/ 1508192 h 7774615"/>
              <a:gd name="connsiteX2" fmla="*/ 9511218 w 9519084"/>
              <a:gd name="connsiteY2" fmla="*/ 110239 h 7774615"/>
              <a:gd name="connsiteX3" fmla="*/ 9509949 w 9519084"/>
              <a:gd name="connsiteY3" fmla="*/ 7750785 h 7774615"/>
              <a:gd name="connsiteX4" fmla="*/ 2207063 w 9519084"/>
              <a:gd name="connsiteY4" fmla="*/ 7774579 h 7774615"/>
              <a:gd name="connsiteX5" fmla="*/ 31588 w 9519084"/>
              <a:gd name="connsiteY5" fmla="*/ 6254760 h 7774615"/>
              <a:gd name="connsiteX6" fmla="*/ 1131387 w 9519084"/>
              <a:gd name="connsiteY6" fmla="*/ 2709073 h 7774615"/>
              <a:gd name="connsiteX0" fmla="*/ 166472 w 8554169"/>
              <a:gd name="connsiteY0" fmla="*/ 2709073 h 7774579"/>
              <a:gd name="connsiteX1" fmla="*/ 3062665 w 8554169"/>
              <a:gd name="connsiteY1" fmla="*/ 1508192 h 7774579"/>
              <a:gd name="connsiteX2" fmla="*/ 8546303 w 8554169"/>
              <a:gd name="connsiteY2" fmla="*/ 110239 h 7774579"/>
              <a:gd name="connsiteX3" fmla="*/ 8545034 w 8554169"/>
              <a:gd name="connsiteY3" fmla="*/ 7750785 h 7774579"/>
              <a:gd name="connsiteX4" fmla="*/ 1242148 w 8554169"/>
              <a:gd name="connsiteY4" fmla="*/ 7774579 h 7774579"/>
              <a:gd name="connsiteX5" fmla="*/ 166472 w 8554169"/>
              <a:gd name="connsiteY5" fmla="*/ 2709073 h 7774579"/>
              <a:gd name="connsiteX0" fmla="*/ 21171 w 8408868"/>
              <a:gd name="connsiteY0" fmla="*/ 2709073 h 7774579"/>
              <a:gd name="connsiteX1" fmla="*/ 2917364 w 8408868"/>
              <a:gd name="connsiteY1" fmla="*/ 1508192 h 7774579"/>
              <a:gd name="connsiteX2" fmla="*/ 8401002 w 8408868"/>
              <a:gd name="connsiteY2" fmla="*/ 110239 h 7774579"/>
              <a:gd name="connsiteX3" fmla="*/ 8399733 w 8408868"/>
              <a:gd name="connsiteY3" fmla="*/ 7750785 h 7774579"/>
              <a:gd name="connsiteX4" fmla="*/ 1978273 w 8408868"/>
              <a:gd name="connsiteY4" fmla="*/ 7774579 h 7774579"/>
              <a:gd name="connsiteX5" fmla="*/ 21171 w 8408868"/>
              <a:gd name="connsiteY5" fmla="*/ 2709073 h 7774579"/>
              <a:gd name="connsiteX0" fmla="*/ 6149 w 8393846"/>
              <a:gd name="connsiteY0" fmla="*/ 2709073 h 7774579"/>
              <a:gd name="connsiteX1" fmla="*/ 2902342 w 8393846"/>
              <a:gd name="connsiteY1" fmla="*/ 1508192 h 7774579"/>
              <a:gd name="connsiteX2" fmla="*/ 8385980 w 8393846"/>
              <a:gd name="connsiteY2" fmla="*/ 110239 h 7774579"/>
              <a:gd name="connsiteX3" fmla="*/ 8384711 w 8393846"/>
              <a:gd name="connsiteY3" fmla="*/ 7750785 h 7774579"/>
              <a:gd name="connsiteX4" fmla="*/ 1963251 w 8393846"/>
              <a:gd name="connsiteY4" fmla="*/ 7774579 h 7774579"/>
              <a:gd name="connsiteX5" fmla="*/ 6149 w 8393846"/>
              <a:gd name="connsiteY5" fmla="*/ 2709073 h 7774579"/>
              <a:gd name="connsiteX0" fmla="*/ 9156 w 7418832"/>
              <a:gd name="connsiteY0" fmla="*/ 2992132 h 7817784"/>
              <a:gd name="connsiteX1" fmla="*/ 1927328 w 7418832"/>
              <a:gd name="connsiteY1" fmla="*/ 1551397 h 7817784"/>
              <a:gd name="connsiteX2" fmla="*/ 7410966 w 7418832"/>
              <a:gd name="connsiteY2" fmla="*/ 153444 h 7817784"/>
              <a:gd name="connsiteX3" fmla="*/ 7409697 w 7418832"/>
              <a:gd name="connsiteY3" fmla="*/ 7793990 h 7817784"/>
              <a:gd name="connsiteX4" fmla="*/ 988237 w 7418832"/>
              <a:gd name="connsiteY4" fmla="*/ 7817784 h 7817784"/>
              <a:gd name="connsiteX5" fmla="*/ 9156 w 7418832"/>
              <a:gd name="connsiteY5" fmla="*/ 2992132 h 7817784"/>
              <a:gd name="connsiteX0" fmla="*/ 14550 w 7424226"/>
              <a:gd name="connsiteY0" fmla="*/ 2991207 h 7816859"/>
              <a:gd name="connsiteX1" fmla="*/ 2198358 w 7424226"/>
              <a:gd name="connsiteY1" fmla="*/ 1563096 h 7816859"/>
              <a:gd name="connsiteX2" fmla="*/ 7416360 w 7424226"/>
              <a:gd name="connsiteY2" fmla="*/ 152519 h 7816859"/>
              <a:gd name="connsiteX3" fmla="*/ 7415091 w 7424226"/>
              <a:gd name="connsiteY3" fmla="*/ 7793065 h 7816859"/>
              <a:gd name="connsiteX4" fmla="*/ 993631 w 7424226"/>
              <a:gd name="connsiteY4" fmla="*/ 7816859 h 7816859"/>
              <a:gd name="connsiteX5" fmla="*/ 14550 w 7424226"/>
              <a:gd name="connsiteY5" fmla="*/ 2991207 h 7816859"/>
              <a:gd name="connsiteX0" fmla="*/ 14550 w 7424226"/>
              <a:gd name="connsiteY0" fmla="*/ 2968144 h 7793796"/>
              <a:gd name="connsiteX1" fmla="*/ 2198358 w 7424226"/>
              <a:gd name="connsiteY1" fmla="*/ 1540033 h 7793796"/>
              <a:gd name="connsiteX2" fmla="*/ 7416360 w 7424226"/>
              <a:gd name="connsiteY2" fmla="*/ 129456 h 7793796"/>
              <a:gd name="connsiteX3" fmla="*/ 7415091 w 7424226"/>
              <a:gd name="connsiteY3" fmla="*/ 7770002 h 7793796"/>
              <a:gd name="connsiteX4" fmla="*/ 993631 w 7424226"/>
              <a:gd name="connsiteY4" fmla="*/ 7793796 h 7793796"/>
              <a:gd name="connsiteX5" fmla="*/ 14550 w 7424226"/>
              <a:gd name="connsiteY5" fmla="*/ 2968144 h 7793796"/>
              <a:gd name="connsiteX0" fmla="*/ 15871 w 7425547"/>
              <a:gd name="connsiteY0" fmla="*/ 2968144 h 7793796"/>
              <a:gd name="connsiteX1" fmla="*/ 2199679 w 7425547"/>
              <a:gd name="connsiteY1" fmla="*/ 1540033 h 7793796"/>
              <a:gd name="connsiteX2" fmla="*/ 7417681 w 7425547"/>
              <a:gd name="connsiteY2" fmla="*/ 129456 h 7793796"/>
              <a:gd name="connsiteX3" fmla="*/ 7416412 w 7425547"/>
              <a:gd name="connsiteY3" fmla="*/ 7770002 h 7793796"/>
              <a:gd name="connsiteX4" fmla="*/ 994952 w 7425547"/>
              <a:gd name="connsiteY4" fmla="*/ 7793796 h 7793796"/>
              <a:gd name="connsiteX5" fmla="*/ 15871 w 7425547"/>
              <a:gd name="connsiteY5" fmla="*/ 2968144 h 7793796"/>
              <a:gd name="connsiteX0" fmla="*/ 15659 w 7232146"/>
              <a:gd name="connsiteY0" fmla="*/ 3783307 h 7826276"/>
              <a:gd name="connsiteX1" fmla="*/ 2006278 w 7232146"/>
              <a:gd name="connsiteY1" fmla="*/ 1572513 h 7826276"/>
              <a:gd name="connsiteX2" fmla="*/ 7224280 w 7232146"/>
              <a:gd name="connsiteY2" fmla="*/ 161936 h 7826276"/>
              <a:gd name="connsiteX3" fmla="*/ 7223011 w 7232146"/>
              <a:gd name="connsiteY3" fmla="*/ 7802482 h 7826276"/>
              <a:gd name="connsiteX4" fmla="*/ 801551 w 7232146"/>
              <a:gd name="connsiteY4" fmla="*/ 7826276 h 7826276"/>
              <a:gd name="connsiteX5" fmla="*/ 15659 w 7232146"/>
              <a:gd name="connsiteY5" fmla="*/ 3783307 h 7826276"/>
              <a:gd name="connsiteX0" fmla="*/ 52038 w 7268525"/>
              <a:gd name="connsiteY0" fmla="*/ 3783307 h 7826276"/>
              <a:gd name="connsiteX1" fmla="*/ 2042657 w 7268525"/>
              <a:gd name="connsiteY1" fmla="*/ 1572513 h 7826276"/>
              <a:gd name="connsiteX2" fmla="*/ 7260659 w 7268525"/>
              <a:gd name="connsiteY2" fmla="*/ 161936 h 7826276"/>
              <a:gd name="connsiteX3" fmla="*/ 7259390 w 7268525"/>
              <a:gd name="connsiteY3" fmla="*/ 7802482 h 7826276"/>
              <a:gd name="connsiteX4" fmla="*/ 837930 w 7268525"/>
              <a:gd name="connsiteY4" fmla="*/ 7826276 h 7826276"/>
              <a:gd name="connsiteX5" fmla="*/ 52038 w 7268525"/>
              <a:gd name="connsiteY5" fmla="*/ 3783307 h 7826276"/>
              <a:gd name="connsiteX0" fmla="*/ 46649 w 7456326"/>
              <a:gd name="connsiteY0" fmla="*/ 3336030 h 7820836"/>
              <a:gd name="connsiteX1" fmla="*/ 2230458 w 7456326"/>
              <a:gd name="connsiteY1" fmla="*/ 1567073 h 7820836"/>
              <a:gd name="connsiteX2" fmla="*/ 7448460 w 7456326"/>
              <a:gd name="connsiteY2" fmla="*/ 156496 h 7820836"/>
              <a:gd name="connsiteX3" fmla="*/ 7447191 w 7456326"/>
              <a:gd name="connsiteY3" fmla="*/ 7797042 h 7820836"/>
              <a:gd name="connsiteX4" fmla="*/ 1025731 w 7456326"/>
              <a:gd name="connsiteY4" fmla="*/ 7820836 h 7820836"/>
              <a:gd name="connsiteX5" fmla="*/ 46649 w 7456326"/>
              <a:gd name="connsiteY5" fmla="*/ 3336030 h 7820836"/>
              <a:gd name="connsiteX0" fmla="*/ 30407 w 7440084"/>
              <a:gd name="connsiteY0" fmla="*/ 3344148 h 7828954"/>
              <a:gd name="connsiteX1" fmla="*/ 2817932 w 7440084"/>
              <a:gd name="connsiteY1" fmla="*/ 1474199 h 7828954"/>
              <a:gd name="connsiteX2" fmla="*/ 7432218 w 7440084"/>
              <a:gd name="connsiteY2" fmla="*/ 164614 h 7828954"/>
              <a:gd name="connsiteX3" fmla="*/ 7430949 w 7440084"/>
              <a:gd name="connsiteY3" fmla="*/ 7805160 h 7828954"/>
              <a:gd name="connsiteX4" fmla="*/ 1009489 w 7440084"/>
              <a:gd name="connsiteY4" fmla="*/ 7828954 h 7828954"/>
              <a:gd name="connsiteX5" fmla="*/ 30407 w 7440084"/>
              <a:gd name="connsiteY5" fmla="*/ 3344148 h 7828954"/>
              <a:gd name="connsiteX0" fmla="*/ 30407 w 7440084"/>
              <a:gd name="connsiteY0" fmla="*/ 3310241 h 7795047"/>
              <a:gd name="connsiteX1" fmla="*/ 2817932 w 7440084"/>
              <a:gd name="connsiteY1" fmla="*/ 1440292 h 7795047"/>
              <a:gd name="connsiteX2" fmla="*/ 7432218 w 7440084"/>
              <a:gd name="connsiteY2" fmla="*/ 130707 h 7795047"/>
              <a:gd name="connsiteX3" fmla="*/ 7430949 w 7440084"/>
              <a:gd name="connsiteY3" fmla="*/ 7771253 h 7795047"/>
              <a:gd name="connsiteX4" fmla="*/ 1009489 w 7440084"/>
              <a:gd name="connsiteY4" fmla="*/ 7795047 h 7795047"/>
              <a:gd name="connsiteX5" fmla="*/ 30407 w 7440084"/>
              <a:gd name="connsiteY5" fmla="*/ 3310241 h 7795047"/>
              <a:gd name="connsiteX0" fmla="*/ 30573 w 7428175"/>
              <a:gd name="connsiteY0" fmla="*/ 3216268 h 7827313"/>
              <a:gd name="connsiteX1" fmla="*/ 2806023 w 7428175"/>
              <a:gd name="connsiteY1" fmla="*/ 1472558 h 7827313"/>
              <a:gd name="connsiteX2" fmla="*/ 7420309 w 7428175"/>
              <a:gd name="connsiteY2" fmla="*/ 162973 h 7827313"/>
              <a:gd name="connsiteX3" fmla="*/ 7419040 w 7428175"/>
              <a:gd name="connsiteY3" fmla="*/ 7803519 h 7827313"/>
              <a:gd name="connsiteX4" fmla="*/ 997580 w 7428175"/>
              <a:gd name="connsiteY4" fmla="*/ 7827313 h 7827313"/>
              <a:gd name="connsiteX5" fmla="*/ 30573 w 7428175"/>
              <a:gd name="connsiteY5" fmla="*/ 3216268 h 7827313"/>
              <a:gd name="connsiteX0" fmla="*/ 2092 w 7399694"/>
              <a:gd name="connsiteY0" fmla="*/ 3216268 h 7827313"/>
              <a:gd name="connsiteX1" fmla="*/ 2777542 w 7399694"/>
              <a:gd name="connsiteY1" fmla="*/ 1472558 h 7827313"/>
              <a:gd name="connsiteX2" fmla="*/ 7391828 w 7399694"/>
              <a:gd name="connsiteY2" fmla="*/ 162973 h 7827313"/>
              <a:gd name="connsiteX3" fmla="*/ 7390559 w 7399694"/>
              <a:gd name="connsiteY3" fmla="*/ 7803519 h 7827313"/>
              <a:gd name="connsiteX4" fmla="*/ 969099 w 7399694"/>
              <a:gd name="connsiteY4" fmla="*/ 7827313 h 7827313"/>
              <a:gd name="connsiteX5" fmla="*/ 2092 w 7399694"/>
              <a:gd name="connsiteY5" fmla="*/ 3216268 h 7827313"/>
              <a:gd name="connsiteX0" fmla="*/ 37769 w 7435371"/>
              <a:gd name="connsiteY0" fmla="*/ 3207353 h 7818398"/>
              <a:gd name="connsiteX1" fmla="*/ 3042632 w 7435371"/>
              <a:gd name="connsiteY1" fmla="*/ 1577258 h 7818398"/>
              <a:gd name="connsiteX2" fmla="*/ 7427505 w 7435371"/>
              <a:gd name="connsiteY2" fmla="*/ 154058 h 7818398"/>
              <a:gd name="connsiteX3" fmla="*/ 7426236 w 7435371"/>
              <a:gd name="connsiteY3" fmla="*/ 7794604 h 7818398"/>
              <a:gd name="connsiteX4" fmla="*/ 1004776 w 7435371"/>
              <a:gd name="connsiteY4" fmla="*/ 7818398 h 7818398"/>
              <a:gd name="connsiteX5" fmla="*/ 37769 w 7435371"/>
              <a:gd name="connsiteY5" fmla="*/ 3207353 h 7818398"/>
              <a:gd name="connsiteX0" fmla="*/ 37769 w 7435371"/>
              <a:gd name="connsiteY0" fmla="*/ 3190707 h 7801752"/>
              <a:gd name="connsiteX1" fmla="*/ 3042632 w 7435371"/>
              <a:gd name="connsiteY1" fmla="*/ 1560612 h 7801752"/>
              <a:gd name="connsiteX2" fmla="*/ 7427505 w 7435371"/>
              <a:gd name="connsiteY2" fmla="*/ 137412 h 7801752"/>
              <a:gd name="connsiteX3" fmla="*/ 7426236 w 7435371"/>
              <a:gd name="connsiteY3" fmla="*/ 7777958 h 7801752"/>
              <a:gd name="connsiteX4" fmla="*/ 1004776 w 7435371"/>
              <a:gd name="connsiteY4" fmla="*/ 7801752 h 7801752"/>
              <a:gd name="connsiteX5" fmla="*/ 37769 w 7435371"/>
              <a:gd name="connsiteY5" fmla="*/ 3190707 h 7801752"/>
              <a:gd name="connsiteX0" fmla="*/ 2023 w 7399625"/>
              <a:gd name="connsiteY0" fmla="*/ 3190707 h 7801752"/>
              <a:gd name="connsiteX1" fmla="*/ 3006886 w 7399625"/>
              <a:gd name="connsiteY1" fmla="*/ 1560612 h 7801752"/>
              <a:gd name="connsiteX2" fmla="*/ 7391759 w 7399625"/>
              <a:gd name="connsiteY2" fmla="*/ 137412 h 7801752"/>
              <a:gd name="connsiteX3" fmla="*/ 7390490 w 7399625"/>
              <a:gd name="connsiteY3" fmla="*/ 7777958 h 7801752"/>
              <a:gd name="connsiteX4" fmla="*/ 969030 w 7399625"/>
              <a:gd name="connsiteY4" fmla="*/ 7801752 h 7801752"/>
              <a:gd name="connsiteX5" fmla="*/ 2023 w 7399625"/>
              <a:gd name="connsiteY5" fmla="*/ 3190707 h 7801752"/>
              <a:gd name="connsiteX0" fmla="*/ 2023 w 7399625"/>
              <a:gd name="connsiteY0" fmla="*/ 3053295 h 7664340"/>
              <a:gd name="connsiteX1" fmla="*/ 3006886 w 7399625"/>
              <a:gd name="connsiteY1" fmla="*/ 1423200 h 7664340"/>
              <a:gd name="connsiteX2" fmla="*/ 7391759 w 7399625"/>
              <a:gd name="connsiteY2" fmla="*/ 0 h 7664340"/>
              <a:gd name="connsiteX3" fmla="*/ 7390490 w 7399625"/>
              <a:gd name="connsiteY3" fmla="*/ 7640546 h 7664340"/>
              <a:gd name="connsiteX4" fmla="*/ 969030 w 7399625"/>
              <a:gd name="connsiteY4" fmla="*/ 7664340 h 7664340"/>
              <a:gd name="connsiteX5" fmla="*/ 2023 w 7399625"/>
              <a:gd name="connsiteY5" fmla="*/ 3053295 h 7664340"/>
              <a:gd name="connsiteX0" fmla="*/ 23973 w 7421575"/>
              <a:gd name="connsiteY0" fmla="*/ 3053295 h 7664340"/>
              <a:gd name="connsiteX1" fmla="*/ 2570012 w 7421575"/>
              <a:gd name="connsiteY1" fmla="*/ 829876 h 7664340"/>
              <a:gd name="connsiteX2" fmla="*/ 7413709 w 7421575"/>
              <a:gd name="connsiteY2" fmla="*/ 0 h 7664340"/>
              <a:gd name="connsiteX3" fmla="*/ 7412440 w 7421575"/>
              <a:gd name="connsiteY3" fmla="*/ 7640546 h 7664340"/>
              <a:gd name="connsiteX4" fmla="*/ 990980 w 7421575"/>
              <a:gd name="connsiteY4" fmla="*/ 7664340 h 7664340"/>
              <a:gd name="connsiteX5" fmla="*/ 23973 w 7421575"/>
              <a:gd name="connsiteY5" fmla="*/ 3053295 h 7664340"/>
              <a:gd name="connsiteX0" fmla="*/ 23973 w 7421575"/>
              <a:gd name="connsiteY0" fmla="*/ 3053295 h 7664340"/>
              <a:gd name="connsiteX1" fmla="*/ 2570012 w 7421575"/>
              <a:gd name="connsiteY1" fmla="*/ 829876 h 7664340"/>
              <a:gd name="connsiteX2" fmla="*/ 7413709 w 7421575"/>
              <a:gd name="connsiteY2" fmla="*/ 0 h 7664340"/>
              <a:gd name="connsiteX3" fmla="*/ 7412440 w 7421575"/>
              <a:gd name="connsiteY3" fmla="*/ 7640546 h 7664340"/>
              <a:gd name="connsiteX4" fmla="*/ 990980 w 7421575"/>
              <a:gd name="connsiteY4" fmla="*/ 7664340 h 7664340"/>
              <a:gd name="connsiteX5" fmla="*/ 23973 w 7421575"/>
              <a:gd name="connsiteY5" fmla="*/ 3053295 h 7664340"/>
              <a:gd name="connsiteX0" fmla="*/ 990 w 7398592"/>
              <a:gd name="connsiteY0" fmla="*/ 3053295 h 7664340"/>
              <a:gd name="connsiteX1" fmla="*/ 2547029 w 7398592"/>
              <a:gd name="connsiteY1" fmla="*/ 829876 h 7664340"/>
              <a:gd name="connsiteX2" fmla="*/ 7390726 w 7398592"/>
              <a:gd name="connsiteY2" fmla="*/ 0 h 7664340"/>
              <a:gd name="connsiteX3" fmla="*/ 7389457 w 7398592"/>
              <a:gd name="connsiteY3" fmla="*/ 7640546 h 7664340"/>
              <a:gd name="connsiteX4" fmla="*/ 967997 w 7398592"/>
              <a:gd name="connsiteY4" fmla="*/ 7664340 h 7664340"/>
              <a:gd name="connsiteX5" fmla="*/ 990 w 7398592"/>
              <a:gd name="connsiteY5" fmla="*/ 3053295 h 7664340"/>
              <a:gd name="connsiteX0" fmla="*/ 990 w 7398592"/>
              <a:gd name="connsiteY0" fmla="*/ 3053295 h 7664340"/>
              <a:gd name="connsiteX1" fmla="*/ 2547029 w 7398592"/>
              <a:gd name="connsiteY1" fmla="*/ 829876 h 7664340"/>
              <a:gd name="connsiteX2" fmla="*/ 7390726 w 7398592"/>
              <a:gd name="connsiteY2" fmla="*/ 0 h 7664340"/>
              <a:gd name="connsiteX3" fmla="*/ 7389457 w 7398592"/>
              <a:gd name="connsiteY3" fmla="*/ 7640546 h 7664340"/>
              <a:gd name="connsiteX4" fmla="*/ 967997 w 7398592"/>
              <a:gd name="connsiteY4" fmla="*/ 7664340 h 7664340"/>
              <a:gd name="connsiteX5" fmla="*/ 990 w 7398592"/>
              <a:gd name="connsiteY5" fmla="*/ 3053295 h 7664340"/>
              <a:gd name="connsiteX0" fmla="*/ 35355 w 7432957"/>
              <a:gd name="connsiteY0" fmla="*/ 3053295 h 8133149"/>
              <a:gd name="connsiteX1" fmla="*/ 2581394 w 7432957"/>
              <a:gd name="connsiteY1" fmla="*/ 829876 h 8133149"/>
              <a:gd name="connsiteX2" fmla="*/ 7425091 w 7432957"/>
              <a:gd name="connsiteY2" fmla="*/ 0 h 8133149"/>
              <a:gd name="connsiteX3" fmla="*/ 7423822 w 7432957"/>
              <a:gd name="connsiteY3" fmla="*/ 7640546 h 8133149"/>
              <a:gd name="connsiteX4" fmla="*/ 865892 w 7432957"/>
              <a:gd name="connsiteY4" fmla="*/ 8133149 h 8133149"/>
              <a:gd name="connsiteX5" fmla="*/ 35355 w 7432957"/>
              <a:gd name="connsiteY5" fmla="*/ 3053295 h 8133149"/>
              <a:gd name="connsiteX0" fmla="*/ 30 w 7397632"/>
              <a:gd name="connsiteY0" fmla="*/ 3053295 h 8133149"/>
              <a:gd name="connsiteX1" fmla="*/ 2546069 w 7397632"/>
              <a:gd name="connsiteY1" fmla="*/ 829876 h 8133149"/>
              <a:gd name="connsiteX2" fmla="*/ 7389766 w 7397632"/>
              <a:gd name="connsiteY2" fmla="*/ 0 h 8133149"/>
              <a:gd name="connsiteX3" fmla="*/ 7388497 w 7397632"/>
              <a:gd name="connsiteY3" fmla="*/ 7640546 h 8133149"/>
              <a:gd name="connsiteX4" fmla="*/ 830567 w 7397632"/>
              <a:gd name="connsiteY4" fmla="*/ 8133149 h 8133149"/>
              <a:gd name="connsiteX5" fmla="*/ 30 w 7397632"/>
              <a:gd name="connsiteY5" fmla="*/ 3053295 h 8133149"/>
              <a:gd name="connsiteX0" fmla="*/ 36464 w 7434066"/>
              <a:gd name="connsiteY0" fmla="*/ 3053295 h 8194298"/>
              <a:gd name="connsiteX1" fmla="*/ 2582503 w 7434066"/>
              <a:gd name="connsiteY1" fmla="*/ 829876 h 8194298"/>
              <a:gd name="connsiteX2" fmla="*/ 7426200 w 7434066"/>
              <a:gd name="connsiteY2" fmla="*/ 0 h 8194298"/>
              <a:gd name="connsiteX3" fmla="*/ 7424931 w 7434066"/>
              <a:gd name="connsiteY3" fmla="*/ 7640546 h 8194298"/>
              <a:gd name="connsiteX4" fmla="*/ 847506 w 7434066"/>
              <a:gd name="connsiteY4" fmla="*/ 8194298 h 8194298"/>
              <a:gd name="connsiteX5" fmla="*/ 36464 w 7434066"/>
              <a:gd name="connsiteY5" fmla="*/ 3053295 h 8194298"/>
              <a:gd name="connsiteX0" fmla="*/ 4748 w 7402350"/>
              <a:gd name="connsiteY0" fmla="*/ 3053295 h 8194298"/>
              <a:gd name="connsiteX1" fmla="*/ 2550787 w 7402350"/>
              <a:gd name="connsiteY1" fmla="*/ 829876 h 8194298"/>
              <a:gd name="connsiteX2" fmla="*/ 7394484 w 7402350"/>
              <a:gd name="connsiteY2" fmla="*/ 0 h 8194298"/>
              <a:gd name="connsiteX3" fmla="*/ 7393215 w 7402350"/>
              <a:gd name="connsiteY3" fmla="*/ 7640546 h 8194298"/>
              <a:gd name="connsiteX4" fmla="*/ 815790 w 7402350"/>
              <a:gd name="connsiteY4" fmla="*/ 8194298 h 8194298"/>
              <a:gd name="connsiteX5" fmla="*/ 4748 w 7402350"/>
              <a:gd name="connsiteY5" fmla="*/ 3053295 h 8194298"/>
              <a:gd name="connsiteX0" fmla="*/ 4748 w 8407173"/>
              <a:gd name="connsiteY0" fmla="*/ 3053295 h 8211270"/>
              <a:gd name="connsiteX1" fmla="*/ 2550787 w 8407173"/>
              <a:gd name="connsiteY1" fmla="*/ 829876 h 8211270"/>
              <a:gd name="connsiteX2" fmla="*/ 7394484 w 8407173"/>
              <a:gd name="connsiteY2" fmla="*/ 0 h 8211270"/>
              <a:gd name="connsiteX3" fmla="*/ 8406988 w 8407173"/>
              <a:gd name="connsiteY3" fmla="*/ 8211270 h 8211270"/>
              <a:gd name="connsiteX4" fmla="*/ 815790 w 8407173"/>
              <a:gd name="connsiteY4" fmla="*/ 8194298 h 8211270"/>
              <a:gd name="connsiteX5" fmla="*/ 4748 w 8407173"/>
              <a:gd name="connsiteY5" fmla="*/ 3053295 h 8211270"/>
              <a:gd name="connsiteX0" fmla="*/ 4748 w 8416123"/>
              <a:gd name="connsiteY0" fmla="*/ 3399807 h 8557782"/>
              <a:gd name="connsiteX1" fmla="*/ 2550787 w 8416123"/>
              <a:gd name="connsiteY1" fmla="*/ 1176388 h 8557782"/>
              <a:gd name="connsiteX2" fmla="*/ 8408258 w 8416123"/>
              <a:gd name="connsiteY2" fmla="*/ 0 h 8557782"/>
              <a:gd name="connsiteX3" fmla="*/ 8406988 w 8416123"/>
              <a:gd name="connsiteY3" fmla="*/ 8557782 h 8557782"/>
              <a:gd name="connsiteX4" fmla="*/ 815790 w 8416123"/>
              <a:gd name="connsiteY4" fmla="*/ 8540810 h 8557782"/>
              <a:gd name="connsiteX5" fmla="*/ 4748 w 8416123"/>
              <a:gd name="connsiteY5" fmla="*/ 3399807 h 8557782"/>
              <a:gd name="connsiteX0" fmla="*/ 4748 w 8416123"/>
              <a:gd name="connsiteY0" fmla="*/ 3399807 h 8557782"/>
              <a:gd name="connsiteX1" fmla="*/ 2550787 w 8416123"/>
              <a:gd name="connsiteY1" fmla="*/ 1176388 h 8557782"/>
              <a:gd name="connsiteX2" fmla="*/ 8408258 w 8416123"/>
              <a:gd name="connsiteY2" fmla="*/ 0 h 8557782"/>
              <a:gd name="connsiteX3" fmla="*/ 8406988 w 8416123"/>
              <a:gd name="connsiteY3" fmla="*/ 8557782 h 8557782"/>
              <a:gd name="connsiteX4" fmla="*/ 815790 w 8416123"/>
              <a:gd name="connsiteY4" fmla="*/ 8540810 h 8557782"/>
              <a:gd name="connsiteX5" fmla="*/ 4748 w 8416123"/>
              <a:gd name="connsiteY5" fmla="*/ 3399807 h 855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6123" h="8557782">
                <a:moveTo>
                  <a:pt x="4748" y="3399807"/>
                </a:moveTo>
                <a:cubicBezTo>
                  <a:pt x="98958" y="1907423"/>
                  <a:pt x="1091714" y="1416894"/>
                  <a:pt x="2550787" y="1176388"/>
                </a:cubicBezTo>
                <a:cubicBezTo>
                  <a:pt x="4009860" y="935882"/>
                  <a:pt x="6921206" y="1184942"/>
                  <a:pt x="8408258" y="0"/>
                </a:cubicBezTo>
                <a:cubicBezTo>
                  <a:pt x="8414399" y="1204542"/>
                  <a:pt x="8422951" y="7332993"/>
                  <a:pt x="8406988" y="8557782"/>
                </a:cubicBezTo>
                <a:lnTo>
                  <a:pt x="815790" y="8540810"/>
                </a:lnTo>
                <a:cubicBezTo>
                  <a:pt x="1254661" y="5794315"/>
                  <a:pt x="-89462" y="4892191"/>
                  <a:pt x="4748" y="3399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Tahoma"/>
            </a:endParaRPr>
          </a:p>
        </p:txBody>
      </p:sp>
      <p:sp>
        <p:nvSpPr>
          <p:cNvPr id="2" name="TextBox 1"/>
          <p:cNvSpPr txBox="1"/>
          <p:nvPr/>
        </p:nvSpPr>
        <p:spPr>
          <a:xfrm>
            <a:off x="2870522" y="312516"/>
            <a:ext cx="7106853" cy="646331"/>
          </a:xfrm>
          <a:prstGeom prst="rect">
            <a:avLst/>
          </a:prstGeom>
          <a:noFill/>
          <a:ln w="12700">
            <a:noFill/>
          </a:ln>
        </p:spPr>
        <p:txBody>
          <a:bodyPr wrap="square" rtlCol="0">
            <a:spAutoFit/>
          </a:bodyPr>
          <a:lstStyle/>
          <a:p>
            <a:r>
              <a:rPr lang="en-US" sz="3600" b="1" dirty="0">
                <a:solidFill>
                  <a:srgbClr val="801336"/>
                </a:solidFill>
                <a:latin typeface="Footlight MT Light" panose="0204060206030A020304" pitchFamily="18" charset="0"/>
              </a:rPr>
              <a:t>Why Focus on Avoiding Missteps?</a:t>
            </a:r>
            <a:endParaRPr lang="en-US" sz="3200" b="1" i="1" dirty="0" smtClean="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xtBox 2"/>
          <p:cNvSpPr txBox="1"/>
          <p:nvPr/>
        </p:nvSpPr>
        <p:spPr>
          <a:xfrm>
            <a:off x="844953" y="1600099"/>
            <a:ext cx="10602410" cy="5232202"/>
          </a:xfrm>
          <a:prstGeom prst="rect">
            <a:avLst/>
          </a:prstGeom>
          <a:noFill/>
          <a:ln w="12700">
            <a:solidFill>
              <a:schemeClr val="accent1"/>
            </a:solidFill>
          </a:ln>
        </p:spPr>
        <p:txBody>
          <a:bodyPr wrap="square" rtlCol="0">
            <a:spAutoFit/>
          </a:bodyPr>
          <a:lstStyle/>
          <a:p>
            <a:pPr marL="457200" indent="-457200" algn="just">
              <a:buFont typeface="Arial" panose="020B0604020202020204" pitchFamily="34" charset="0"/>
              <a:buChar cha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Great damage can be done to children, colleagues, schools, communities, and the profession by unethical acts of educators. </a:t>
            </a:r>
          </a:p>
          <a:p>
            <a:pPr marL="457200" indent="-457200" algn="just">
              <a:buFont typeface="Arial" panose="020B0604020202020204" pitchFamily="34" charset="0"/>
              <a:buChar cha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Georgia, the Commission sanctions, suspends, or revokes the certificates of talented educators each month due to violations of the Georgia Code of Ethics for Educator.</a:t>
            </a:r>
          </a:p>
          <a:p>
            <a:pPr marL="457200" indent="-457200" algn="just">
              <a:buFont typeface="Arial" panose="020B0604020202020204" pitchFamily="34" charset="0"/>
              <a:buChar char="•"/>
            </a:pPr>
            <a:r>
              <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During academic year 2024, there were 2,337 ethics cases opened on Georgia educators. This is a 29% increase from the last year. </a:t>
            </a:r>
          </a:p>
          <a:p>
            <a:pPr marL="457200" indent="-457200" algn="just">
              <a:buFont typeface="Arial" panose="020B0604020202020204" pitchFamily="34" charset="0"/>
              <a:buChar cha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a:t>
            </a:r>
            <a:r>
              <a:rPr lang="en-US" sz="28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believes that these cases are preventable.</a:t>
            </a:r>
          </a:p>
          <a:p>
            <a:pPr marL="457200" indent="-457200" algn="just">
              <a:buFont typeface="Arial" panose="020B0604020202020204" pitchFamily="34" charset="0"/>
              <a:buChar cha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a:t>
            </a:r>
            <a:r>
              <a:rPr lang="en-US" sz="28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is highly committed to an ethical educator workforce, and this training is a part of our proactive approach to ethics education, outreach and prevention.</a:t>
            </a:r>
          </a:p>
          <a:p>
            <a:endParaRPr lang="en-US"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77656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0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3"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54848"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sp>
        <p:nvSpPr>
          <p:cNvPr id="34" name="TextBox 33">
            <a:extLst>
              <a:ext uri="{FF2B5EF4-FFF2-40B4-BE49-F238E27FC236}">
                <a16:creationId xmlns:a16="http://schemas.microsoft.com/office/drawing/2014/main" id="{B798FBFC-E29B-48D4-BB63-39FF1EFE9B8C}"/>
              </a:ext>
            </a:extLst>
          </p:cNvPr>
          <p:cNvSpPr txBox="1"/>
          <p:nvPr/>
        </p:nvSpPr>
        <p:spPr>
          <a:xfrm flipH="1">
            <a:off x="5746177" y="1883345"/>
            <a:ext cx="4534898" cy="1754326"/>
          </a:xfrm>
          <a:prstGeom prst="rect">
            <a:avLst/>
          </a:prstGeom>
          <a:noFill/>
        </p:spPr>
        <p:txBody>
          <a:bodyPr wrap="square">
            <a:spAutoFit/>
          </a:bodyPr>
          <a:lstStyle/>
          <a:p>
            <a:pPr algn="ctr" defTabSz="914400"/>
            <a:r>
              <a:rPr lang="en-US" sz="3600" b="1" dirty="0">
                <a:solidFill>
                  <a:srgbClr val="002060"/>
                </a:solidFill>
                <a:latin typeface="Footlight MT Light" panose="0204060206030A020304" pitchFamily="18" charset="0"/>
              </a:rPr>
              <a:t>About the Georgia Code of Ethics for Educators</a:t>
            </a: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584196" y="3875027"/>
            <a:ext cx="4470400" cy="646331"/>
          </a:xfrm>
          <a:prstGeom prst="rect">
            <a:avLst/>
          </a:prstGeom>
          <a:noFill/>
        </p:spPr>
        <p:txBody>
          <a:bodyPr wrap="square" rtlCol="0">
            <a:spAutoFit/>
          </a:bodyPr>
          <a:lstStyle/>
          <a:p>
            <a:pPr algn="ctr" defTabSz="914400">
              <a:defRPr/>
            </a:pPr>
            <a:r>
              <a:rPr lang="en-US" sz="3600" b="1" dirty="0">
                <a:solidFill>
                  <a:srgbClr val="801336"/>
                </a:solidFill>
                <a:latin typeface="Footlight MT Light" panose="0204060206030A020304" pitchFamily="18" charset="0"/>
              </a:rPr>
              <a:t>Standards 1 - 10</a:t>
            </a:r>
          </a:p>
        </p:txBody>
      </p:sp>
    </p:spTree>
    <p:extLst>
      <p:ext uri="{BB962C8B-B14F-4D97-AF65-F5344CB8AC3E}">
        <p14:creationId xmlns:p14="http://schemas.microsoft.com/office/powerpoint/2010/main" val="288008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04815">
              <a:defRPr/>
            </a:pPr>
            <a:fld id="{48F63A3B-78C7-47BE-AE5E-E10140E04643}" type="slidenum">
              <a:rPr lang="en-US" sz="1200">
                <a:solidFill>
                  <a:prstClr val="black">
                    <a:tint val="75000"/>
                  </a:prstClr>
                </a:solidFill>
                <a:latin typeface="Calibri" panose="020F0502020204030204"/>
              </a:rPr>
              <a:pPr algn="r" defTabSz="304815">
                <a:defRPr/>
              </a:pPr>
              <a:t>15</a:t>
            </a:fld>
            <a:endParaRPr lang="en-US" sz="1200" dirty="0">
              <a:solidFill>
                <a:prstClr val="black">
                  <a:tint val="75000"/>
                </a:prstClr>
              </a:solidFill>
              <a:latin typeface="Calibri" panose="020F0502020204030204"/>
            </a:endParaRPr>
          </a:p>
        </p:txBody>
      </p:sp>
      <p:sp>
        <p:nvSpPr>
          <p:cNvPr id="6" name="Rectangle 5"/>
          <p:cNvSpPr/>
          <p:nvPr/>
        </p:nvSpPr>
        <p:spPr>
          <a:xfrm>
            <a:off x="926079" y="1273600"/>
            <a:ext cx="6096000" cy="4708981"/>
          </a:xfrm>
          <a:prstGeom prst="rect">
            <a:avLst/>
          </a:prstGeom>
          <a:noFill/>
        </p:spPr>
        <p:txBody>
          <a:bodyPr>
            <a:spAutoFit/>
          </a:bodyPr>
          <a:lstStyle/>
          <a:p>
            <a:pPr algn="just" defTabSz="304815">
              <a:defRPr/>
            </a:pPr>
            <a:r>
              <a:rPr lang="en-US" sz="2500" b="1" dirty="0">
                <a:solidFill>
                  <a:srgbClr val="801336"/>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a:t>
            </a:r>
            <a:r>
              <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is any teacher, school or school system administrator, or other education personnel who holds a certificate issued by the GaPSC and persons who have applied for but have not yet received a certificate. 	</a:t>
            </a:r>
          </a:p>
          <a:p>
            <a:pPr algn="just" defTabSz="304815">
              <a:defRPr/>
            </a:pPr>
            <a:endPar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For the purposes of the Code of Ethics for Educators, “educator” also refers to paraprofessionals, aides, and substitute teachers. </a:t>
            </a:r>
          </a:p>
          <a:p>
            <a:pPr marL="457200" indent="-457200" algn="just" defTabSz="304815">
              <a:buFont typeface="Courier New" panose="02070309020205020404" pitchFamily="49" charset="0"/>
              <a:buChar char="o"/>
              <a:defRPr/>
            </a:pPr>
            <a:endPar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914400" lvl="1" indent="-457200" algn="just">
              <a:buFont typeface="Courier New" panose="02070309020205020404" pitchFamily="49" charset="0"/>
              <a:buChar char="o"/>
              <a:defRPr/>
            </a:pPr>
            <a:r>
              <a:rPr lang="en-US" sz="2500" b="1"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5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Rule 505-6-.01 (2)(d)</a:t>
            </a:r>
          </a:p>
        </p:txBody>
      </p:sp>
      <p:pic>
        <p:nvPicPr>
          <p:cNvPr id="8" name="Picture 7"/>
          <p:cNvPicPr>
            <a:picLocks noChangeAspect="1"/>
          </p:cNvPicPr>
          <p:nvPr/>
        </p:nvPicPr>
        <p:blipFill>
          <a:blip r:embed="rId3"/>
          <a:stretch>
            <a:fillRect/>
          </a:stretch>
        </p:blipFill>
        <p:spPr>
          <a:xfrm>
            <a:off x="7372701" y="1004598"/>
            <a:ext cx="4613264" cy="4900314"/>
          </a:xfrm>
          <a:prstGeom prst="rect">
            <a:avLst/>
          </a:prstGeom>
        </p:spPr>
      </p:pic>
      <p:sp>
        <p:nvSpPr>
          <p:cNvPr id="9" name="Rectangle 8"/>
          <p:cNvSpPr/>
          <p:nvPr/>
        </p:nvSpPr>
        <p:spPr>
          <a:xfrm>
            <a:off x="804159" y="460410"/>
            <a:ext cx="7284860" cy="544188"/>
          </a:xfrm>
          <a:prstGeom prst="rect">
            <a:avLst/>
          </a:prstGeom>
        </p:spPr>
        <p:txBody>
          <a:bodyPr wrap="square">
            <a:spAutoFit/>
          </a:bodyPr>
          <a:lstStyle/>
          <a:p>
            <a:pPr defTabSz="304815">
              <a:lnSpc>
                <a:spcPts val="3200"/>
              </a:lnSpc>
              <a:defRPr/>
            </a:pPr>
            <a:r>
              <a:rPr lang="en-US" sz="4400" b="1" dirty="0">
                <a:solidFill>
                  <a:srgbClr val="801336"/>
                </a:solidFill>
                <a:latin typeface="Footlight MT Light" panose="0204060206030A020304" pitchFamily="18" charset="0"/>
                <a:cs typeface="Arial" panose="020B0604020202020204" pitchFamily="34" charset="0"/>
              </a:rPr>
              <a:t>COE Operational Definitions</a:t>
            </a:r>
          </a:p>
        </p:txBody>
      </p:sp>
      <p:sp>
        <p:nvSpPr>
          <p:cNvPr id="11" name="Rectangle 10">
            <a:extLst>
              <a:ext uri="{FF2B5EF4-FFF2-40B4-BE49-F238E27FC236}">
                <a16:creationId xmlns:a16="http://schemas.microsoft.com/office/drawing/2014/main" id="{CE12B48A-BB61-40E4-BD82-69A7A73673E0}"/>
              </a:ext>
            </a:extLst>
          </p:cNvPr>
          <p:cNvSpPr/>
          <p:nvPr/>
        </p:nvSpPr>
        <p:spPr>
          <a:xfrm>
            <a:off x="794" y="-46299"/>
            <a:ext cx="623777" cy="6904299"/>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359218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04815">
              <a:defRPr/>
            </a:pPr>
            <a:fld id="{48F63A3B-78C7-47BE-AE5E-E10140E04643}" type="slidenum">
              <a:rPr lang="en-US" sz="1200">
                <a:solidFill>
                  <a:prstClr val="black">
                    <a:tint val="75000"/>
                  </a:prstClr>
                </a:solidFill>
                <a:latin typeface="Calibri" panose="020F0502020204030204"/>
              </a:rPr>
              <a:pPr algn="r" defTabSz="304815">
                <a:defRPr/>
              </a:pPr>
              <a:t>16</a:t>
            </a:fld>
            <a:endParaRPr lang="en-US" sz="1200" dirty="0">
              <a:solidFill>
                <a:prstClr val="black">
                  <a:tint val="75000"/>
                </a:prstClr>
              </a:solidFill>
              <a:latin typeface="Calibri" panose="020F0502020204030204"/>
            </a:endParaRPr>
          </a:p>
        </p:txBody>
      </p:sp>
      <p:sp>
        <p:nvSpPr>
          <p:cNvPr id="7" name="Rectangle 6"/>
          <p:cNvSpPr/>
          <p:nvPr/>
        </p:nvSpPr>
        <p:spPr>
          <a:xfrm>
            <a:off x="1132908" y="1490611"/>
            <a:ext cx="5753427" cy="3554819"/>
          </a:xfrm>
          <a:prstGeom prst="rect">
            <a:avLst/>
          </a:prstGeom>
          <a:noFill/>
        </p:spPr>
        <p:txBody>
          <a:bodyPr wrap="square">
            <a:spAutoFit/>
          </a:bodyPr>
          <a:lstStyle/>
          <a:p>
            <a:pPr algn="just" defTabSz="304815">
              <a:defRPr/>
            </a:pPr>
            <a:endParaRPr lang="en-US" sz="2500" dirty="0">
              <a:solidFill>
                <a:srgbClr val="830B0B"/>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304815">
              <a:defRPr/>
            </a:pPr>
            <a:r>
              <a:rPr lang="en-US" sz="2500" b="1" dirty="0">
                <a:solidFill>
                  <a:srgbClr val="801336"/>
                </a:solidFill>
                <a:latin typeface="Arial Narrow" panose="020B0606020202030204" pitchFamily="34" charset="0"/>
                <a:ea typeface="Nirmala UI Semilight" panose="020B0402040204020203" pitchFamily="34" charset="0"/>
                <a:cs typeface="Nirmala UI Semilight" panose="020B0402040204020203" pitchFamily="34" charset="0"/>
              </a:rPr>
              <a:t>“Student” </a:t>
            </a:r>
            <a:r>
              <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is anyone under the age of 18 OR a student enrolled </a:t>
            </a:r>
            <a:r>
              <a:rPr lang="en-US" sz="25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grades Pre-K </a:t>
            </a:r>
            <a:r>
              <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 12 in a public or private school.</a:t>
            </a:r>
          </a:p>
          <a:p>
            <a:pPr algn="just" defTabSz="304815">
              <a:defRPr/>
            </a:pPr>
            <a:endPar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5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For the purposes of the Code of Ethics, the enrollment period for a graduating student ends on August 31 of the year of graduation. </a:t>
            </a:r>
          </a:p>
        </p:txBody>
      </p:sp>
      <p:sp>
        <p:nvSpPr>
          <p:cNvPr id="9" name="Rectangle 8"/>
          <p:cNvSpPr/>
          <p:nvPr/>
        </p:nvSpPr>
        <p:spPr>
          <a:xfrm>
            <a:off x="1132908" y="463109"/>
            <a:ext cx="11059886" cy="557268"/>
          </a:xfrm>
          <a:prstGeom prst="rect">
            <a:avLst/>
          </a:prstGeom>
        </p:spPr>
        <p:txBody>
          <a:bodyPr wrap="square">
            <a:spAutoFit/>
          </a:bodyPr>
          <a:lstStyle/>
          <a:p>
            <a:pPr defTabSz="304815">
              <a:lnSpc>
                <a:spcPts val="3200"/>
              </a:lnSpc>
              <a:defRPr/>
            </a:pPr>
            <a:r>
              <a:rPr lang="en-US" sz="4800" b="1" dirty="0">
                <a:solidFill>
                  <a:srgbClr val="801336"/>
                </a:solidFill>
                <a:latin typeface="Footlight MT Light" panose="0204060206030A020304" pitchFamily="18" charset="0"/>
                <a:ea typeface="Nirmala UI Semilight" panose="020B0402040204020203" pitchFamily="34" charset="0"/>
                <a:cs typeface="Nirmala UI Semilight" panose="020B0402040204020203" pitchFamily="34" charset="0"/>
              </a:rPr>
              <a:t>COE Operational Definitions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865" y="3014272"/>
            <a:ext cx="4613040" cy="3508448"/>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10391"/>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78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8"/>
          <p:cNvSpPr txBox="1">
            <a:spLocks noGrp="1"/>
          </p:cNvSpPr>
          <p:nvPr>
            <p:ph type="body" idx="2"/>
          </p:nvPr>
        </p:nvSpPr>
        <p:spPr>
          <a:xfrm>
            <a:off x="6362308" y="695609"/>
            <a:ext cx="5486400" cy="4795282"/>
          </a:xfrm>
          <a:prstGeom prst="rect">
            <a:avLst/>
          </a:prstGeom>
        </p:spPr>
        <p:txBody>
          <a:bodyPr spcFirstLastPara="1" wrap="square" lIns="121900" tIns="121900" rIns="121900" bIns="121900" anchor="ctr" anchorCtr="0">
            <a:normAutofit lnSpcReduction="10000"/>
          </a:bodyPr>
          <a:lstStyle/>
          <a:p>
            <a:pPr marL="0" indent="0" algn="just">
              <a:spcAft>
                <a:spcPts val="1600"/>
              </a:spcAft>
              <a:buNone/>
            </a:pPr>
            <a:r>
              <a:rPr lang="en"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The </a:t>
            </a:r>
            <a:r>
              <a:rPr lang="en" sz="2933" dirty="0" smtClean="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student graduated in May of that school year. Over the summer, the educator received a text from the student asking for advice about a personal issue and asked to meet on a Saturday at the local coffee shop. As the student had graduated, the teacher decided to meet with the student. </a:t>
            </a:r>
          </a:p>
          <a:p>
            <a:pPr marL="0" indent="0" algn="just">
              <a:spcAft>
                <a:spcPts val="1600"/>
              </a:spcAft>
              <a:buNone/>
            </a:pPr>
            <a:r>
              <a:rPr lang="en" sz="2933" dirty="0" smtClean="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Is </a:t>
            </a:r>
            <a:r>
              <a:rPr lang="en"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the individual </a:t>
            </a:r>
            <a:r>
              <a:rPr lang="en" sz="2933" dirty="0" smtClean="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still considered </a:t>
            </a:r>
            <a:r>
              <a:rPr lang="en"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a student?</a:t>
            </a:r>
            <a:endParaRPr sz="2933"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3" name="Rectangle 2"/>
          <p:cNvSpPr/>
          <p:nvPr/>
        </p:nvSpPr>
        <p:spPr>
          <a:xfrm>
            <a:off x="717973" y="663837"/>
            <a:ext cx="4707137" cy="707886"/>
          </a:xfrm>
          <a:prstGeom prst="rect">
            <a:avLst/>
          </a:prstGeom>
          <a:solidFill>
            <a:srgbClr val="740000"/>
          </a:solidFill>
        </p:spPr>
        <p:txBody>
          <a:bodyPr wrap="square">
            <a:spAutoFit/>
          </a:bodyPr>
          <a:lstStyle/>
          <a:p>
            <a:pPr algn="ctr" defTabSz="1219231">
              <a:buClr>
                <a:srgbClr val="000000"/>
              </a:buClr>
              <a:defRPr/>
            </a:pPr>
            <a:r>
              <a:rPr lang="en-US" sz="4000" kern="0" dirty="0">
                <a:solidFill>
                  <a:srgbClr val="FFFFFF"/>
                </a:solidFill>
                <a:latin typeface="Footlight MT Light" panose="0204060206030A020304" pitchFamily="18" charset="0"/>
                <a:ea typeface="Roboto Slab"/>
                <a:cs typeface="Arial"/>
                <a:sym typeface="Arial"/>
              </a:rPr>
              <a:t> Student or Not?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278" y="4762196"/>
            <a:ext cx="2184993" cy="1457390"/>
          </a:xfrm>
          <a:prstGeom prst="rect">
            <a:avLst/>
          </a:prstGeom>
          <a:ln>
            <a:solidFill>
              <a:srgbClr val="801336"/>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304" y="1531089"/>
            <a:ext cx="2952942" cy="2952942"/>
          </a:xfrm>
          <a:prstGeom prst="rect">
            <a:avLst/>
          </a:prstGeom>
          <a:ln>
            <a:solidFill>
              <a:srgbClr val="801336"/>
            </a:solidFill>
          </a:ln>
        </p:spPr>
      </p:pic>
    </p:spTree>
    <p:extLst>
      <p:ext uri="{BB962C8B-B14F-4D97-AF65-F5344CB8AC3E}">
        <p14:creationId xmlns:p14="http://schemas.microsoft.com/office/powerpoint/2010/main" val="5705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1000"/>
                                        <p:tgtEl>
                                          <p:spTgt spid="186">
                                            <p:txEl>
                                              <p:pRg st="0" end="0"/>
                                            </p:txEl>
                                          </p:spTgt>
                                        </p:tgtEl>
                                      </p:cBhvr>
                                    </p:animEffect>
                                    <p:anim calcmode="lin" valueType="num">
                                      <p:cBhvr>
                                        <p:cTn id="8" dur="1000" fill="hold"/>
                                        <p:tgtEl>
                                          <p:spTgt spid="1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6">
                                            <p:txEl>
                                              <p:pRg st="1" end="1"/>
                                            </p:txEl>
                                          </p:spTgt>
                                        </p:tgtEl>
                                        <p:attrNameLst>
                                          <p:attrName>style.visibility</p:attrName>
                                        </p:attrNameLst>
                                      </p:cBhvr>
                                      <p:to>
                                        <p:strVal val="visible"/>
                                      </p:to>
                                    </p:set>
                                    <p:animEffect transition="in" filter="fade">
                                      <p:cBhvr>
                                        <p:cTn id="14" dur="1000"/>
                                        <p:tgtEl>
                                          <p:spTgt spid="186">
                                            <p:txEl>
                                              <p:pRg st="1" end="1"/>
                                            </p:txEl>
                                          </p:spTgt>
                                        </p:tgtEl>
                                      </p:cBhvr>
                                    </p:animEffect>
                                    <p:anim calcmode="lin" valueType="num">
                                      <p:cBhvr>
                                        <p:cTn id="15" dur="1000" fill="hold"/>
                                        <p:tgtEl>
                                          <p:spTgt spid="1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7B2692-B2AC-7745-BBF7-2B8528E9CDDD}"/>
              </a:ext>
            </a:extLst>
          </p:cNvPr>
          <p:cNvSpPr txBox="1"/>
          <p:nvPr/>
        </p:nvSpPr>
        <p:spPr>
          <a:xfrm>
            <a:off x="3287262" y="237479"/>
            <a:ext cx="8747578" cy="707886"/>
          </a:xfrm>
          <a:prstGeom prst="rect">
            <a:avLst/>
          </a:prstGeom>
          <a:noFill/>
        </p:spPr>
        <p:txBody>
          <a:bodyPr wrap="square" rtlCol="0">
            <a:spAutoFit/>
          </a:bodyPr>
          <a:lstStyle/>
          <a:p>
            <a:r>
              <a:rPr lang="en-US" sz="4000" b="1" dirty="0">
                <a:solidFill>
                  <a:srgbClr val="801336"/>
                </a:solidFill>
                <a:latin typeface="Footlight MT Light" panose="0204060206030A020304" pitchFamily="18" charset="0"/>
                <a:cs typeface="Arial" panose="020B0604020202020204" pitchFamily="34" charset="0"/>
              </a:rPr>
              <a:t>Code of Ethics for Educators Standards</a:t>
            </a:r>
          </a:p>
        </p:txBody>
      </p:sp>
      <p:sp>
        <p:nvSpPr>
          <p:cNvPr id="32" name="TextBox 31">
            <a:extLst>
              <a:ext uri="{FF2B5EF4-FFF2-40B4-BE49-F238E27FC236}">
                <a16:creationId xmlns:a16="http://schemas.microsoft.com/office/drawing/2014/main" id="{F90AF7FE-44B0-416C-9E6A-E404545FBD6C}"/>
              </a:ext>
            </a:extLst>
          </p:cNvPr>
          <p:cNvSpPr txBox="1"/>
          <p:nvPr/>
        </p:nvSpPr>
        <p:spPr>
          <a:xfrm>
            <a:off x="1012878" y="2641769"/>
            <a:ext cx="2270258" cy="430887"/>
          </a:xfrm>
          <a:prstGeom prst="rect">
            <a:avLst/>
          </a:prstGeom>
          <a:noFill/>
        </p:spPr>
        <p:txBody>
          <a:bodyPr wrap="square" rtlCol="0">
            <a:spAutoFit/>
          </a:bodyPr>
          <a:lstStyle/>
          <a:p>
            <a:pPr algn="ctr"/>
            <a:endParaRPr lang="en-US" sz="2200" b="1" dirty="0">
              <a:solidFill>
                <a:schemeClr val="accent1"/>
              </a:solidFill>
            </a:endParaRPr>
          </a:p>
        </p:txBody>
      </p:sp>
      <p:sp>
        <p:nvSpPr>
          <p:cNvPr id="4" name="TextBox 3"/>
          <p:cNvSpPr txBox="1"/>
          <p:nvPr/>
        </p:nvSpPr>
        <p:spPr>
          <a:xfrm>
            <a:off x="2544557" y="945365"/>
            <a:ext cx="9354217" cy="5806654"/>
          </a:xfrm>
          <a:prstGeom prst="rect">
            <a:avLst/>
          </a:prstGeom>
          <a:noFill/>
        </p:spPr>
        <p:txBody>
          <a:bodyPr wrap="square" rtlCol="0">
            <a:spAutoFit/>
          </a:bodyPr>
          <a:lstStyle/>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 1: Legal Compliance </a:t>
            </a:r>
          </a:p>
          <a:p>
            <a:pPr marL="381019" indent="-381019" algn="just">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Abide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by all federal, state, and local laws and statutes.</a:t>
            </a:r>
          </a:p>
          <a:p>
            <a:pPr marL="342900" indent="-342900" algn="just">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Standard 2:  Conduct With Students</a:t>
            </a:r>
          </a:p>
          <a:p>
            <a:pPr marL="381019" indent="-381019" algn="just">
              <a:buFont typeface="Courier New" panose="02070309020205020404" pitchFamily="49" charset="0"/>
              <a:buChar char="o"/>
            </a:pPr>
            <a:r>
              <a:rPr lang="en"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Maintain a professional relationship with all students, both in and outside the classroom.</a:t>
            </a:r>
          </a:p>
          <a:p>
            <a:pPr marL="342900" indent="-342900" algn="just">
              <a:buFont typeface="Courier New" panose="02070309020205020404" pitchFamily="49" charset="0"/>
              <a:buChar char="o"/>
            </a:pPr>
            <a:endParaRPr lang="en"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a:p>
            <a:pPr algn="just"/>
            <a:r>
              <a:rPr lang="en"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Standard 3: Alcohol and Drugs </a:t>
            </a:r>
          </a:p>
          <a:p>
            <a:pPr marL="381019" indent="-381019" algn="just">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Refrain from the use of alcohol or illegal or unauthorized drugs during the course of professional practice. </a:t>
            </a:r>
          </a:p>
          <a:p>
            <a:pPr marL="381019" indent="-381019" algn="just">
              <a:buClr>
                <a:srgbClr val="000000"/>
              </a:buClr>
              <a:buSzPts val="2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buClr>
                <a:srgbClr val="000000"/>
              </a:buClr>
              <a:buSzPts val="2000"/>
            </a:pPr>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 4: Honesty </a:t>
            </a:r>
          </a:p>
          <a:p>
            <a:pPr marL="381019" indent="-381019" algn="just">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Exemplify honesty and integrity in the course of professional practice.</a:t>
            </a:r>
          </a:p>
          <a:p>
            <a:pPr>
              <a:buClr>
                <a:srgbClr val="000000"/>
              </a:buClr>
              <a:buSzPts val="2000"/>
            </a:pPr>
            <a:endParaRPr lang="en-US" sz="2133" dirty="0">
              <a:solidFill>
                <a:srgbClr val="000000"/>
              </a:solidFill>
              <a:latin typeface="Calibri" panose="020F0502020204030204" pitchFamily="34" charset="0"/>
              <a:ea typeface="Georgia"/>
              <a:cs typeface="Calibri" panose="020F0502020204030204" pitchFamily="34" charset="0"/>
              <a:sym typeface="Georgia"/>
            </a:endParaRPr>
          </a:p>
          <a:p>
            <a:endParaRPr lang="en-US" sz="1200" dirty="0"/>
          </a:p>
        </p:txBody>
      </p:sp>
      <p:sp>
        <p:nvSpPr>
          <p:cNvPr id="10" name="Rectangle 9">
            <a:extLst>
              <a:ext uri="{FF2B5EF4-FFF2-40B4-BE49-F238E27FC236}">
                <a16:creationId xmlns:a16="http://schemas.microsoft.com/office/drawing/2014/main" id="{CE12B48A-BB61-40E4-BD82-69A7A73673E0}"/>
              </a:ext>
            </a:extLst>
          </p:cNvPr>
          <p:cNvSpPr/>
          <p:nvPr/>
        </p:nvSpPr>
        <p:spPr>
          <a:xfrm>
            <a:off x="0" y="0"/>
            <a:ext cx="2221257" cy="3202524"/>
          </a:xfrm>
          <a:prstGeom prst="rect">
            <a:avLst/>
          </a:prstGeom>
          <a:solidFill>
            <a:srgbClr val="B6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pic>
        <p:nvPicPr>
          <p:cNvPr id="11" name="Picture 6"/>
          <p:cNvPicPr>
            <a:picLocks noChangeAspect="1" noChangeArrowheads="1"/>
          </p:cNvPicPr>
          <p:nvPr/>
        </p:nvPicPr>
        <p:blipFill>
          <a:blip r:embed="rId3"/>
          <a:srcRect/>
          <a:stretch>
            <a:fillRect/>
          </a:stretch>
        </p:blipFill>
        <p:spPr bwMode="auto">
          <a:xfrm>
            <a:off x="231827" y="237479"/>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additive="base">
                                        <p:cTn id="3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 calcmode="lin" valueType="num">
                                      <p:cBhvr additive="base">
                                        <p:cTn id="4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12B48A-BB61-40E4-BD82-69A7A73673E0}"/>
              </a:ext>
            </a:extLst>
          </p:cNvPr>
          <p:cNvSpPr/>
          <p:nvPr/>
        </p:nvSpPr>
        <p:spPr>
          <a:xfrm>
            <a:off x="0" y="0"/>
            <a:ext cx="2221257" cy="3202524"/>
          </a:xfrm>
          <a:prstGeom prst="rect">
            <a:avLst/>
          </a:prstGeom>
          <a:solidFill>
            <a:srgbClr val="B6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sp>
        <p:nvSpPr>
          <p:cNvPr id="9" name="TextBox 8">
            <a:extLst>
              <a:ext uri="{FF2B5EF4-FFF2-40B4-BE49-F238E27FC236}">
                <a16:creationId xmlns:a16="http://schemas.microsoft.com/office/drawing/2014/main" id="{447B2692-B2AC-7745-BBF7-2B8528E9CDDD}"/>
              </a:ext>
            </a:extLst>
          </p:cNvPr>
          <p:cNvSpPr txBox="1"/>
          <p:nvPr/>
        </p:nvSpPr>
        <p:spPr>
          <a:xfrm>
            <a:off x="3283136" y="237479"/>
            <a:ext cx="8747578" cy="707886"/>
          </a:xfrm>
          <a:prstGeom prst="rect">
            <a:avLst/>
          </a:prstGeom>
          <a:noFill/>
        </p:spPr>
        <p:txBody>
          <a:bodyPr wrap="square" rtlCol="0">
            <a:spAutoFit/>
          </a:bodyPr>
          <a:lstStyle/>
          <a:p>
            <a:r>
              <a:rPr lang="en-US" sz="4000" b="1" dirty="0">
                <a:solidFill>
                  <a:srgbClr val="801336"/>
                </a:solidFill>
                <a:latin typeface="Footlight MT Light" panose="0204060206030A020304" pitchFamily="18" charset="0"/>
                <a:cs typeface="Arial" panose="020B0604020202020204" pitchFamily="34" charset="0"/>
              </a:rPr>
              <a:t>Code of Ethics for Educators Standards</a:t>
            </a:r>
          </a:p>
        </p:txBody>
      </p:sp>
      <p:sp>
        <p:nvSpPr>
          <p:cNvPr id="4" name="TextBox 3"/>
          <p:cNvSpPr txBox="1"/>
          <p:nvPr/>
        </p:nvSpPr>
        <p:spPr>
          <a:xfrm>
            <a:off x="2377441" y="1079292"/>
            <a:ext cx="9447976" cy="5293757"/>
          </a:xfrm>
          <a:prstGeom prst="rect">
            <a:avLst/>
          </a:prstGeom>
          <a:noFill/>
        </p:spPr>
        <p:txBody>
          <a:bodyPr wrap="square" rtlCol="0">
            <a:spAutoFit/>
          </a:bodyPr>
          <a:lstStyle/>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 5: Public Funds &amp; Property </a:t>
            </a:r>
          </a:p>
          <a:p>
            <a:pPr marL="381019" indent="-381019" algn="just">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 educator entrusted with public funds and property shall honor that trust with a high level of honesty, accuracy, and responsibility.</a:t>
            </a:r>
          </a:p>
          <a:p>
            <a:pPr marL="342900" indent="-342900" algn="just">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Standard 6:  Remuneration </a:t>
            </a:r>
          </a:p>
          <a:p>
            <a:pPr marL="381019" indent="-381019" algn="just">
              <a:buFont typeface="Courier New" panose="02070309020205020404" pitchFamily="49" charset="0"/>
              <a:buChar char="o"/>
            </a:pPr>
            <a:r>
              <a:rPr lang="en-US" sz="26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Maintain integrity with students, colleagues, parents, patrons, or businesses when accepting gifts, gratuities, favors, and additional compensation.</a:t>
            </a:r>
            <a:endParaRPr lang="en"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a:p>
            <a:pPr marL="342900" indent="-342900" algn="just">
              <a:buFont typeface="Courier New" panose="02070309020205020404" pitchFamily="49" charset="0"/>
              <a:buChar char="o"/>
            </a:pPr>
            <a:endParaRPr lang="en"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a:p>
            <a:pPr algn="just"/>
            <a:r>
              <a:rPr lang="en"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Standard 7: C</a:t>
            </a:r>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o</a:t>
            </a:r>
            <a:r>
              <a:rPr lang="en"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nfidential Information </a:t>
            </a:r>
          </a:p>
          <a:p>
            <a:pPr marL="381019" indent="-381019" algn="just">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Comply with state and federal laws and state school board policies relating to the confidentiality of student and personnel records, standardized test material, and other information.</a:t>
            </a:r>
          </a:p>
        </p:txBody>
      </p:sp>
      <p:pic>
        <p:nvPicPr>
          <p:cNvPr id="11" name="Picture 6"/>
          <p:cNvPicPr>
            <a:picLocks noChangeAspect="1" noChangeArrowheads="1"/>
          </p:cNvPicPr>
          <p:nvPr/>
        </p:nvPicPr>
        <p:blipFill>
          <a:blip r:embed="rId3"/>
          <a:srcRect/>
          <a:stretch>
            <a:fillRect/>
          </a:stretch>
        </p:blipFill>
        <p:spPr bwMode="auto">
          <a:xfrm>
            <a:off x="329577" y="237479"/>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57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0917"/>
            <a:ext cx="12193588" cy="4064529"/>
          </a:xfrm>
          <a:prstGeom prst="rect">
            <a:avLst/>
          </a:prstGeom>
        </p:spPr>
      </p:pic>
      <p:sp>
        <p:nvSpPr>
          <p:cNvPr id="2" name="Title 1"/>
          <p:cNvSpPr>
            <a:spLocks noGrp="1"/>
          </p:cNvSpPr>
          <p:nvPr>
            <p:ph type="title"/>
          </p:nvPr>
        </p:nvSpPr>
        <p:spPr>
          <a:xfrm>
            <a:off x="2977097" y="631218"/>
            <a:ext cx="5970270" cy="746284"/>
          </a:xfrm>
          <a:solidFill>
            <a:schemeClr val="accent2"/>
          </a:solidFill>
        </p:spPr>
        <p:txBody>
          <a:bodyPr>
            <a:noAutofit/>
          </a:bodyPr>
          <a:lstStyle/>
          <a:p>
            <a:pPr algn="ctr"/>
            <a:r>
              <a:rPr lang="en-US" sz="4800" dirty="0">
                <a:solidFill>
                  <a:srgbClr val="801336"/>
                </a:solidFill>
                <a:latin typeface="Footlight MT Light" panose="0204060206030A020304" pitchFamily="18" charset="0"/>
                <a:ea typeface="MS Gothic" panose="020B0609070205080204" pitchFamily="49" charset="-128"/>
              </a:rPr>
              <a:t>Learning Intentions</a:t>
            </a:r>
          </a:p>
        </p:txBody>
      </p:sp>
      <p:graphicFrame>
        <p:nvGraphicFramePr>
          <p:cNvPr id="7" name="Diagram 6"/>
          <p:cNvGraphicFramePr/>
          <p:nvPr>
            <p:extLst>
              <p:ext uri="{D42A27DB-BD31-4B8C-83A1-F6EECF244321}">
                <p14:modId xmlns:p14="http://schemas.microsoft.com/office/powerpoint/2010/main" val="160948565"/>
              </p:ext>
            </p:extLst>
          </p:nvPr>
        </p:nvGraphicFramePr>
        <p:xfrm>
          <a:off x="1792014" y="1377502"/>
          <a:ext cx="8340436" cy="5051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947756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12B48A-BB61-40E4-BD82-69A7A73673E0}"/>
              </a:ext>
            </a:extLst>
          </p:cNvPr>
          <p:cNvSpPr/>
          <p:nvPr/>
        </p:nvSpPr>
        <p:spPr>
          <a:xfrm>
            <a:off x="0" y="0"/>
            <a:ext cx="2221257" cy="3202524"/>
          </a:xfrm>
          <a:prstGeom prst="rect">
            <a:avLst/>
          </a:prstGeom>
          <a:solidFill>
            <a:srgbClr val="B6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en-US" sz="2700">
              <a:solidFill>
                <a:prstClr val="white"/>
              </a:solidFill>
              <a:latin typeface="Calibri" panose="020F0502020204030204"/>
            </a:endParaRPr>
          </a:p>
        </p:txBody>
      </p:sp>
      <p:sp>
        <p:nvSpPr>
          <p:cNvPr id="9" name="TextBox 8">
            <a:extLst>
              <a:ext uri="{FF2B5EF4-FFF2-40B4-BE49-F238E27FC236}">
                <a16:creationId xmlns:a16="http://schemas.microsoft.com/office/drawing/2014/main" id="{447B2692-B2AC-7745-BBF7-2B8528E9CDDD}"/>
              </a:ext>
            </a:extLst>
          </p:cNvPr>
          <p:cNvSpPr txBox="1"/>
          <p:nvPr/>
        </p:nvSpPr>
        <p:spPr>
          <a:xfrm>
            <a:off x="3283136" y="237479"/>
            <a:ext cx="8747578" cy="707886"/>
          </a:xfrm>
          <a:prstGeom prst="rect">
            <a:avLst/>
          </a:prstGeom>
          <a:noFill/>
        </p:spPr>
        <p:txBody>
          <a:bodyPr wrap="square" rtlCol="0">
            <a:spAutoFit/>
          </a:bodyPr>
          <a:lstStyle/>
          <a:p>
            <a:r>
              <a:rPr lang="en-US" sz="4000" b="1" dirty="0">
                <a:solidFill>
                  <a:srgbClr val="801336"/>
                </a:solidFill>
                <a:latin typeface="Footlight MT Light" panose="0204060206030A020304" pitchFamily="18" charset="0"/>
                <a:cs typeface="Arial" panose="020B0604020202020204" pitchFamily="34" charset="0"/>
              </a:rPr>
              <a:t>Code of Ethics for Educators Standards</a:t>
            </a:r>
          </a:p>
        </p:txBody>
      </p:sp>
      <p:sp>
        <p:nvSpPr>
          <p:cNvPr id="4" name="TextBox 3"/>
          <p:cNvSpPr txBox="1"/>
          <p:nvPr/>
        </p:nvSpPr>
        <p:spPr>
          <a:xfrm>
            <a:off x="2449623" y="1129199"/>
            <a:ext cx="9311700" cy="5262979"/>
          </a:xfrm>
          <a:prstGeom prst="rect">
            <a:avLst/>
          </a:prstGeom>
          <a:noFill/>
        </p:spPr>
        <p:txBody>
          <a:bodyPr wrap="square" rtlCol="0">
            <a:spAutoFit/>
          </a:bodyPr>
          <a:lstStyle/>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 8: Required Reports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81019" indent="-381019" algn="just">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Report a breach of one or more of the standards in the Code of Ethics for Educators, child abuse (O.C.G.A. §19-7-5), or any other required report.</a:t>
            </a:r>
            <a:endPar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42900" indent="-342900" algn="just">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algn="just"/>
            <a:r>
              <a:rPr lang="en-US"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Standard 9: Professional Conduct  </a:t>
            </a:r>
          </a:p>
          <a:p>
            <a:pPr marL="381019" indent="-381019" algn="just">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Demonstrate conduct that follows generally recognized professional standards and preserves the dignity and integrity of the education profession.</a:t>
            </a:r>
          </a:p>
          <a:p>
            <a:pPr marL="342900" indent="-342900" algn="just">
              <a:buFont typeface="Courier New" panose="02070309020205020404" pitchFamily="49" charset="0"/>
              <a:buChar char="o"/>
            </a:pPr>
            <a:endParaRPr lang="en"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a:p>
            <a:pPr algn="just"/>
            <a:r>
              <a:rPr lang="en" sz="2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Standard 10: Testing </a:t>
            </a:r>
          </a:p>
          <a:p>
            <a:pPr marL="381019" indent="-381019" algn="just">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Administer state-mandated assessments fairly and ethically. </a:t>
            </a:r>
          </a:p>
          <a:p>
            <a:pPr algn="just"/>
            <a:endParaRPr lang="en" sz="2400" b="1" dirty="0">
              <a:latin typeface="Calibri" panose="020F0502020204030204" pitchFamily="34" charset="0"/>
              <a:ea typeface="Georgia"/>
              <a:cs typeface="Calibri" panose="020F0502020204030204" pitchFamily="34" charset="0"/>
              <a:sym typeface="Times New Roman"/>
            </a:endParaRPr>
          </a:p>
        </p:txBody>
      </p:sp>
      <p:pic>
        <p:nvPicPr>
          <p:cNvPr id="11" name="Picture 6"/>
          <p:cNvPicPr>
            <a:picLocks noChangeAspect="1" noChangeArrowheads="1"/>
          </p:cNvPicPr>
          <p:nvPr/>
        </p:nvPicPr>
        <p:blipFill>
          <a:blip r:embed="rId3"/>
          <a:srcRect/>
          <a:stretch>
            <a:fillRect/>
          </a:stretch>
        </p:blipFill>
        <p:spPr bwMode="auto">
          <a:xfrm>
            <a:off x="356582" y="237479"/>
            <a:ext cx="1562101" cy="2557009"/>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06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4" y="-297"/>
            <a:ext cx="10477152"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31629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64356" y="1363287"/>
            <a:ext cx="5016509" cy="5632311"/>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a:solidFill>
                  <a:srgbClr val="002060"/>
                </a:solidFill>
                <a:latin typeface="Footlight MT Light" panose="0204060206030A020304" pitchFamily="18" charset="0"/>
              </a:rPr>
              <a:t>Georgia Code of Ethics </a:t>
            </a:r>
            <a:endParaRPr lang="en-US" sz="3200" b="1" dirty="0" smtClean="0">
              <a:solidFill>
                <a:srgbClr val="002060"/>
              </a:solidFill>
              <a:latin typeface="Footlight MT Light" panose="0204060206030A020304" pitchFamily="18" charset="0"/>
            </a:endParaRPr>
          </a:p>
          <a:p>
            <a:pPr algn="ctr"/>
            <a:r>
              <a:rPr lang="en-US" sz="3200" b="1" dirty="0" smtClean="0">
                <a:solidFill>
                  <a:srgbClr val="002060"/>
                </a:solidFill>
                <a:latin typeface="Footlight MT Light" panose="0204060206030A020304" pitchFamily="18" charset="0"/>
              </a:rPr>
              <a:t>for </a:t>
            </a:r>
            <a:r>
              <a:rPr lang="en-US" sz="3200" b="1" dirty="0">
                <a:solidFill>
                  <a:srgbClr val="002060"/>
                </a:solidFill>
                <a:latin typeface="Footlight MT Light" panose="0204060206030A020304" pitchFamily="18" charset="0"/>
              </a:rPr>
              <a:t>Educators</a:t>
            </a: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smtClean="0">
                <a:solidFill>
                  <a:srgbClr val="801336"/>
                </a:solidFill>
                <a:latin typeface="Footlight MT Light" panose="0204060206030A020304" pitchFamily="18" charset="0"/>
              </a:rPr>
              <a:t>Standard 1: </a:t>
            </a:r>
          </a:p>
          <a:p>
            <a:pPr algn="ctr"/>
            <a:r>
              <a:rPr lang="en-US" sz="3200" b="1" dirty="0" smtClean="0">
                <a:solidFill>
                  <a:srgbClr val="801336"/>
                </a:solidFill>
                <a:latin typeface="Footlight MT Light" panose="0204060206030A020304" pitchFamily="18" charset="0"/>
              </a:rPr>
              <a:t>Legal Compliance</a:t>
            </a: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410026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2" name="Freeform 6">
            <a:extLst>
              <a:ext uri="{FF2B5EF4-FFF2-40B4-BE49-F238E27FC236}">
                <a16:creationId xmlns:a16="http://schemas.microsoft.com/office/drawing/2014/main" id="{F281EAFD-E657-B7E1-4BD4-ABC8010BBE44}"/>
              </a:ext>
            </a:extLst>
          </p:cNvPr>
          <p:cNvSpPr>
            <a:spLocks/>
          </p:cNvSpPr>
          <p:nvPr/>
        </p:nvSpPr>
        <p:spPr bwMode="auto">
          <a:xfrm>
            <a:off x="794" y="-155787"/>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9" name="Google Shape;119;p2"/>
          <p:cNvSpPr/>
          <p:nvPr/>
        </p:nvSpPr>
        <p:spPr>
          <a:xfrm flipH="1">
            <a:off x="636847" y="2189070"/>
            <a:ext cx="2379400" cy="3175523"/>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txBody>
          <a:bodyPr spcFirstLastPara="1" wrap="square" lIns="91425" tIns="45700" rIns="91425" bIns="45700" anchor="ctr" anchorCtr="0">
            <a:noAutofit/>
          </a:bodyPr>
          <a:lstStyle/>
          <a:p>
            <a:r>
              <a:rPr lang="en-US" sz="2933"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An educator shall abide by federal, state, and local laws  and statutes</a:t>
            </a:r>
            <a:r>
              <a:rPr lang="en-US"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t>
            </a:r>
            <a:endParaRPr lang="en-US" sz="2933"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21" name="Google Shape;121;p2"/>
          <p:cNvSpPr txBox="1">
            <a:spLocks noGrp="1"/>
          </p:cNvSpPr>
          <p:nvPr>
            <p:ph type="body" idx="1"/>
          </p:nvPr>
        </p:nvSpPr>
        <p:spPr>
          <a:xfrm>
            <a:off x="3652299" y="1832161"/>
            <a:ext cx="8148404" cy="4543106"/>
          </a:xfrm>
          <a:prstGeom prst="rect">
            <a:avLst/>
          </a:prstGeom>
          <a:noFill/>
          <a:ln>
            <a:noFill/>
          </a:ln>
        </p:spPr>
        <p:txBody>
          <a:bodyPr spcFirstLastPara="1" wrap="square" lIns="91425" tIns="45700" rIns="91425" bIns="45700" anchor="ctr" anchorCtr="0">
            <a:noAutofit/>
          </a:bodyPr>
          <a:lstStyle/>
          <a:p>
            <a:pPr algn="just" defTabSz="914446">
              <a:lnSpc>
                <a:spcPct val="100000"/>
              </a:lnSpc>
              <a:spcBef>
                <a:spcPts val="0"/>
              </a:spcBef>
              <a:buClr>
                <a:srgbClr val="000000"/>
              </a:buClr>
              <a:buSzPct val="100000"/>
              <a:buFont typeface="Courier New" panose="02070309020205020404" pitchFamily="49" charset="0"/>
              <a:buChar char="o"/>
              <a:defRPr/>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Any felony.</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Any misdemeanor crime involving moral turpitude.</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Any criminal offense involving a controlled substance or marijuana. </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Any sexual offense specified in Code Section 16.</a:t>
            </a:r>
          </a:p>
          <a:p>
            <a:pPr algn="just" defTabSz="914446">
              <a:lnSpc>
                <a:spcPct val="100000"/>
              </a:lnSpc>
              <a:spcBef>
                <a:spcPts val="0"/>
              </a:spcBef>
              <a:buClr>
                <a:srgbClr val="000000"/>
              </a:buClr>
              <a:buSzPct val="100000"/>
              <a:buFont typeface="Courier New" panose="02070309020205020404" pitchFamily="49" charset="0"/>
              <a:buChar char="o"/>
              <a:defRPr/>
            </a:pPr>
            <a:endParaRPr lang="en-US" sz="1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algn="just" defTabSz="914446">
              <a:lnSpc>
                <a:spcPct val="100000"/>
              </a:lnSpc>
              <a:spcBef>
                <a:spcPts val="0"/>
              </a:spcBef>
              <a:buClr>
                <a:srgbClr val="000000"/>
              </a:buClr>
              <a:buSzPct val="100000"/>
              <a:buFont typeface="Courier New" panose="02070309020205020404" pitchFamily="49" charset="0"/>
              <a:buChar char="o"/>
              <a:defRPr/>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Any law applicable to the profession.  </a:t>
            </a:r>
          </a:p>
          <a:p>
            <a:pPr indent="-457223" algn="just">
              <a:spcBef>
                <a:spcPts val="800"/>
              </a:spcBef>
              <a:buSzPct val="100000"/>
              <a:buFont typeface="+mj-lt"/>
              <a:buAutoNum type="arabicPeriod"/>
            </a:pPr>
            <a:endParaRPr sz="2400" dirty="0">
              <a:solidFill>
                <a:srgbClr val="000000"/>
              </a:solidFill>
            </a:endParaRPr>
          </a:p>
        </p:txBody>
      </p:sp>
      <p:sp>
        <p:nvSpPr>
          <p:cNvPr id="2" name="TextBox 1"/>
          <p:cNvSpPr txBox="1"/>
          <p:nvPr/>
        </p:nvSpPr>
        <p:spPr>
          <a:xfrm>
            <a:off x="413227" y="411583"/>
            <a:ext cx="3080753" cy="1075835"/>
          </a:xfrm>
          <a:prstGeom prst="rect">
            <a:avLst/>
          </a:prstGeom>
          <a:solidFill>
            <a:srgbClr val="B6975E"/>
          </a:solidFill>
        </p:spPr>
        <p:txBody>
          <a:bodyPr wrap="square" rtlCol="0">
            <a:spAutoFit/>
          </a:bodyPr>
          <a:lstStyle/>
          <a:p>
            <a:pPr defTabSz="304815">
              <a:defRPr/>
            </a:pPr>
            <a:r>
              <a:rPr lang="en-US" sz="3200" b="1" dirty="0">
                <a:solidFill>
                  <a:srgbClr val="FFFFFF"/>
                </a:solidFill>
                <a:latin typeface="Footlight MT Light" panose="0204060206030A020304" pitchFamily="18" charset="0"/>
                <a:ea typeface="Calibri"/>
                <a:cs typeface="Calibri" panose="020F0502020204030204" pitchFamily="34" charset="0"/>
                <a:sym typeface="Calibri"/>
              </a:rPr>
              <a:t>Standard 1: Legal Compliance</a:t>
            </a:r>
          </a:p>
        </p:txBody>
      </p:sp>
      <p:sp>
        <p:nvSpPr>
          <p:cNvPr id="3" name="TextBox 2"/>
          <p:cNvSpPr txBox="1"/>
          <p:nvPr/>
        </p:nvSpPr>
        <p:spPr>
          <a:xfrm>
            <a:off x="3906413" y="1091205"/>
            <a:ext cx="7025390" cy="1097865"/>
          </a:xfrm>
          <a:prstGeom prst="rect">
            <a:avLst/>
          </a:prstGeom>
          <a:noFill/>
        </p:spPr>
        <p:txBody>
          <a:bodyPr wrap="square" rtlCol="0">
            <a:spAutoFit/>
          </a:bodyPr>
          <a:lstStyle/>
          <a:p>
            <a:pPr algn="just" defTabSz="304815">
              <a:defRPr/>
            </a:pPr>
            <a:r>
              <a:rPr lang="en-US" sz="2667"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 the commission or conviction of:</a:t>
            </a:r>
          </a:p>
          <a:p>
            <a:pPr defTabSz="304815">
              <a:defRPr/>
            </a:pPr>
            <a:endParaRPr lang="en-US" sz="1200" dirty="0">
              <a:solidFill>
                <a:srgbClr val="000000"/>
              </a:solidFill>
              <a:latin typeface="Arial"/>
            </a:endParaRPr>
          </a:p>
        </p:txBody>
      </p:sp>
    </p:spTree>
    <p:extLst>
      <p:ext uri="{BB962C8B-B14F-4D97-AF65-F5344CB8AC3E}">
        <p14:creationId xmlns:p14="http://schemas.microsoft.com/office/powerpoint/2010/main" val="1221117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
                                            <p:txEl>
                                              <p:pRg st="2" end="2"/>
                                            </p:txEl>
                                          </p:spTgt>
                                        </p:tgtEl>
                                        <p:attrNameLst>
                                          <p:attrName>style.visibility</p:attrName>
                                        </p:attrNameLst>
                                      </p:cBhvr>
                                      <p:to>
                                        <p:strVal val="visible"/>
                                      </p:to>
                                    </p:set>
                                    <p:anim calcmode="lin" valueType="num">
                                      <p:cBhvr additive="base">
                                        <p:cTn id="13"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xEl>
                                              <p:pRg st="4" end="4"/>
                                            </p:txEl>
                                          </p:spTgt>
                                        </p:tgtEl>
                                        <p:attrNameLst>
                                          <p:attrName>style.visibility</p:attrName>
                                        </p:attrNameLst>
                                      </p:cBhvr>
                                      <p:to>
                                        <p:strVal val="visible"/>
                                      </p:to>
                                    </p:set>
                                    <p:anim calcmode="lin" valueType="num">
                                      <p:cBhvr additive="base">
                                        <p:cTn id="19" dur="500" fill="hold"/>
                                        <p:tgtEl>
                                          <p:spTgt spid="12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
                                            <p:txEl>
                                              <p:pRg st="6" end="6"/>
                                            </p:txEl>
                                          </p:spTgt>
                                        </p:tgtEl>
                                        <p:attrNameLst>
                                          <p:attrName>style.visibility</p:attrName>
                                        </p:attrNameLst>
                                      </p:cBhvr>
                                      <p:to>
                                        <p:strVal val="visible"/>
                                      </p:to>
                                    </p:set>
                                    <p:anim calcmode="lin" valueType="num">
                                      <p:cBhvr additive="base">
                                        <p:cTn id="25"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1">
                                            <p:txEl>
                                              <p:pRg st="8" end="8"/>
                                            </p:txEl>
                                          </p:spTgt>
                                        </p:tgtEl>
                                        <p:attrNameLst>
                                          <p:attrName>style.visibility</p:attrName>
                                        </p:attrNameLst>
                                      </p:cBhvr>
                                      <p:to>
                                        <p:strVal val="visible"/>
                                      </p:to>
                                    </p:set>
                                    <p:anim calcmode="lin" valueType="num">
                                      <p:cBhvr additive="base">
                                        <p:cTn id="31" dur="500" fill="hold"/>
                                        <p:tgtEl>
                                          <p:spTgt spid="12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gd0d9ace004_0_110"/>
          <p:cNvSpPr txBox="1">
            <a:spLocks noGrp="1"/>
          </p:cNvSpPr>
          <p:nvPr>
            <p:ph type="body" idx="1"/>
          </p:nvPr>
        </p:nvSpPr>
        <p:spPr>
          <a:xfrm>
            <a:off x="4424406" y="1615499"/>
            <a:ext cx="7450011" cy="4996967"/>
          </a:xfrm>
          <a:prstGeom prst="rect">
            <a:avLst/>
          </a:prstGeom>
          <a:noFill/>
          <a:ln>
            <a:noFill/>
          </a:ln>
        </p:spPr>
        <p:txBody>
          <a:bodyPr spcFirstLastPara="1" wrap="square" lIns="0" tIns="45700" rIns="0" bIns="45700" anchor="t" anchorCtr="0">
            <a:noAutofit/>
          </a:bodyPr>
          <a:lstStyle/>
          <a:p>
            <a:pPr algn="just">
              <a:spcBef>
                <a:spcPts val="1400"/>
              </a:spcBef>
              <a:buSzPts val="2000"/>
            </a:pPr>
            <a:r>
              <a:rPr lang="en-US" sz="3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In its legal sense, it includes everything contrary to justice, honesty, modesty, or good morals.</a:t>
            </a:r>
          </a:p>
          <a:p>
            <a:pPr algn="just">
              <a:spcBef>
                <a:spcPts val="1400"/>
              </a:spcBef>
              <a:buSzPts val="2000"/>
            </a:pP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algn="just">
              <a:spcBef>
                <a:spcPts val="1400"/>
              </a:spcBef>
              <a:buSzPts val="2000"/>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All felonies and any misdemeanor involving moral turpitude have to be reported. </a:t>
            </a:r>
          </a:p>
          <a:p>
            <a:pPr algn="just">
              <a:spcBef>
                <a:spcPts val="1400"/>
              </a:spcBef>
              <a:buSzPts val="2000"/>
            </a:pPr>
            <a:endParaRPr lang="en-US" sz="2467"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algn="just">
              <a:spcBef>
                <a:spcPts val="1400"/>
              </a:spcBef>
              <a:buSzPts val="2000"/>
            </a:pPr>
            <a:r>
              <a:rPr lang="en-US" sz="2467"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See the moral turpitude document available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at</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hlinkClick r:id="rId3"/>
              </a:rPr>
              <a:t>https://</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hlinkClick r:id="rId3"/>
              </a:rPr>
              <a:t>www.gapsc.com/Ethics/MoralTurpitude.aspx</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endParaRPr sz="3200" dirty="0">
              <a:solidFill>
                <a:srgbClr val="003399"/>
              </a:solidFill>
              <a:latin typeface="Arial Narrow" panose="020B0606020202030204" pitchFamily="34" charset="0"/>
              <a:ea typeface="Georgia"/>
              <a:cs typeface="Georgia"/>
              <a:sym typeface="Georgia"/>
            </a:endParaRPr>
          </a:p>
        </p:txBody>
      </p:sp>
      <p:sp>
        <p:nvSpPr>
          <p:cNvPr id="4" name="TextBox 3"/>
          <p:cNvSpPr txBox="1"/>
          <p:nvPr/>
        </p:nvSpPr>
        <p:spPr>
          <a:xfrm>
            <a:off x="887544" y="649357"/>
            <a:ext cx="7238148" cy="701731"/>
          </a:xfrm>
          <a:prstGeom prst="rect">
            <a:avLst/>
          </a:prstGeom>
          <a:noFill/>
        </p:spPr>
        <p:txBody>
          <a:bodyPr wrap="square" rtlCol="0">
            <a:spAutoFit/>
          </a:bodyPr>
          <a:lstStyle/>
          <a:p>
            <a:pPr marL="91445" indent="-234962">
              <a:lnSpc>
                <a:spcPct val="90000"/>
              </a:lnSpc>
              <a:spcBef>
                <a:spcPts val="1400"/>
              </a:spcBef>
              <a:buClr>
                <a:schemeClr val="dk1"/>
              </a:buClr>
              <a:buSzPts val="3700"/>
              <a:buFont typeface="Roboto"/>
              <a:buChar char=" "/>
            </a:pPr>
            <a:r>
              <a:rPr lang="en-US" sz="4400" b="1" dirty="0">
                <a:solidFill>
                  <a:srgbClr val="801336"/>
                </a:solidFill>
                <a:latin typeface="Footlight MT Light" panose="0204060206030A020304" pitchFamily="18" charset="0"/>
                <a:cs typeface="Arial" panose="020B0604020202020204" pitchFamily="34" charset="0"/>
                <a:sym typeface="Roboto"/>
              </a:rPr>
              <a:t>Moral Turpitude Explained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970" y="2809924"/>
            <a:ext cx="3265113" cy="2177830"/>
          </a:xfrm>
          <a:prstGeom prst="rect">
            <a:avLst/>
          </a:prstGeom>
          <a:ln>
            <a:solidFill>
              <a:srgbClr val="740000"/>
            </a:solidFill>
          </a:ln>
        </p:spPr>
      </p:pic>
      <p:sp>
        <p:nvSpPr>
          <p:cNvPr id="8" name="Rectangle 7">
            <a:extLst>
              <a:ext uri="{FF2B5EF4-FFF2-40B4-BE49-F238E27FC236}">
                <a16:creationId xmlns:a16="http://schemas.microsoft.com/office/drawing/2014/main" id="{CE12B48A-BB61-40E4-BD82-69A7A73673E0}"/>
              </a:ext>
            </a:extLst>
          </p:cNvPr>
          <p:cNvSpPr/>
          <p:nvPr/>
        </p:nvSpPr>
        <p:spPr>
          <a:xfrm>
            <a:off x="1" y="11575"/>
            <a:ext cx="636146" cy="6846425"/>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7139041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gd026101d0f_1_12"/>
          <p:cNvSpPr txBox="1">
            <a:spLocks noGrp="1"/>
          </p:cNvSpPr>
          <p:nvPr>
            <p:ph type="body" idx="1"/>
          </p:nvPr>
        </p:nvSpPr>
        <p:spPr>
          <a:xfrm>
            <a:off x="915785" y="775780"/>
            <a:ext cx="11168842" cy="5978311"/>
          </a:xfrm>
          <a:prstGeom prst="rect">
            <a:avLst/>
          </a:prstGeom>
          <a:noFill/>
          <a:ln>
            <a:noFill/>
          </a:ln>
        </p:spPr>
        <p:txBody>
          <a:bodyPr spcFirstLastPara="1" wrap="square" lIns="0" tIns="45700" rIns="0" bIns="45700" anchor="t" anchorCtr="0">
            <a:noAutofit/>
          </a:bodyPr>
          <a:lstStyle/>
          <a:p>
            <a:pPr marL="0" indent="0">
              <a:buNone/>
            </a:pPr>
            <a:r>
              <a:rPr lang="en-US" sz="2400" b="1" dirty="0">
                <a:solidFill>
                  <a:srgbClr val="801336"/>
                </a:solidFill>
                <a:latin typeface="Arial Narrow" panose="020B0606020202030204" pitchFamily="34" charset="0"/>
                <a:ea typeface="Nirmala UI Semilight" panose="020B0402040204020203" pitchFamily="34" charset="0"/>
                <a:cs typeface="Nirmala UI Semilight" panose="020B0402040204020203" pitchFamily="34" charset="0"/>
              </a:rPr>
              <a:t>The following offenses, or similar offenses, are crimes involving moral turpitude</a:t>
            </a:r>
            <a:r>
              <a:rPr lang="en-US" sz="2400" b="1" dirty="0" smtClean="0">
                <a:solidFill>
                  <a:srgbClr val="801336"/>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a:buFont typeface="Courier New" panose="02070309020205020404" pitchFamily="49" charset="0"/>
              <a:buChar char="o"/>
            </a:pPr>
            <a:r>
              <a:rPr lang="en-US" sz="22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Fraud </a:t>
            </a: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or false pretenses in obtaining something of value;</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Larceny (includes shoplifting);</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Misdemeanor theft by taking;</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Larceny after trust;</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Murder;</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Soliciting for prostitutes;</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Voluntary manslaughter;</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Sale of narcotics or other illegal drugs;</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Pattern of failure to file federal tax returns in years that taxes are due;</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Criminal Issuance of a bad check;</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Making a false report of a crime;</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Sexual Battery; and</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Providing contraband to an inmate.</a:t>
            </a:r>
          </a:p>
          <a:p>
            <a:pPr indent="-457223">
              <a:lnSpc>
                <a:spcPct val="100000"/>
              </a:lnSpc>
              <a:spcBef>
                <a:spcPts val="0"/>
              </a:spcBef>
              <a:buClr>
                <a:srgbClr val="000000"/>
              </a:buClr>
              <a:buSzPts val="2000"/>
              <a:buFont typeface="Courier New" panose="02070309020205020404" pitchFamily="49" charset="0"/>
              <a:buChar char="o"/>
            </a:pPr>
            <a:endParaRPr sz="2200" dirty="0">
              <a:solidFill>
                <a:srgbClr val="000000"/>
              </a:solidFill>
              <a:latin typeface="Arial Narrow" panose="020B0606020202030204" pitchFamily="34" charset="0"/>
              <a:ea typeface="Georgia"/>
              <a:cs typeface="Calibri" panose="020F0502020204030204" pitchFamily="34" charset="0"/>
              <a:sym typeface="Georgia"/>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21" y="1606777"/>
            <a:ext cx="3564341" cy="2570205"/>
          </a:xfrm>
          <a:prstGeom prst="rect">
            <a:avLst/>
          </a:prstGeom>
          <a:ln>
            <a:solidFill>
              <a:srgbClr val="740000"/>
            </a:solidFill>
          </a:ln>
        </p:spPr>
      </p:pic>
      <p:sp>
        <p:nvSpPr>
          <p:cNvPr id="3" name="Rectangle 2"/>
          <p:cNvSpPr/>
          <p:nvPr/>
        </p:nvSpPr>
        <p:spPr>
          <a:xfrm>
            <a:off x="1159537" y="6339"/>
            <a:ext cx="10024184" cy="830997"/>
          </a:xfrm>
          <a:prstGeom prst="rect">
            <a:avLst/>
          </a:prstGeom>
        </p:spPr>
        <p:txBody>
          <a:bodyPr wrap="square">
            <a:spAutoFit/>
          </a:bodyPr>
          <a:lstStyle/>
          <a:p>
            <a:pPr defTabSz="304815">
              <a:defRPr/>
            </a:pPr>
            <a:r>
              <a:rPr lang="en-US" sz="4800" b="1" dirty="0" smtClean="0">
                <a:solidFill>
                  <a:srgbClr val="801336"/>
                </a:solidFill>
                <a:latin typeface="Footlight MT Light" panose="0204060206030A020304" pitchFamily="18" charset="0"/>
                <a:cs typeface="Arial" panose="020B0604020202020204" pitchFamily="34" charset="0"/>
                <a:sym typeface="Georgia"/>
              </a:rPr>
              <a:t>Examples of Moral Turpitude Offenses</a:t>
            </a:r>
            <a:r>
              <a:rPr lang="en-US" sz="4800" b="1" dirty="0" smtClean="0">
                <a:solidFill>
                  <a:srgbClr val="801336"/>
                </a:solidFill>
                <a:latin typeface="Footlight MT Light" panose="0204060206030A020304" pitchFamily="18" charset="0"/>
                <a:cs typeface="Arial" panose="020B0604020202020204" pitchFamily="34" charset="0"/>
                <a:sym typeface="Roboto Slab"/>
              </a:rPr>
              <a:t> </a:t>
            </a:r>
            <a:endParaRPr lang="en-US" sz="4800" b="1" dirty="0">
              <a:solidFill>
                <a:srgbClr val="801336"/>
              </a:solidFill>
              <a:latin typeface="Footlight MT Light" panose="0204060206030A020304" pitchFamily="18" charset="0"/>
              <a:cs typeface="Arial" panose="020B0604020202020204" pitchFamily="34" charset="0"/>
              <a:sym typeface="Roboto Slab"/>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1"/>
            <a:ext cx="623777"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509322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35182" y="769441"/>
            <a:ext cx="11107882" cy="6088560"/>
          </a:xfrm>
          <a:prstGeom prst="rect">
            <a:avLst/>
          </a:prstGeom>
          <a:noFill/>
          <a:ln>
            <a:noFill/>
          </a:ln>
        </p:spPr>
        <p:txBody>
          <a:bodyPr spcFirstLastPara="1" wrap="square" lIns="0" tIns="45700" rIns="0" bIns="45700" anchor="t" anchorCtr="0">
            <a:noAutofit/>
          </a:bodyPr>
          <a:lstStyle/>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Public drunkenness;</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Driving under the influence;</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Carrying a concealed weapon;</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Unlawful sale of liquor;</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Fighting;</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Simple Battery;</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Simple Assault;</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Misdemeanor criminal trespass;</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Child abandonment;</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Misdemeanor offense of escape;</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Misdemeanor offense of obstructing a law enforcement officer;</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federal misdemeanor offense of Conspiracy in Restraint of Interstate Trade and Commerce; and</a:t>
            </a:r>
          </a:p>
          <a:p>
            <a:pPr>
              <a:buFont typeface="Courier New" panose="02070309020205020404" pitchFamily="49" charset="0"/>
              <a:buChar char="o"/>
            </a:pP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Possession of less than one ounce of marijuana.</a:t>
            </a:r>
          </a:p>
          <a:p>
            <a:pPr indent="-457223">
              <a:lnSpc>
                <a:spcPct val="100000"/>
              </a:lnSpc>
              <a:spcBef>
                <a:spcPts val="0"/>
              </a:spcBef>
              <a:buClr>
                <a:srgbClr val="000000"/>
              </a:buClr>
              <a:buSzPts val="2000"/>
              <a:buFont typeface="Courier New" panose="02070309020205020404" pitchFamily="49" charset="0"/>
              <a:buChar char="o"/>
            </a:pPr>
            <a:endParaRPr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38527" y="0"/>
            <a:ext cx="10501192" cy="800219"/>
          </a:xfrm>
          <a:prstGeom prst="rect">
            <a:avLst/>
          </a:prstGeom>
        </p:spPr>
        <p:txBody>
          <a:bodyPr wrap="square">
            <a:spAutoFit/>
          </a:bodyPr>
          <a:lstStyle/>
          <a:p>
            <a:pPr defTabSz="304815">
              <a:defRPr/>
            </a:pPr>
            <a:r>
              <a:rPr lang="en-US" sz="4600" b="1" dirty="0">
                <a:solidFill>
                  <a:srgbClr val="801336"/>
                </a:solidFill>
                <a:latin typeface="Footlight MT Light" panose="0204060206030A020304" pitchFamily="18" charset="0"/>
                <a:cs typeface="Arial" panose="020B0604020202020204" pitchFamily="34" charset="0"/>
                <a:sym typeface="Georgia"/>
              </a:rPr>
              <a:t>Offenses NOT Considered Moral Turpitude</a:t>
            </a:r>
            <a:endParaRPr lang="en-US" sz="4600" b="1" dirty="0">
              <a:solidFill>
                <a:srgbClr val="801336"/>
              </a:solidFill>
              <a:latin typeface="Footlight MT Light" panose="0204060206030A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85800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1345124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661559" y="556910"/>
            <a:ext cx="8066218" cy="96145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Common Violations</a:t>
            </a:r>
            <a:endParaRPr sz="4800"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958741" y="2180809"/>
            <a:ext cx="9763958" cy="4401205"/>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Not disclosing minor charges on Personal Affirmation Questions (PAQs) in </a:t>
            </a:r>
            <a:r>
              <a:rPr lang="en-US" sz="28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MyPSC</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 Accounts, including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shoplifting,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misdemeanor marijuana, etc. </a:t>
            </a: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Having criminal history prior to or while certified. </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1"/>
            <a:ext cx="623777"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82" y="117545"/>
            <a:ext cx="3198215" cy="1400818"/>
          </a:xfrm>
          <a:prstGeom prst="rect">
            <a:avLst/>
          </a:prstGeom>
        </p:spPr>
      </p:pic>
    </p:spTree>
    <p:extLst>
      <p:ext uri="{BB962C8B-B14F-4D97-AF65-F5344CB8AC3E}">
        <p14:creationId xmlns:p14="http://schemas.microsoft.com/office/powerpoint/2010/main" val="2423613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4" name="Rectangle 3"/>
          <p:cNvSpPr/>
          <p:nvPr/>
        </p:nvSpPr>
        <p:spPr>
          <a:xfrm>
            <a:off x="1104935" y="1947404"/>
            <a:ext cx="7010364" cy="1384995"/>
          </a:xfrm>
          <a:prstGeom prst="rect">
            <a:avLst/>
          </a:prstGeom>
        </p:spPr>
        <p:txBody>
          <a:bodyPr wrap="square">
            <a:spAutoFit/>
          </a:bodyPr>
          <a:lstStyle/>
          <a:p>
            <a:pPr>
              <a:buClr>
                <a:srgbClr val="000000"/>
              </a:buClr>
              <a:buSzPts val="2000"/>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p:txBody>
      </p:sp>
      <p:sp>
        <p:nvSpPr>
          <p:cNvPr id="5" name="TextBox 4"/>
          <p:cNvSpPr txBox="1"/>
          <p:nvPr/>
        </p:nvSpPr>
        <p:spPr>
          <a:xfrm>
            <a:off x="1219993" y="5632801"/>
            <a:ext cx="10386134" cy="830997"/>
          </a:xfrm>
          <a:prstGeom prst="rect">
            <a:avLst/>
          </a:prstGeom>
          <a:noFill/>
          <a:ln w="12700">
            <a:solidFill>
              <a:srgbClr val="801336"/>
            </a:solidFill>
          </a:ln>
        </p:spPr>
        <p:txBody>
          <a:bodyPr wrap="square" rtlCol="0">
            <a:spAutoFit/>
          </a:bodyPr>
          <a:lstStyle/>
          <a:p>
            <a:pPr algn="just"/>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rPr>
              <a:t>The educator violated Standard 1 (Misdemeanor Crime of Moral Turpitude) and Standard 8 (Required Reports) by failing to disclose the convictions earlier.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263" y="1519037"/>
            <a:ext cx="3048087" cy="2033074"/>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151770" y="1659285"/>
            <a:ext cx="6916694" cy="3416320"/>
          </a:xfrm>
          <a:prstGeom prst="rect">
            <a:avLst/>
          </a:prstGeom>
        </p:spPr>
        <p:txBody>
          <a:bodyPr wrap="square">
            <a:spAutoFit/>
          </a:bodyPr>
          <a:lstStyle/>
          <a:p>
            <a:pPr algn="just"/>
            <a:r>
              <a:rPr lang="en-US" sz="2400" dirty="0" smtClean="0">
                <a:solidFill>
                  <a:srgbClr val="003399"/>
                </a:solidFill>
                <a:latin typeface="Arial Narrow" panose="020B0606020202030204" pitchFamily="34" charset="0"/>
              </a:rPr>
              <a:t>In 2004, the educator </a:t>
            </a:r>
            <a:r>
              <a:rPr lang="en-US" sz="2400" dirty="0">
                <a:solidFill>
                  <a:srgbClr val="003399"/>
                </a:solidFill>
                <a:latin typeface="Arial Narrow" panose="020B0606020202030204" pitchFamily="34" charset="0"/>
              </a:rPr>
              <a:t>was arrested for misdemeanor theft by taking. The educator was convicted, paid $139 fine and served 12 months of probation. </a:t>
            </a:r>
            <a:r>
              <a:rPr lang="en-US" sz="2400" dirty="0" smtClean="0">
                <a:solidFill>
                  <a:srgbClr val="003399"/>
                </a:solidFill>
                <a:latin typeface="Arial Narrow" panose="020B0606020202030204" pitchFamily="34" charset="0"/>
              </a:rPr>
              <a:t>Several months later, </a:t>
            </a:r>
            <a:r>
              <a:rPr lang="en-US" sz="2400" dirty="0">
                <a:solidFill>
                  <a:srgbClr val="003399"/>
                </a:solidFill>
                <a:latin typeface="Arial Narrow" panose="020B0606020202030204" pitchFamily="34" charset="0"/>
              </a:rPr>
              <a:t>the educator was arrested for misdemeanor theft by shoplifting. The educator pled guilty and received a 12 month suspended </a:t>
            </a:r>
            <a:r>
              <a:rPr lang="en-US" sz="2400" dirty="0" smtClean="0">
                <a:solidFill>
                  <a:srgbClr val="003399"/>
                </a:solidFill>
                <a:latin typeface="Arial Narrow" panose="020B0606020202030204" pitchFamily="34" charset="0"/>
              </a:rPr>
              <a:t>sentence. In July 2023, </a:t>
            </a:r>
            <a:r>
              <a:rPr lang="en-US" sz="2400" dirty="0">
                <a:solidFill>
                  <a:srgbClr val="003399"/>
                </a:solidFill>
                <a:latin typeface="Arial Narrow" panose="020B0606020202030204" pitchFamily="34" charset="0"/>
              </a:rPr>
              <a:t>the educator answered “Yes” to affirmation question #7. The application was the first notice to the PSC regarding his arrests and convictions. T</a:t>
            </a:r>
            <a:r>
              <a:rPr lang="en-US" sz="2400" dirty="0" smtClean="0">
                <a:solidFill>
                  <a:srgbClr val="003399"/>
                </a:solidFill>
                <a:latin typeface="Arial Narrow" panose="020B0606020202030204" pitchFamily="34" charset="0"/>
              </a:rPr>
              <a:t>he </a:t>
            </a:r>
            <a:r>
              <a:rPr lang="en-US" sz="2400" dirty="0">
                <a:solidFill>
                  <a:srgbClr val="003399"/>
                </a:solidFill>
                <a:latin typeface="Arial Narrow" panose="020B0606020202030204" pitchFamily="34" charset="0"/>
              </a:rPr>
              <a:t>educator was previously certified as a </a:t>
            </a:r>
            <a:r>
              <a:rPr lang="en-US" sz="2400" dirty="0" smtClean="0">
                <a:solidFill>
                  <a:srgbClr val="003399"/>
                </a:solidFill>
                <a:latin typeface="Arial Narrow" panose="020B0606020202030204" pitchFamily="34" charset="0"/>
              </a:rPr>
              <a:t>paraprofessional.</a:t>
            </a:r>
            <a:endParaRPr lang="en-US" sz="2400" dirty="0">
              <a:solidFill>
                <a:srgbClr val="003399"/>
              </a:solidFill>
            </a:endParaRPr>
          </a:p>
        </p:txBody>
      </p:sp>
    </p:spTree>
    <p:extLst>
      <p:ext uri="{BB962C8B-B14F-4D97-AF65-F5344CB8AC3E}">
        <p14:creationId xmlns:p14="http://schemas.microsoft.com/office/powerpoint/2010/main" val="288183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4" name="Rectangle 3"/>
          <p:cNvSpPr/>
          <p:nvPr/>
        </p:nvSpPr>
        <p:spPr>
          <a:xfrm>
            <a:off x="1104935" y="1947404"/>
            <a:ext cx="7010364" cy="1384995"/>
          </a:xfrm>
          <a:prstGeom prst="rect">
            <a:avLst/>
          </a:prstGeom>
        </p:spPr>
        <p:txBody>
          <a:bodyPr wrap="square">
            <a:spAutoFit/>
          </a:bodyPr>
          <a:lstStyle/>
          <a:p>
            <a:pPr>
              <a:buClr>
                <a:srgbClr val="000000"/>
              </a:buClr>
              <a:buSzPts val="2000"/>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a:p>
            <a:pPr marL="457223" indent="-457223">
              <a:buClr>
                <a:srgbClr val="000000"/>
              </a:buClr>
              <a:buSzPts val="2000"/>
              <a:buFont typeface="Arial" panose="020B0604020202020204" pitchFamily="34" charset="0"/>
              <a:buChar char="•"/>
            </a:pPr>
            <a:endParaRPr lang="en-US" sz="2800" dirty="0">
              <a:solidFill>
                <a:srgbClr val="000000"/>
              </a:solidFill>
              <a:latin typeface="Calibri" panose="020F0502020204030204" pitchFamily="34" charset="0"/>
              <a:ea typeface="Georgia"/>
              <a:cs typeface="Calibri" panose="020F0502020204030204" pitchFamily="34" charset="0"/>
              <a:sym typeface="Roboto"/>
            </a:endParaRPr>
          </a:p>
        </p:txBody>
      </p:sp>
      <p:sp>
        <p:nvSpPr>
          <p:cNvPr id="5" name="TextBox 4"/>
          <p:cNvSpPr txBox="1"/>
          <p:nvPr/>
        </p:nvSpPr>
        <p:spPr>
          <a:xfrm>
            <a:off x="2968381" y="4215606"/>
            <a:ext cx="6141506" cy="461665"/>
          </a:xfrm>
          <a:prstGeom prst="rect">
            <a:avLst/>
          </a:prstGeom>
          <a:noFill/>
          <a:ln w="12700">
            <a:solidFill>
              <a:srgbClr val="801336"/>
            </a:solidFill>
          </a:ln>
        </p:spPr>
        <p:txBody>
          <a:bodyPr wrap="square" rtlCol="0">
            <a:spAutoFit/>
          </a:bodyPr>
          <a:lstStyle/>
          <a:p>
            <a:pPr algn="just"/>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rPr>
              <a:t>This is not a Standard 1: Legal Compliance violation.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151769" y="1659285"/>
            <a:ext cx="9774731" cy="1785104"/>
          </a:xfrm>
          <a:prstGeom prst="rect">
            <a:avLst/>
          </a:prstGeom>
        </p:spPr>
        <p:txBody>
          <a:bodyPr wrap="square">
            <a:spAutoFit/>
          </a:bodyPr>
          <a:lstStyle/>
          <a:p>
            <a:pPr algn="just"/>
            <a:r>
              <a:rPr lang="en-US" sz="2200" dirty="0">
                <a:solidFill>
                  <a:srgbClr val="003399"/>
                </a:solidFill>
                <a:latin typeface="Arial Narrow" panose="020B0606020202030204" pitchFamily="34" charset="0"/>
              </a:rPr>
              <a:t>The educator, an elementary school teacher, self-reported </a:t>
            </a:r>
            <a:r>
              <a:rPr lang="en-US" sz="2200" dirty="0" smtClean="0">
                <a:solidFill>
                  <a:srgbClr val="003399"/>
                </a:solidFill>
                <a:latin typeface="Arial Narrow" panose="020B0606020202030204" pitchFamily="34" charset="0"/>
              </a:rPr>
              <a:t>a vandalism </a:t>
            </a:r>
            <a:r>
              <a:rPr lang="en-US" sz="2200" dirty="0">
                <a:solidFill>
                  <a:srgbClr val="003399"/>
                </a:solidFill>
                <a:latin typeface="Arial Narrow" panose="020B0606020202030204" pitchFamily="34" charset="0"/>
              </a:rPr>
              <a:t>charge pending against her in Tennessee. The charge stemmed from a domestic incident that occurred in 2022. She went to Tennessee and answered the charge. The case was dismissed and  expunged when the judge learned the other </a:t>
            </a:r>
            <a:r>
              <a:rPr lang="en-US" sz="2200" dirty="0" smtClean="0">
                <a:solidFill>
                  <a:srgbClr val="003399"/>
                </a:solidFill>
                <a:latin typeface="Arial Narrow" panose="020B0606020202030204" pitchFamily="34" charset="0"/>
              </a:rPr>
              <a:t>party, </a:t>
            </a:r>
            <a:r>
              <a:rPr lang="en-US" sz="2200" dirty="0">
                <a:solidFill>
                  <a:srgbClr val="003399"/>
                </a:solidFill>
                <a:latin typeface="Arial Narrow" panose="020B0606020202030204" pitchFamily="34" charset="0"/>
              </a:rPr>
              <a:t>provided false information to get her arrested. A court and police records check verified the records were expunged. </a:t>
            </a:r>
            <a:endParaRPr lang="en-US" sz="2200" dirty="0">
              <a:solidFill>
                <a:srgbClr val="003399"/>
              </a:solidFill>
              <a:latin typeface="Arial Narrow" panose="020B0606020202030204" pitchFamily="34" charset="0"/>
            </a:endParaRPr>
          </a:p>
        </p:txBody>
      </p:sp>
    </p:spTree>
    <p:extLst>
      <p:ext uri="{BB962C8B-B14F-4D97-AF65-F5344CB8AC3E}">
        <p14:creationId xmlns:p14="http://schemas.microsoft.com/office/powerpoint/2010/main" val="975653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5" name="TextBox 4"/>
          <p:cNvSpPr txBox="1"/>
          <p:nvPr/>
        </p:nvSpPr>
        <p:spPr>
          <a:xfrm>
            <a:off x="1104935" y="5494655"/>
            <a:ext cx="10501192" cy="830997"/>
          </a:xfrm>
          <a:prstGeom prst="rect">
            <a:avLst/>
          </a:prstGeom>
          <a:noFill/>
          <a:ln w="12700">
            <a:solidFill>
              <a:srgbClr val="801336"/>
            </a:solidFill>
          </a:ln>
        </p:spPr>
        <p:txBody>
          <a:bodyPr wrap="square" rtlCol="0">
            <a:spAutoFit/>
          </a:bodyPr>
          <a:lstStyle/>
          <a:p>
            <a:pPr algn="just">
              <a:buClr>
                <a:srgbClr val="000000"/>
              </a:buClr>
              <a:buSzPts val="2000"/>
            </a:pP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Although educator was remorseful and seeking help, Standard 1 was violated and educator was suspended. </a:t>
            </a:r>
            <a:endParaRPr lang="en-US" sz="2400" i="1"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867" y="1993119"/>
            <a:ext cx="2736615" cy="1825322"/>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64224"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3" name="Table 2"/>
          <p:cNvGraphicFramePr>
            <a:graphicFrameLocks noGrp="1"/>
          </p:cNvGraphicFramePr>
          <p:nvPr>
            <p:extLst>
              <p:ext uri="{D42A27DB-BD31-4B8C-83A1-F6EECF244321}">
                <p14:modId xmlns:p14="http://schemas.microsoft.com/office/powerpoint/2010/main" val="2062206244"/>
              </p:ext>
            </p:extLst>
          </p:nvPr>
        </p:nvGraphicFramePr>
        <p:xfrm>
          <a:off x="5436442" y="1282735"/>
          <a:ext cx="5956300" cy="3903894"/>
        </p:xfrm>
        <a:graphic>
          <a:graphicData uri="http://schemas.openxmlformats.org/drawingml/2006/table">
            <a:tbl>
              <a:tblPr>
                <a:effectLst/>
              </a:tblPr>
              <a:tblGrid>
                <a:gridCol w="5956300">
                  <a:extLst>
                    <a:ext uri="{9D8B030D-6E8A-4147-A177-3AD203B41FA5}">
                      <a16:colId xmlns:a16="http://schemas.microsoft.com/office/drawing/2014/main" val="1608716528"/>
                    </a:ext>
                  </a:extLst>
                </a:gridCol>
              </a:tblGrid>
              <a:tr h="3903894">
                <a:tc>
                  <a:txBody>
                    <a:bodyPr/>
                    <a:lstStyle/>
                    <a:p>
                      <a:pPr algn="just" fontAlgn="t"/>
                      <a:r>
                        <a:rPr lang="en-US" sz="2400" b="0" i="0" u="none" strike="noStrike" dirty="0">
                          <a:solidFill>
                            <a:srgbClr val="003399"/>
                          </a:solidFill>
                          <a:effectLst/>
                          <a:latin typeface="Arial Narrow" panose="020B0606020202030204" pitchFamily="34" charset="0"/>
                        </a:rPr>
                        <a:t>The educator, a middle school teacher, was arrested and charged with possession of marijuana and cocaine. The educator admitted to the facts outlined in the incident report, which included that he was smoking marijuana in a parking lot, and that he possessed small clear baggies which once had cocaine in them. </a:t>
                      </a:r>
                      <a:r>
                        <a:rPr lang="en-US" sz="2400" b="0" i="0" u="none" strike="noStrike" dirty="0" smtClean="0">
                          <a:solidFill>
                            <a:srgbClr val="003399"/>
                          </a:solidFill>
                          <a:effectLst/>
                          <a:latin typeface="Arial Narrow" panose="020B0606020202030204" pitchFamily="34" charset="0"/>
                        </a:rPr>
                        <a:t>He </a:t>
                      </a:r>
                      <a:r>
                        <a:rPr lang="en-US" sz="2400" b="0" i="0" u="none" strike="noStrike" dirty="0">
                          <a:solidFill>
                            <a:srgbClr val="003399"/>
                          </a:solidFill>
                          <a:effectLst/>
                          <a:latin typeface="Arial Narrow" panose="020B0606020202030204" pitchFamily="34" charset="0"/>
                        </a:rPr>
                        <a:t>admitted to using cocaine right before being arrested. Educator admitted to having mental health problems that led him to cope by using marijuana and cocaine over the last </a:t>
                      </a:r>
                      <a:r>
                        <a:rPr lang="en-US" sz="2400" b="0" i="0" u="none" strike="noStrike" dirty="0" smtClean="0">
                          <a:solidFill>
                            <a:srgbClr val="003399"/>
                          </a:solidFill>
                          <a:effectLst/>
                          <a:latin typeface="Arial Narrow" panose="020B0606020202030204" pitchFamily="34" charset="0"/>
                        </a:rPr>
                        <a:t>year.</a:t>
                      </a:r>
                      <a:endParaRPr lang="en-US" sz="2400" b="0" i="0" u="none" strike="noStrike" dirty="0">
                        <a:solidFill>
                          <a:srgbClr val="003399"/>
                        </a:solidFill>
                        <a:effectLst/>
                        <a:latin typeface="Arial Narrow" panose="020B0606020202030204" pitchFamily="34" charset="0"/>
                      </a:endParaRPr>
                    </a:p>
                  </a:txBody>
                  <a:tcPr marL="7620" marR="7620" marT="7620">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447196"/>
                  </a:ext>
                </a:extLst>
              </a:tr>
            </a:tbl>
          </a:graphicData>
        </a:graphic>
      </p:graphicFrame>
    </p:spTree>
    <p:extLst>
      <p:ext uri="{BB962C8B-B14F-4D97-AF65-F5344CB8AC3E}">
        <p14:creationId xmlns:p14="http://schemas.microsoft.com/office/powerpoint/2010/main" val="2177053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239" y="297771"/>
            <a:ext cx="7886700" cy="994172"/>
          </a:xfrm>
        </p:spPr>
        <p:txBody>
          <a:bodyPr/>
          <a:lstStyle/>
          <a:p>
            <a:pPr algn="ctr"/>
            <a:r>
              <a:rPr lang="en-US" sz="4800" b="1" dirty="0" smtClean="0">
                <a:solidFill>
                  <a:srgbClr val="801336"/>
                </a:solidFill>
                <a:latin typeface="Footlight MT Light" panose="0204060206030A020304" pitchFamily="18" charset="0"/>
                <a:ea typeface="MS Gothic" panose="020B0609070205080204" pitchFamily="49" charset="-128"/>
              </a:rPr>
              <a:t>Success Criteria </a:t>
            </a:r>
            <a:endParaRPr lang="en-US" sz="4800" b="1" dirty="0">
              <a:solidFill>
                <a:srgbClr val="801336"/>
              </a:solidFill>
              <a:latin typeface="Footlight MT Light" panose="0204060206030A020304" pitchFamily="18" charset="0"/>
              <a:ea typeface="MS Gothic" panose="020B0609070205080204" pitchFamily="49" charset="-128"/>
            </a:endParaRPr>
          </a:p>
        </p:txBody>
      </p:sp>
      <p:sp>
        <p:nvSpPr>
          <p:cNvPr id="4" name="TextBox 3"/>
          <p:cNvSpPr txBox="1"/>
          <p:nvPr/>
        </p:nvSpPr>
        <p:spPr>
          <a:xfrm>
            <a:off x="5469622" y="1241700"/>
            <a:ext cx="6000889" cy="830997"/>
          </a:xfrm>
          <a:prstGeom prst="rect">
            <a:avLst/>
          </a:prstGeom>
          <a:noFill/>
        </p:spPr>
        <p:txBody>
          <a:bodyPr wrap="square" rtlCol="0">
            <a:spAutoFit/>
          </a:bodyPr>
          <a:lstStyle/>
          <a:p>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 can give the definitions of the standards in Georgia’s Code of Ethics for Educators.</a:t>
            </a:r>
          </a:p>
        </p:txBody>
      </p:sp>
      <p:sp>
        <p:nvSpPr>
          <p:cNvPr id="5" name="TextBox 4"/>
          <p:cNvSpPr txBox="1"/>
          <p:nvPr/>
        </p:nvSpPr>
        <p:spPr>
          <a:xfrm>
            <a:off x="5485517" y="2566444"/>
            <a:ext cx="5894902" cy="830997"/>
          </a:xfrm>
          <a:prstGeom prst="rect">
            <a:avLst/>
          </a:prstGeom>
          <a:noFill/>
        </p:spPr>
        <p:txBody>
          <a:bodyPr wrap="square" rtlCol="0">
            <a:spAutoFit/>
          </a:bodyPr>
          <a:lstStyle/>
          <a:p>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 can determine what are and are not violations of the Code of Ethics.</a:t>
            </a:r>
          </a:p>
        </p:txBody>
      </p:sp>
      <p:sp>
        <p:nvSpPr>
          <p:cNvPr id="6" name="TextBox 5"/>
          <p:cNvSpPr txBox="1"/>
          <p:nvPr/>
        </p:nvSpPr>
        <p:spPr>
          <a:xfrm>
            <a:off x="5482934" y="3857661"/>
            <a:ext cx="5647391" cy="830997"/>
          </a:xfrm>
          <a:prstGeom prst="rect">
            <a:avLst/>
          </a:prstGeom>
          <a:noFill/>
        </p:spPr>
        <p:txBody>
          <a:bodyPr wrap="square" rtlCol="0">
            <a:spAutoFit/>
          </a:bodyPr>
          <a:lstStyle/>
          <a:p>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 can give examples of appropriate and inappropriate conduct.</a:t>
            </a:r>
          </a:p>
        </p:txBody>
      </p:sp>
      <p:sp>
        <p:nvSpPr>
          <p:cNvPr id="7" name="TextBox 6"/>
          <p:cNvSpPr txBox="1"/>
          <p:nvPr/>
        </p:nvSpPr>
        <p:spPr>
          <a:xfrm>
            <a:off x="5514895" y="5024514"/>
            <a:ext cx="4884445" cy="830997"/>
          </a:xfrm>
          <a:prstGeom prst="rect">
            <a:avLst/>
          </a:prstGeom>
          <a:noFill/>
        </p:spPr>
        <p:txBody>
          <a:bodyPr wrap="square" rtlCol="0">
            <a:spAutoFit/>
          </a:bodyPr>
          <a:lstStyle/>
          <a:p>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 can provide reasons why making ethical decisions is important. </a:t>
            </a:r>
          </a:p>
        </p:txBody>
      </p:sp>
      <p:pic>
        <p:nvPicPr>
          <p:cNvPr id="3" name="Picture 2"/>
          <p:cNvPicPr>
            <a:picLocks noChangeAspect="1"/>
          </p:cNvPicPr>
          <p:nvPr/>
        </p:nvPicPr>
        <p:blipFill>
          <a:blip r:embed="rId3"/>
          <a:stretch>
            <a:fillRect/>
          </a:stretch>
        </p:blipFill>
        <p:spPr>
          <a:xfrm>
            <a:off x="382156" y="2111"/>
            <a:ext cx="4187210" cy="6858000"/>
          </a:xfrm>
          <a:prstGeom prst="rect">
            <a:avLst/>
          </a:prstGeom>
        </p:spPr>
      </p:pic>
      <p:sp>
        <p:nvSpPr>
          <p:cNvPr id="53" name="Freeform 95">
            <a:extLst>
              <a:ext uri="{FF2B5EF4-FFF2-40B4-BE49-F238E27FC236}">
                <a16:creationId xmlns:a16="http://schemas.microsoft.com/office/drawing/2014/main" id="{63BA70B4-9D91-4C7F-9D07-F7BF56F9BA9F}"/>
              </a:ext>
            </a:extLst>
          </p:cNvPr>
          <p:cNvSpPr>
            <a:spLocks/>
          </p:cNvSpPr>
          <p:nvPr/>
        </p:nvSpPr>
        <p:spPr bwMode="auto">
          <a:xfrm>
            <a:off x="4886511" y="1302651"/>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54" name="Freeform 95">
            <a:extLst>
              <a:ext uri="{FF2B5EF4-FFF2-40B4-BE49-F238E27FC236}">
                <a16:creationId xmlns:a16="http://schemas.microsoft.com/office/drawing/2014/main" id="{63BA70B4-9D91-4C7F-9D07-F7BF56F9BA9F}"/>
              </a:ext>
            </a:extLst>
          </p:cNvPr>
          <p:cNvSpPr>
            <a:spLocks/>
          </p:cNvSpPr>
          <p:nvPr/>
        </p:nvSpPr>
        <p:spPr bwMode="auto">
          <a:xfrm>
            <a:off x="4831255" y="2695601"/>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55" name="Freeform 95">
            <a:extLst>
              <a:ext uri="{FF2B5EF4-FFF2-40B4-BE49-F238E27FC236}">
                <a16:creationId xmlns:a16="http://schemas.microsoft.com/office/drawing/2014/main" id="{63BA70B4-9D91-4C7F-9D07-F7BF56F9BA9F}"/>
              </a:ext>
            </a:extLst>
          </p:cNvPr>
          <p:cNvSpPr>
            <a:spLocks/>
          </p:cNvSpPr>
          <p:nvPr/>
        </p:nvSpPr>
        <p:spPr bwMode="auto">
          <a:xfrm>
            <a:off x="4885666" y="5174743"/>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56" name="Freeform 95">
            <a:extLst>
              <a:ext uri="{FF2B5EF4-FFF2-40B4-BE49-F238E27FC236}">
                <a16:creationId xmlns:a16="http://schemas.microsoft.com/office/drawing/2014/main" id="{63BA70B4-9D91-4C7F-9D07-F7BF56F9BA9F}"/>
              </a:ext>
            </a:extLst>
          </p:cNvPr>
          <p:cNvSpPr>
            <a:spLocks/>
          </p:cNvSpPr>
          <p:nvPr/>
        </p:nvSpPr>
        <p:spPr bwMode="auto">
          <a:xfrm>
            <a:off x="4874139" y="3986672"/>
            <a:ext cx="482933" cy="513352"/>
          </a:xfrm>
          <a:custGeom>
            <a:avLst/>
            <a:gdLst>
              <a:gd name="T0" fmla="*/ 1211 w 1438"/>
              <a:gd name="T1" fmla="*/ 0 h 1615"/>
              <a:gd name="T2" fmla="*/ 235 w 1438"/>
              <a:gd name="T3" fmla="*/ 83 h 1615"/>
              <a:gd name="T4" fmla="*/ 7 w 1438"/>
              <a:gd name="T5" fmla="*/ 309 h 1615"/>
              <a:gd name="T6" fmla="*/ 4 w 1438"/>
              <a:gd name="T7" fmla="*/ 911 h 1615"/>
              <a:gd name="T8" fmla="*/ 3 w 1438"/>
              <a:gd name="T9" fmla="*/ 1117 h 1615"/>
              <a:gd name="T10" fmla="*/ 0 w 1438"/>
              <a:gd name="T11" fmla="*/ 1536 h 1615"/>
              <a:gd name="T12" fmla="*/ 100 w 1438"/>
              <a:gd name="T13" fmla="*/ 1578 h 1615"/>
              <a:gd name="T14" fmla="*/ 271 w 1438"/>
              <a:gd name="T15" fmla="*/ 1407 h 1615"/>
              <a:gd name="T16" fmla="*/ 1203 w 1438"/>
              <a:gd name="T17" fmla="*/ 1439 h 1615"/>
              <a:gd name="T18" fmla="*/ 1431 w 1438"/>
              <a:gd name="T19" fmla="*/ 1213 h 1615"/>
              <a:gd name="T20" fmla="*/ 1437 w 1438"/>
              <a:gd name="T21" fmla="*/ 228 h 1615"/>
              <a:gd name="T22" fmla="*/ 1211 w 1438"/>
              <a:gd name="T23"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8" h="1615">
                <a:moveTo>
                  <a:pt x="1211" y="0"/>
                </a:moveTo>
                <a:cubicBezTo>
                  <a:pt x="235" y="83"/>
                  <a:pt x="235" y="83"/>
                  <a:pt x="235" y="83"/>
                </a:cubicBezTo>
                <a:cubicBezTo>
                  <a:pt x="110" y="83"/>
                  <a:pt x="8" y="184"/>
                  <a:pt x="7" y="309"/>
                </a:cubicBezTo>
                <a:cubicBezTo>
                  <a:pt x="4" y="911"/>
                  <a:pt x="4" y="911"/>
                  <a:pt x="4" y="911"/>
                </a:cubicBezTo>
                <a:cubicBezTo>
                  <a:pt x="3" y="1117"/>
                  <a:pt x="3" y="1117"/>
                  <a:pt x="3" y="1117"/>
                </a:cubicBezTo>
                <a:cubicBezTo>
                  <a:pt x="0" y="1536"/>
                  <a:pt x="0" y="1536"/>
                  <a:pt x="0" y="1536"/>
                </a:cubicBezTo>
                <a:cubicBezTo>
                  <a:pt x="0" y="1588"/>
                  <a:pt x="63" y="1615"/>
                  <a:pt x="100" y="1578"/>
                </a:cubicBezTo>
                <a:cubicBezTo>
                  <a:pt x="271" y="1407"/>
                  <a:pt x="271" y="1407"/>
                  <a:pt x="271" y="1407"/>
                </a:cubicBezTo>
                <a:cubicBezTo>
                  <a:pt x="291" y="1413"/>
                  <a:pt x="1203" y="1439"/>
                  <a:pt x="1203" y="1439"/>
                </a:cubicBezTo>
                <a:cubicBezTo>
                  <a:pt x="1329" y="1439"/>
                  <a:pt x="1431" y="1338"/>
                  <a:pt x="1431" y="1213"/>
                </a:cubicBezTo>
                <a:cubicBezTo>
                  <a:pt x="1437" y="228"/>
                  <a:pt x="1437" y="228"/>
                  <a:pt x="1437" y="228"/>
                </a:cubicBezTo>
                <a:cubicBezTo>
                  <a:pt x="1438" y="103"/>
                  <a:pt x="1337" y="1"/>
                  <a:pt x="1211" y="0"/>
                </a:cubicBezTo>
                <a:close/>
              </a:path>
            </a:pathLst>
          </a:custGeom>
          <a:solidFill>
            <a:srgbClr val="701524"/>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58" name="Freeform 110">
            <a:extLst>
              <a:ext uri="{FF2B5EF4-FFF2-40B4-BE49-F238E27FC236}">
                <a16:creationId xmlns:a16="http://schemas.microsoft.com/office/drawing/2014/main" id="{A6010739-5ECF-4FF7-84DB-A012865E03A0}"/>
              </a:ext>
            </a:extLst>
          </p:cNvPr>
          <p:cNvSpPr>
            <a:spLocks/>
          </p:cNvSpPr>
          <p:nvPr/>
        </p:nvSpPr>
        <p:spPr bwMode="auto">
          <a:xfrm>
            <a:off x="4819460" y="1267983"/>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rgbClr val="000000">
              <a:lumMod val="85000"/>
              <a:lumOff val="15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59" name="Freeform 110">
            <a:extLst>
              <a:ext uri="{FF2B5EF4-FFF2-40B4-BE49-F238E27FC236}">
                <a16:creationId xmlns:a16="http://schemas.microsoft.com/office/drawing/2014/main" id="{A6010739-5ECF-4FF7-84DB-A012865E03A0}"/>
              </a:ext>
            </a:extLst>
          </p:cNvPr>
          <p:cNvSpPr>
            <a:spLocks/>
          </p:cNvSpPr>
          <p:nvPr/>
        </p:nvSpPr>
        <p:spPr bwMode="auto">
          <a:xfrm>
            <a:off x="4764202" y="2664444"/>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0" name="Freeform 110">
            <a:extLst>
              <a:ext uri="{FF2B5EF4-FFF2-40B4-BE49-F238E27FC236}">
                <a16:creationId xmlns:a16="http://schemas.microsoft.com/office/drawing/2014/main" id="{A6010739-5ECF-4FF7-84DB-A012865E03A0}"/>
              </a:ext>
            </a:extLst>
          </p:cNvPr>
          <p:cNvSpPr>
            <a:spLocks/>
          </p:cNvSpPr>
          <p:nvPr/>
        </p:nvSpPr>
        <p:spPr bwMode="auto">
          <a:xfrm>
            <a:off x="4807085" y="3955661"/>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2" name="Freeform 110">
            <a:extLst>
              <a:ext uri="{FF2B5EF4-FFF2-40B4-BE49-F238E27FC236}">
                <a16:creationId xmlns:a16="http://schemas.microsoft.com/office/drawing/2014/main" id="{A6010739-5ECF-4FF7-84DB-A012865E03A0}"/>
              </a:ext>
            </a:extLst>
          </p:cNvPr>
          <p:cNvSpPr>
            <a:spLocks/>
          </p:cNvSpPr>
          <p:nvPr/>
        </p:nvSpPr>
        <p:spPr bwMode="auto">
          <a:xfrm>
            <a:off x="4840417" y="5122514"/>
            <a:ext cx="481013" cy="317499"/>
          </a:xfrm>
          <a:custGeom>
            <a:avLst/>
            <a:gdLst>
              <a:gd name="T0" fmla="*/ 1450 w 1480"/>
              <a:gd name="T1" fmla="*/ 975 h 975"/>
              <a:gd name="T2" fmla="*/ 1450 w 1480"/>
              <a:gd name="T3" fmla="*/ 975 h 975"/>
              <a:gd name="T4" fmla="*/ 1426 w 1480"/>
              <a:gd name="T5" fmla="*/ 950 h 975"/>
              <a:gd name="T6" fmla="*/ 1430 w 1480"/>
              <a:gd name="T7" fmla="*/ 253 h 975"/>
              <a:gd name="T8" fmla="*/ 1230 w 1480"/>
              <a:gd name="T9" fmla="*/ 50 h 975"/>
              <a:gd name="T10" fmla="*/ 255 w 1480"/>
              <a:gd name="T11" fmla="*/ 132 h 975"/>
              <a:gd name="T12" fmla="*/ 253 w 1480"/>
              <a:gd name="T13" fmla="*/ 132 h 975"/>
              <a:gd name="T14" fmla="*/ 251 w 1480"/>
              <a:gd name="T15" fmla="*/ 132 h 975"/>
              <a:gd name="T16" fmla="*/ 109 w 1480"/>
              <a:gd name="T17" fmla="*/ 191 h 975"/>
              <a:gd name="T18" fmla="*/ 49 w 1480"/>
              <a:gd name="T19" fmla="*/ 333 h 975"/>
              <a:gd name="T20" fmla="*/ 49 w 1480"/>
              <a:gd name="T21" fmla="*/ 383 h 975"/>
              <a:gd name="T22" fmla="*/ 24 w 1480"/>
              <a:gd name="T23" fmla="*/ 408 h 975"/>
              <a:gd name="T24" fmla="*/ 24 w 1480"/>
              <a:gd name="T25" fmla="*/ 408 h 975"/>
              <a:gd name="T26" fmla="*/ 0 w 1480"/>
              <a:gd name="T27" fmla="*/ 383 h 975"/>
              <a:gd name="T28" fmla="*/ 0 w 1480"/>
              <a:gd name="T29" fmla="*/ 333 h 975"/>
              <a:gd name="T30" fmla="*/ 75 w 1480"/>
              <a:gd name="T31" fmla="*/ 156 h 975"/>
              <a:gd name="T32" fmla="*/ 251 w 1480"/>
              <a:gd name="T33" fmla="*/ 83 h 975"/>
              <a:gd name="T34" fmla="*/ 252 w 1480"/>
              <a:gd name="T35" fmla="*/ 83 h 975"/>
              <a:gd name="T36" fmla="*/ 1227 w 1480"/>
              <a:gd name="T37" fmla="*/ 0 h 975"/>
              <a:gd name="T38" fmla="*/ 1229 w 1480"/>
              <a:gd name="T39" fmla="*/ 0 h 975"/>
              <a:gd name="T40" fmla="*/ 1479 w 1480"/>
              <a:gd name="T41" fmla="*/ 253 h 975"/>
              <a:gd name="T42" fmla="*/ 1475 w 1480"/>
              <a:gd name="T43" fmla="*/ 951 h 975"/>
              <a:gd name="T44" fmla="*/ 1450 w 1480"/>
              <a:gd name="T45"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0" h="975">
                <a:moveTo>
                  <a:pt x="1450" y="975"/>
                </a:moveTo>
                <a:cubicBezTo>
                  <a:pt x="1450" y="975"/>
                  <a:pt x="1450" y="975"/>
                  <a:pt x="1450" y="975"/>
                </a:cubicBezTo>
                <a:cubicBezTo>
                  <a:pt x="1437" y="975"/>
                  <a:pt x="1426" y="964"/>
                  <a:pt x="1426" y="950"/>
                </a:cubicBezTo>
                <a:cubicBezTo>
                  <a:pt x="1430" y="253"/>
                  <a:pt x="1430" y="253"/>
                  <a:pt x="1430" y="253"/>
                </a:cubicBezTo>
                <a:cubicBezTo>
                  <a:pt x="1430" y="142"/>
                  <a:pt x="1341" y="51"/>
                  <a:pt x="1230" y="50"/>
                </a:cubicBezTo>
                <a:cubicBezTo>
                  <a:pt x="255" y="132"/>
                  <a:pt x="255" y="132"/>
                  <a:pt x="255" y="132"/>
                </a:cubicBezTo>
                <a:cubicBezTo>
                  <a:pt x="254" y="132"/>
                  <a:pt x="253" y="132"/>
                  <a:pt x="253" y="132"/>
                </a:cubicBezTo>
                <a:cubicBezTo>
                  <a:pt x="252" y="132"/>
                  <a:pt x="252" y="132"/>
                  <a:pt x="251" y="132"/>
                </a:cubicBezTo>
                <a:cubicBezTo>
                  <a:pt x="198" y="132"/>
                  <a:pt x="148" y="153"/>
                  <a:pt x="109" y="191"/>
                </a:cubicBezTo>
                <a:cubicBezTo>
                  <a:pt x="71" y="229"/>
                  <a:pt x="50" y="279"/>
                  <a:pt x="49" y="333"/>
                </a:cubicBezTo>
                <a:cubicBezTo>
                  <a:pt x="49" y="383"/>
                  <a:pt x="49" y="383"/>
                  <a:pt x="49" y="383"/>
                </a:cubicBezTo>
                <a:cubicBezTo>
                  <a:pt x="49" y="397"/>
                  <a:pt x="38" y="408"/>
                  <a:pt x="24" y="408"/>
                </a:cubicBezTo>
                <a:cubicBezTo>
                  <a:pt x="24" y="408"/>
                  <a:pt x="24" y="408"/>
                  <a:pt x="24" y="408"/>
                </a:cubicBezTo>
                <a:cubicBezTo>
                  <a:pt x="11" y="407"/>
                  <a:pt x="0" y="396"/>
                  <a:pt x="0" y="383"/>
                </a:cubicBezTo>
                <a:cubicBezTo>
                  <a:pt x="0" y="333"/>
                  <a:pt x="0" y="333"/>
                  <a:pt x="0" y="333"/>
                </a:cubicBezTo>
                <a:cubicBezTo>
                  <a:pt x="0" y="266"/>
                  <a:pt x="27" y="203"/>
                  <a:pt x="75" y="156"/>
                </a:cubicBezTo>
                <a:cubicBezTo>
                  <a:pt x="122" y="109"/>
                  <a:pt x="185" y="83"/>
                  <a:pt x="251" y="83"/>
                </a:cubicBezTo>
                <a:cubicBezTo>
                  <a:pt x="252" y="83"/>
                  <a:pt x="252" y="83"/>
                  <a:pt x="252" y="83"/>
                </a:cubicBezTo>
                <a:cubicBezTo>
                  <a:pt x="1227" y="0"/>
                  <a:pt x="1227" y="0"/>
                  <a:pt x="1227" y="0"/>
                </a:cubicBezTo>
                <a:cubicBezTo>
                  <a:pt x="1227" y="0"/>
                  <a:pt x="1228" y="0"/>
                  <a:pt x="1229" y="0"/>
                </a:cubicBezTo>
                <a:cubicBezTo>
                  <a:pt x="1368" y="1"/>
                  <a:pt x="1480" y="114"/>
                  <a:pt x="1479" y="253"/>
                </a:cubicBezTo>
                <a:cubicBezTo>
                  <a:pt x="1475" y="951"/>
                  <a:pt x="1475" y="951"/>
                  <a:pt x="1475" y="951"/>
                </a:cubicBezTo>
                <a:cubicBezTo>
                  <a:pt x="1475" y="964"/>
                  <a:pt x="1464" y="975"/>
                  <a:pt x="1450" y="9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3" name="Freeform 109">
            <a:extLst>
              <a:ext uri="{FF2B5EF4-FFF2-40B4-BE49-F238E27FC236}">
                <a16:creationId xmlns:a16="http://schemas.microsoft.com/office/drawing/2014/main" id="{415FB2D1-0CDB-4A4A-8EE2-A3B6408BFE8C}"/>
              </a:ext>
            </a:extLst>
          </p:cNvPr>
          <p:cNvSpPr>
            <a:spLocks noEditPoints="1"/>
          </p:cNvSpPr>
          <p:nvPr/>
        </p:nvSpPr>
        <p:spPr bwMode="auto">
          <a:xfrm>
            <a:off x="4830570" y="1563260"/>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4" name="Freeform 109">
            <a:extLst>
              <a:ext uri="{FF2B5EF4-FFF2-40B4-BE49-F238E27FC236}">
                <a16:creationId xmlns:a16="http://schemas.microsoft.com/office/drawing/2014/main" id="{415FB2D1-0CDB-4A4A-8EE2-A3B6408BFE8C}"/>
              </a:ext>
            </a:extLst>
          </p:cNvPr>
          <p:cNvSpPr>
            <a:spLocks noEditPoints="1"/>
          </p:cNvSpPr>
          <p:nvPr/>
        </p:nvSpPr>
        <p:spPr bwMode="auto">
          <a:xfrm>
            <a:off x="4782458" y="2959721"/>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7" name="Freeform 109">
            <a:extLst>
              <a:ext uri="{FF2B5EF4-FFF2-40B4-BE49-F238E27FC236}">
                <a16:creationId xmlns:a16="http://schemas.microsoft.com/office/drawing/2014/main" id="{415FB2D1-0CDB-4A4A-8EE2-A3B6408BFE8C}"/>
              </a:ext>
            </a:extLst>
          </p:cNvPr>
          <p:cNvSpPr>
            <a:spLocks noEditPoints="1"/>
          </p:cNvSpPr>
          <p:nvPr/>
        </p:nvSpPr>
        <p:spPr bwMode="auto">
          <a:xfrm>
            <a:off x="4825341" y="4242148"/>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8" name="Freeform 109">
            <a:extLst>
              <a:ext uri="{FF2B5EF4-FFF2-40B4-BE49-F238E27FC236}">
                <a16:creationId xmlns:a16="http://schemas.microsoft.com/office/drawing/2014/main" id="{415FB2D1-0CDB-4A4A-8EE2-A3B6408BFE8C}"/>
              </a:ext>
            </a:extLst>
          </p:cNvPr>
          <p:cNvSpPr>
            <a:spLocks noEditPoints="1"/>
          </p:cNvSpPr>
          <p:nvPr/>
        </p:nvSpPr>
        <p:spPr bwMode="auto">
          <a:xfrm>
            <a:off x="4843628" y="5424998"/>
            <a:ext cx="444500" cy="212725"/>
          </a:xfrm>
          <a:custGeom>
            <a:avLst/>
            <a:gdLst>
              <a:gd name="T0" fmla="*/ 84 w 1366"/>
              <a:gd name="T1" fmla="*/ 654 h 654"/>
              <a:gd name="T2" fmla="*/ 51 w 1366"/>
              <a:gd name="T3" fmla="*/ 648 h 654"/>
              <a:gd name="T4" fmla="*/ 0 w 1366"/>
              <a:gd name="T5" fmla="*/ 570 h 654"/>
              <a:gd name="T6" fmla="*/ 3 w 1366"/>
              <a:gd name="T7" fmla="*/ 25 h 654"/>
              <a:gd name="T8" fmla="*/ 28 w 1366"/>
              <a:gd name="T9" fmla="*/ 0 h 654"/>
              <a:gd name="T10" fmla="*/ 28 w 1366"/>
              <a:gd name="T11" fmla="*/ 0 h 654"/>
              <a:gd name="T12" fmla="*/ 53 w 1366"/>
              <a:gd name="T13" fmla="*/ 25 h 654"/>
              <a:gd name="T14" fmla="*/ 50 w 1366"/>
              <a:gd name="T15" fmla="*/ 571 h 654"/>
              <a:gd name="T16" fmla="*/ 70 w 1366"/>
              <a:gd name="T17" fmla="*/ 602 h 654"/>
              <a:gd name="T18" fmla="*/ 107 w 1366"/>
              <a:gd name="T19" fmla="*/ 595 h 654"/>
              <a:gd name="T20" fmla="*/ 278 w 1366"/>
              <a:gd name="T21" fmla="*/ 424 h 654"/>
              <a:gd name="T22" fmla="*/ 300 w 1366"/>
              <a:gd name="T23" fmla="*/ 417 h 654"/>
              <a:gd name="T24" fmla="*/ 1228 w 1366"/>
              <a:gd name="T25" fmla="*/ 448 h 654"/>
              <a:gd name="T26" fmla="*/ 1230 w 1366"/>
              <a:gd name="T27" fmla="*/ 448 h 654"/>
              <a:gd name="T28" fmla="*/ 1326 w 1366"/>
              <a:gd name="T29" fmla="*/ 423 h 654"/>
              <a:gd name="T30" fmla="*/ 1360 w 1366"/>
              <a:gd name="T31" fmla="*/ 433 h 654"/>
              <a:gd name="T32" fmla="*/ 1350 w 1366"/>
              <a:gd name="T33" fmla="*/ 467 h 654"/>
              <a:gd name="T34" fmla="*/ 1228 w 1366"/>
              <a:gd name="T35" fmla="*/ 498 h 654"/>
              <a:gd name="T36" fmla="*/ 305 w 1366"/>
              <a:gd name="T37" fmla="*/ 466 h 654"/>
              <a:gd name="T38" fmla="*/ 142 w 1366"/>
              <a:gd name="T39" fmla="*/ 630 h 654"/>
              <a:gd name="T40" fmla="*/ 84 w 1366"/>
              <a:gd name="T41" fmla="*/ 654 h 654"/>
              <a:gd name="T42" fmla="*/ 301 w 1366"/>
              <a:gd name="T43" fmla="*/ 417 h 654"/>
              <a:gd name="T44" fmla="*/ 302 w 1366"/>
              <a:gd name="T45" fmla="*/ 417 h 654"/>
              <a:gd name="T46" fmla="*/ 301 w 1366"/>
              <a:gd name="T47" fmla="*/ 41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6" h="654">
                <a:moveTo>
                  <a:pt x="84" y="654"/>
                </a:moveTo>
                <a:cubicBezTo>
                  <a:pt x="73" y="654"/>
                  <a:pt x="62" y="652"/>
                  <a:pt x="51" y="648"/>
                </a:cubicBezTo>
                <a:cubicBezTo>
                  <a:pt x="19" y="634"/>
                  <a:pt x="0" y="605"/>
                  <a:pt x="0" y="570"/>
                </a:cubicBezTo>
                <a:cubicBezTo>
                  <a:pt x="3" y="25"/>
                  <a:pt x="3" y="25"/>
                  <a:pt x="3" y="25"/>
                </a:cubicBezTo>
                <a:cubicBezTo>
                  <a:pt x="3" y="11"/>
                  <a:pt x="14" y="0"/>
                  <a:pt x="28" y="0"/>
                </a:cubicBezTo>
                <a:cubicBezTo>
                  <a:pt x="28" y="0"/>
                  <a:pt x="28" y="0"/>
                  <a:pt x="28" y="0"/>
                </a:cubicBezTo>
                <a:cubicBezTo>
                  <a:pt x="42" y="0"/>
                  <a:pt x="53" y="11"/>
                  <a:pt x="53" y="25"/>
                </a:cubicBezTo>
                <a:cubicBezTo>
                  <a:pt x="50" y="571"/>
                  <a:pt x="50" y="571"/>
                  <a:pt x="50" y="571"/>
                </a:cubicBezTo>
                <a:cubicBezTo>
                  <a:pt x="49" y="592"/>
                  <a:pt x="65" y="600"/>
                  <a:pt x="70" y="602"/>
                </a:cubicBezTo>
                <a:cubicBezTo>
                  <a:pt x="75" y="604"/>
                  <a:pt x="92" y="609"/>
                  <a:pt x="107" y="595"/>
                </a:cubicBezTo>
                <a:cubicBezTo>
                  <a:pt x="278" y="424"/>
                  <a:pt x="278" y="424"/>
                  <a:pt x="278" y="424"/>
                </a:cubicBezTo>
                <a:cubicBezTo>
                  <a:pt x="284" y="418"/>
                  <a:pt x="292" y="415"/>
                  <a:pt x="300" y="417"/>
                </a:cubicBezTo>
                <a:cubicBezTo>
                  <a:pt x="334" y="421"/>
                  <a:pt x="873" y="438"/>
                  <a:pt x="1228" y="448"/>
                </a:cubicBezTo>
                <a:cubicBezTo>
                  <a:pt x="1229" y="448"/>
                  <a:pt x="1229" y="448"/>
                  <a:pt x="1230" y="448"/>
                </a:cubicBezTo>
                <a:cubicBezTo>
                  <a:pt x="1263" y="448"/>
                  <a:pt x="1297" y="440"/>
                  <a:pt x="1326" y="423"/>
                </a:cubicBezTo>
                <a:cubicBezTo>
                  <a:pt x="1338" y="417"/>
                  <a:pt x="1353" y="421"/>
                  <a:pt x="1360" y="433"/>
                </a:cubicBezTo>
                <a:cubicBezTo>
                  <a:pt x="1366" y="445"/>
                  <a:pt x="1362" y="460"/>
                  <a:pt x="1350" y="467"/>
                </a:cubicBezTo>
                <a:cubicBezTo>
                  <a:pt x="1313" y="487"/>
                  <a:pt x="1270" y="498"/>
                  <a:pt x="1228" y="498"/>
                </a:cubicBezTo>
                <a:cubicBezTo>
                  <a:pt x="914" y="489"/>
                  <a:pt x="404" y="474"/>
                  <a:pt x="305" y="466"/>
                </a:cubicBezTo>
                <a:cubicBezTo>
                  <a:pt x="142" y="630"/>
                  <a:pt x="142" y="630"/>
                  <a:pt x="142" y="630"/>
                </a:cubicBezTo>
                <a:cubicBezTo>
                  <a:pt x="126" y="646"/>
                  <a:pt x="105" y="654"/>
                  <a:pt x="84" y="654"/>
                </a:cubicBezTo>
                <a:close/>
                <a:moveTo>
                  <a:pt x="301" y="417"/>
                </a:moveTo>
                <a:cubicBezTo>
                  <a:pt x="301" y="417"/>
                  <a:pt x="302" y="417"/>
                  <a:pt x="302" y="417"/>
                </a:cubicBezTo>
                <a:cubicBezTo>
                  <a:pt x="302" y="417"/>
                  <a:pt x="301" y="417"/>
                  <a:pt x="301" y="41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p>
            <a:pPr>
              <a:defRPr/>
            </a:pPr>
            <a:endParaRPr lang="en-ID" sz="1350">
              <a:latin typeface="Arial Narrow" panose="020B0606020202030204" pitchFamily="34" charset="0"/>
            </a:endParaRPr>
          </a:p>
        </p:txBody>
      </p:sp>
      <p:sp>
        <p:nvSpPr>
          <p:cNvPr id="69" name="TextBox 9"/>
          <p:cNvSpPr txBox="1">
            <a:spLocks noChangeArrowheads="1"/>
          </p:cNvSpPr>
          <p:nvPr/>
        </p:nvSpPr>
        <p:spPr bwMode="auto">
          <a:xfrm>
            <a:off x="4970734" y="2778008"/>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id-ID" altLang="en-US" b="1" dirty="0">
                <a:solidFill>
                  <a:schemeClr val="bg1"/>
                </a:solidFill>
                <a:latin typeface="Arial Narrow" panose="020B0606020202030204" pitchFamily="34" charset="0"/>
              </a:rPr>
              <a:t>2</a:t>
            </a:r>
          </a:p>
        </p:txBody>
      </p:sp>
      <p:sp>
        <p:nvSpPr>
          <p:cNvPr id="70" name="TextBox 9"/>
          <p:cNvSpPr txBox="1">
            <a:spLocks noChangeArrowheads="1"/>
          </p:cNvSpPr>
          <p:nvPr/>
        </p:nvSpPr>
        <p:spPr bwMode="auto">
          <a:xfrm>
            <a:off x="5066436" y="1382382"/>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latin typeface="Arial Narrow" panose="020B0606020202030204" pitchFamily="34" charset="0"/>
              </a:rPr>
              <a:t>1</a:t>
            </a:r>
            <a:endParaRPr lang="id-ID" altLang="en-US" b="1" dirty="0">
              <a:solidFill>
                <a:schemeClr val="bg1"/>
              </a:solidFill>
              <a:latin typeface="Arial Narrow" panose="020B0606020202030204" pitchFamily="34" charset="0"/>
            </a:endParaRPr>
          </a:p>
        </p:txBody>
      </p:sp>
      <p:sp>
        <p:nvSpPr>
          <p:cNvPr id="71" name="TextBox 9"/>
          <p:cNvSpPr txBox="1">
            <a:spLocks noChangeArrowheads="1"/>
          </p:cNvSpPr>
          <p:nvPr/>
        </p:nvSpPr>
        <p:spPr bwMode="auto">
          <a:xfrm>
            <a:off x="5013617" y="4067333"/>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latin typeface="Arial Narrow" panose="020B0606020202030204" pitchFamily="34" charset="0"/>
              </a:rPr>
              <a:t>3</a:t>
            </a:r>
            <a:endParaRPr lang="id-ID" altLang="en-US" b="1" dirty="0">
              <a:solidFill>
                <a:schemeClr val="bg1"/>
              </a:solidFill>
              <a:latin typeface="Arial Narrow" panose="020B0606020202030204" pitchFamily="34" charset="0"/>
            </a:endParaRPr>
          </a:p>
        </p:txBody>
      </p:sp>
      <p:sp>
        <p:nvSpPr>
          <p:cNvPr id="72" name="TextBox 9"/>
          <p:cNvSpPr txBox="1">
            <a:spLocks noChangeArrowheads="1"/>
          </p:cNvSpPr>
          <p:nvPr/>
        </p:nvSpPr>
        <p:spPr bwMode="auto">
          <a:xfrm>
            <a:off x="5045578" y="5247561"/>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defTabSz="457200" eaLnBrk="0" fontAlgn="base" hangingPunct="0">
              <a:spcBef>
                <a:spcPct val="0"/>
              </a:spcBef>
              <a:spcAft>
                <a:spcPct val="0"/>
              </a:spcAft>
              <a:defRPr>
                <a:solidFill>
                  <a:schemeClr val="tx1"/>
                </a:solidFill>
                <a:latin typeface="Roboto" pitchFamily="2" charset="0"/>
              </a:defRPr>
            </a:lvl6pPr>
            <a:lvl7pPr marL="2971800" indent="-228600" defTabSz="457200" eaLnBrk="0" fontAlgn="base" hangingPunct="0">
              <a:spcBef>
                <a:spcPct val="0"/>
              </a:spcBef>
              <a:spcAft>
                <a:spcPct val="0"/>
              </a:spcAft>
              <a:defRPr>
                <a:solidFill>
                  <a:schemeClr val="tx1"/>
                </a:solidFill>
                <a:latin typeface="Roboto" pitchFamily="2" charset="0"/>
              </a:defRPr>
            </a:lvl7pPr>
            <a:lvl8pPr marL="3429000" indent="-228600" defTabSz="457200" eaLnBrk="0" fontAlgn="base" hangingPunct="0">
              <a:spcBef>
                <a:spcPct val="0"/>
              </a:spcBef>
              <a:spcAft>
                <a:spcPct val="0"/>
              </a:spcAft>
              <a:defRPr>
                <a:solidFill>
                  <a:schemeClr val="tx1"/>
                </a:solidFill>
                <a:latin typeface="Roboto" pitchFamily="2" charset="0"/>
              </a:defRPr>
            </a:lvl8pPr>
            <a:lvl9pPr marL="3886200" indent="-228600" defTabSz="457200" eaLnBrk="0" fontAlgn="base" hangingPunct="0">
              <a:spcBef>
                <a:spcPct val="0"/>
              </a:spcBef>
              <a:spcAft>
                <a:spcPct val="0"/>
              </a:spcAft>
              <a:defRPr>
                <a:solidFill>
                  <a:schemeClr val="tx1"/>
                </a:solidFill>
                <a:latin typeface="Roboto" pitchFamily="2" charset="0"/>
              </a:defRPr>
            </a:lvl9pPr>
          </a:lstStyle>
          <a:p>
            <a:pPr algn="ctr" eaLnBrk="1" hangingPunct="1"/>
            <a:r>
              <a:rPr lang="en-US" altLang="en-US" b="1" dirty="0">
                <a:solidFill>
                  <a:schemeClr val="bg1"/>
                </a:solidFill>
                <a:latin typeface="Arial Narrow" panose="020B0606020202030204" pitchFamily="34" charset="0"/>
              </a:rPr>
              <a:t>4</a:t>
            </a:r>
            <a:endParaRPr lang="id-ID" alt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29172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500"/>
                                        <p:tgtEl>
                                          <p:spTgt spid="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fade">
                                      <p:cBhvr>
                                        <p:cTn id="58" dur="500"/>
                                        <p:tgtEl>
                                          <p:spTgt spid="7">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8" grpId="0" animBg="1"/>
      <p:bldP spid="59" grpId="0" animBg="1"/>
      <p:bldP spid="60" grpId="0" animBg="1"/>
      <p:bldP spid="62" grpId="0" animBg="1"/>
      <p:bldP spid="63" grpId="0" animBg="1"/>
      <p:bldP spid="64" grpId="0" animBg="1"/>
      <p:bldP spid="67" grpId="0" animBg="1"/>
      <p:bldP spid="68" grpId="0" animBg="1"/>
      <p:bldP spid="69" grpId="0"/>
      <p:bldP spid="70" grpId="0"/>
      <p:bldP spid="71" grpId="0"/>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Takeaways</a:t>
            </a: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sp>
        <p:nvSpPr>
          <p:cNvPr id="6" name="Rectangle 5"/>
          <p:cNvSpPr/>
          <p:nvPr/>
        </p:nvSpPr>
        <p:spPr>
          <a:xfrm rot="16200000">
            <a:off x="-6414973" y="5851230"/>
            <a:ext cx="13472795" cy="645623"/>
          </a:xfrm>
          <a:prstGeom prst="rect">
            <a:avLst/>
          </a:prstGeom>
          <a:solidFill>
            <a:srgbClr val="003399"/>
          </a:solidFill>
          <a:ln w="12700" cap="flat" cmpd="sng" algn="ctr">
            <a:noFill/>
            <a:prstDash val="solid"/>
            <a:miter lim="800000"/>
          </a:ln>
          <a:effectLst/>
        </p:spPr>
        <p:txBody>
          <a:bodyPr rtlCol="0" anchor="ctr"/>
          <a:lstStyle/>
          <a:p>
            <a:pPr defTabSz="914446">
              <a:buClr>
                <a:srgbClr val="000000"/>
              </a:buClr>
              <a:defRPr/>
            </a:pPr>
            <a:endParaRPr lang="en-US" sz="1400" kern="0">
              <a:solidFill>
                <a:srgbClr val="002060"/>
              </a:solidFill>
              <a:latin typeface="Arial"/>
              <a:cs typeface="Arial"/>
              <a:sym typeface="Arial"/>
            </a:endParaRPr>
          </a:p>
        </p:txBody>
      </p:sp>
      <p:sp>
        <p:nvSpPr>
          <p:cNvPr id="4" name="Rectangle 3"/>
          <p:cNvSpPr/>
          <p:nvPr/>
        </p:nvSpPr>
        <p:spPr>
          <a:xfrm>
            <a:off x="1300404" y="2024475"/>
            <a:ext cx="9292743" cy="4401205"/>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Follow the law.</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Read all applications carefully and adhere to the application requirements. </a:t>
            </a:r>
          </a:p>
          <a:p>
            <a:pPr marL="457223" indent="-457223" algn="just" defTabSz="304815">
              <a:buClr>
                <a:srgbClr val="000000"/>
              </a:buClr>
              <a:buSzPct val="100000"/>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Anyone who holds an educator certification/license must disclose a controlled substance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conviction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within </a:t>
            </a:r>
            <a:r>
              <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10 </a:t>
            </a:r>
            <a:r>
              <a:rPr lang="en-US" sz="28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days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 the </a:t>
            </a:r>
            <a:r>
              <a:rPr lang="en-US" sz="2800"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O.C.G.A </a:t>
            </a:r>
            <a:r>
              <a:rPr lang="en-US" alt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16-13-111</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914423" lvl="1" indent="-457223" algn="just" defTabSz="304815">
              <a:buClr>
                <a:srgbClr val="000000"/>
              </a:buClr>
              <a:buSzPct val="100000"/>
              <a:buFont typeface="Courier New" panose="02070309020205020404" pitchFamily="49" charset="0"/>
              <a:buChar char="o"/>
              <a:defRP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Failure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 do so, may result in automatic revocation of certification/license.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816066" y="762753"/>
            <a:ext cx="1790061" cy="1777248"/>
          </a:xfrm>
          <a:prstGeom prst="flowChartConnector">
            <a:avLst/>
          </a:prstGeom>
          <a:ln w="28575">
            <a:solidFill>
              <a:srgbClr val="9B2D1F"/>
            </a:solidFill>
          </a:ln>
        </p:spPr>
      </p:pic>
    </p:spTree>
    <p:extLst>
      <p:ext uri="{BB962C8B-B14F-4D97-AF65-F5344CB8AC3E}">
        <p14:creationId xmlns:p14="http://schemas.microsoft.com/office/powerpoint/2010/main" val="331291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947951"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1: Takeaways (continued)</a:t>
            </a:r>
            <a:endParaRPr sz="4800"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924619" y="1704126"/>
            <a:ext cx="10876142" cy="4093428"/>
          </a:xfrm>
          <a:prstGeom prst="rect">
            <a:avLst/>
          </a:prstGeom>
        </p:spPr>
        <p:txBody>
          <a:bodyPr wrap="square">
            <a:spAutoFit/>
          </a:bodyPr>
          <a:lstStyle/>
          <a:p>
            <a:pPr marL="457223" indent="-457223" algn="just" defTabSz="304815">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matter how old an offense, attest to it when completing Personal Affirmation Questions (PAQs), applications, etc. It is critical to answer YES appropriately as to if there has been a conviction. YES answers are investigated under Standard 1: Legal Compliance. Not answering PAQs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truthfully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also violates Standard 4.</a:t>
            </a:r>
          </a:p>
          <a:p>
            <a:pPr marL="457223" indent="-457223" algn="just" defTabSz="304815">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Conduct/ethics sanctions in another state must be self-reported to the GaPSC and/or disclosed on PAQs where appropriate</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marL="457223" indent="-457223" algn="just" defTabSz="304815">
              <a:buClr>
                <a:srgbClr val="000000"/>
              </a:buClr>
              <a:buSzPct val="100000"/>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23" indent="-457223" algn="just" defTabSz="304815">
              <a:buClr>
                <a:srgbClr val="000000"/>
              </a:buClr>
              <a:buSzPct val="100000"/>
              <a:buFont typeface="Courier New" panose="02070309020205020404" pitchFamily="49" charset="0"/>
              <a:buChar char="o"/>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Failure to respond to the </a:t>
            </a:r>
            <a:r>
              <a:rPr lang="en-US" sz="2600"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requests for more information results in a revocation.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p>
        </p:txBody>
      </p:sp>
      <p:pic>
        <p:nvPicPr>
          <p:cNvPr id="9" name="Picture 8"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603268" y="160805"/>
            <a:ext cx="1363955" cy="1354191"/>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Tree>
    <p:extLst>
      <p:ext uri="{BB962C8B-B14F-4D97-AF65-F5344CB8AC3E}">
        <p14:creationId xmlns:p14="http://schemas.microsoft.com/office/powerpoint/2010/main" val="3617879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94" y="26136"/>
            <a:ext cx="10477152" cy="6805728"/>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126265"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73107" y="1831120"/>
            <a:ext cx="5208171" cy="5293757"/>
          </a:xfrm>
          <a:prstGeom prst="rect">
            <a:avLst/>
          </a:prstGeom>
          <a:noFill/>
        </p:spPr>
        <p:txBody>
          <a:bodyPr wrap="square" lIns="0" tIns="0" rIns="0" bIns="0" rtlCol="0">
            <a:spAutoFit/>
          </a:bodyPr>
          <a:lstStyle/>
          <a:p>
            <a:pPr algn="ctr"/>
            <a:r>
              <a:rPr lang="en-US" sz="3200" b="1" dirty="0">
                <a:solidFill>
                  <a:srgbClr val="002060"/>
                </a:solidFill>
                <a:latin typeface="Footlight MT Light" panose="0204060206030A020304" pitchFamily="18" charset="0"/>
              </a:rPr>
              <a:t>Georgia Code of Ethics </a:t>
            </a:r>
          </a:p>
          <a:p>
            <a:pPr algn="ctr"/>
            <a:r>
              <a:rPr lang="en-US" sz="3200" b="1" dirty="0">
                <a:solidFill>
                  <a:srgbClr val="002060"/>
                </a:solidFill>
                <a:latin typeface="Footlight MT Light" panose="0204060206030A020304" pitchFamily="18" charset="0"/>
              </a:rPr>
              <a:t>for Educators</a:t>
            </a:r>
          </a:p>
          <a:p>
            <a:pPr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2: </a:t>
            </a:r>
            <a:endParaRPr lang="en-US" sz="3200" b="1" dirty="0">
              <a:solidFill>
                <a:srgbClr val="801336"/>
              </a:solidFill>
              <a:latin typeface="Footlight MT Light" panose="0204060206030A020304" pitchFamily="18" charset="0"/>
            </a:endParaRPr>
          </a:p>
          <a:p>
            <a:pPr algn="ctr"/>
            <a:r>
              <a:rPr lang="en-US" sz="3200" b="1" dirty="0" smtClean="0">
                <a:solidFill>
                  <a:srgbClr val="801336"/>
                </a:solidFill>
                <a:latin typeface="Footlight MT Light" panose="0204060206030A020304" pitchFamily="18" charset="0"/>
              </a:rPr>
              <a:t>Conduct with Students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254458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2" name="Freeform 6">
            <a:extLst>
              <a:ext uri="{FF2B5EF4-FFF2-40B4-BE49-F238E27FC236}">
                <a16:creationId xmlns:a16="http://schemas.microsoft.com/office/drawing/2014/main" id="{F281EAFD-E657-B7E1-4BD4-ABC8010BBE44}"/>
              </a:ext>
            </a:extLst>
          </p:cNvPr>
          <p:cNvSpPr>
            <a:spLocks/>
          </p:cNvSpPr>
          <p:nvPr/>
        </p:nvSpPr>
        <p:spPr bwMode="auto">
          <a:xfrm>
            <a:off x="794" y="-155787"/>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9" name="Google Shape;119;p2"/>
          <p:cNvSpPr/>
          <p:nvPr/>
        </p:nvSpPr>
        <p:spPr>
          <a:xfrm flipH="1">
            <a:off x="729281" y="1797711"/>
            <a:ext cx="2840521" cy="3542385"/>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txBody>
          <a:bodyPr spcFirstLastPara="1" wrap="square" lIns="91425" tIns="45700" rIns="91425" bIns="45700" anchor="ctr" anchorCtr="0">
            <a:noAutofit/>
          </a:bodyPr>
          <a:lstStyle/>
          <a:p>
            <a:r>
              <a:rPr lang="en-US"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An educator shall always maintain a professional relationship with all students, both in and outside the </a:t>
            </a:r>
            <a:r>
              <a:rPr lang="en-US" sz="2933" dirty="0" smtClean="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classroom</a:t>
            </a:r>
            <a:r>
              <a:rPr lang="en-US" sz="2933" dirty="0">
                <a:solidFill>
                  <a:srgbClr val="FFFFFF"/>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t>
            </a:r>
            <a:endParaRPr lang="en-US" sz="2933"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21" name="Google Shape;121;p2"/>
          <p:cNvSpPr txBox="1">
            <a:spLocks noGrp="1"/>
          </p:cNvSpPr>
          <p:nvPr>
            <p:ph type="body" idx="1"/>
          </p:nvPr>
        </p:nvSpPr>
        <p:spPr>
          <a:xfrm>
            <a:off x="3885858" y="1114905"/>
            <a:ext cx="8391277" cy="5774962"/>
          </a:xfrm>
          <a:prstGeom prst="rect">
            <a:avLst/>
          </a:prstGeom>
          <a:noFill/>
          <a:ln>
            <a:noFill/>
          </a:ln>
        </p:spPr>
        <p:txBody>
          <a:bodyPr spcFirstLastPara="1" wrap="square" lIns="91425" tIns="45700" rIns="91425" bIns="45700" anchor="ctr" anchorCtr="0">
            <a:noAutofit/>
          </a:bodyPr>
          <a:lstStyle/>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committing any act of child abuse, including physical and verbal abuse; </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committing any act of cruelty to children or any act of child endangerment; </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committing any sexual act with a student or soliciting such from a student; </a:t>
            </a:r>
            <a:endPar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engaging in or permitting harassment of or misconduct toward a student that would violate a state or federal law; </a:t>
            </a:r>
            <a:endPar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soliciting, encouraging, or consummating an inappropriate written, verbal, electronic, or physical relationship with a student; </a:t>
            </a:r>
            <a:endPar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Arial"/>
            </a:endParaRP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furnishing tobacco, alcohol, or illegal/unauthorized drugs to any student; or</a:t>
            </a:r>
          </a:p>
          <a:p>
            <a:pPr marL="533504" indent="-342900">
              <a:lnSpc>
                <a:spcPct val="135000"/>
              </a:lnSpc>
              <a:spcBef>
                <a:spcPts val="0"/>
              </a:spcBef>
              <a:buClr>
                <a:srgbClr val="000000"/>
              </a:buClr>
              <a:buSzPct val="100000"/>
              <a:buFont typeface="Courier New" panose="02070309020205020404" pitchFamily="49" charset="0"/>
              <a:buChar char="o"/>
            </a:pP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failing to prevent the use of alcohol or illegal or unauthorized drugs by students under the educator’s supervision (including but not limited to at the educator’s residence or any other private setting).</a:t>
            </a:r>
          </a:p>
          <a:p>
            <a:pPr marL="0" indent="0" algn="just">
              <a:spcBef>
                <a:spcPts val="800"/>
              </a:spcBef>
              <a:buSzPct val="100000"/>
              <a:buNone/>
            </a:pPr>
            <a:endParaRPr sz="2400" dirty="0">
              <a:solidFill>
                <a:srgbClr val="000000"/>
              </a:solidFill>
            </a:endParaRPr>
          </a:p>
        </p:txBody>
      </p:sp>
      <p:sp>
        <p:nvSpPr>
          <p:cNvPr id="2" name="TextBox 1"/>
          <p:cNvSpPr txBox="1"/>
          <p:nvPr/>
        </p:nvSpPr>
        <p:spPr>
          <a:xfrm>
            <a:off x="413227" y="411583"/>
            <a:ext cx="3556971"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2: Conduct with Students</a:t>
            </a:r>
          </a:p>
        </p:txBody>
      </p:sp>
      <p:sp>
        <p:nvSpPr>
          <p:cNvPr id="3" name="TextBox 2"/>
          <p:cNvSpPr txBox="1"/>
          <p:nvPr/>
        </p:nvSpPr>
        <p:spPr>
          <a:xfrm>
            <a:off x="4342567" y="760268"/>
            <a:ext cx="6093785" cy="646331"/>
          </a:xfrm>
          <a:prstGeom prst="rect">
            <a:avLst/>
          </a:prstGeom>
          <a:noFill/>
        </p:spPr>
        <p:txBody>
          <a:bodyPr wrap="square" rtlCol="0">
            <a:spAutoFit/>
          </a:bodyPr>
          <a:lstStyle/>
          <a:p>
            <a:pPr algn="just" defTabSz="304815">
              <a:defRPr/>
            </a:pPr>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a:t>
            </a:r>
          </a:p>
          <a:p>
            <a:pPr defTabSz="304815">
              <a:defRPr/>
            </a:pPr>
            <a:endParaRPr lang="en-US" sz="1200" dirty="0">
              <a:solidFill>
                <a:srgbClr val="000000"/>
              </a:solidFill>
              <a:latin typeface="Arial"/>
            </a:endParaRPr>
          </a:p>
        </p:txBody>
      </p:sp>
    </p:spTree>
    <p:extLst>
      <p:ext uri="{BB962C8B-B14F-4D97-AF65-F5344CB8AC3E}">
        <p14:creationId xmlns:p14="http://schemas.microsoft.com/office/powerpoint/2010/main" val="1141839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
                                            <p:txEl>
                                              <p:pRg st="1" end="1"/>
                                            </p:txEl>
                                          </p:spTgt>
                                        </p:tgtEl>
                                        <p:attrNameLst>
                                          <p:attrName>style.visibility</p:attrName>
                                        </p:attrNameLst>
                                      </p:cBhvr>
                                      <p:to>
                                        <p:strVal val="visible"/>
                                      </p:to>
                                    </p:set>
                                    <p:anim calcmode="lin" valueType="num">
                                      <p:cBhvr additive="base">
                                        <p:cTn id="13" dur="500" fill="hold"/>
                                        <p:tgtEl>
                                          <p:spTgt spid="1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1">
                                            <p:txEl>
                                              <p:pRg st="2" end="2"/>
                                            </p:txEl>
                                          </p:spTgt>
                                        </p:tgtEl>
                                        <p:attrNameLst>
                                          <p:attrName>style.visibility</p:attrName>
                                        </p:attrNameLst>
                                      </p:cBhvr>
                                      <p:to>
                                        <p:strVal val="visible"/>
                                      </p:to>
                                    </p:set>
                                    <p:anim calcmode="lin" valueType="num">
                                      <p:cBhvr additive="base">
                                        <p:cTn id="19"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1">
                                            <p:txEl>
                                              <p:pRg st="3" end="3"/>
                                            </p:txEl>
                                          </p:spTgt>
                                        </p:tgtEl>
                                        <p:attrNameLst>
                                          <p:attrName>style.visibility</p:attrName>
                                        </p:attrNameLst>
                                      </p:cBhvr>
                                      <p:to>
                                        <p:strVal val="visible"/>
                                      </p:to>
                                    </p:set>
                                    <p:anim calcmode="lin" valueType="num">
                                      <p:cBhvr additive="base">
                                        <p:cTn id="25" dur="500" fill="hold"/>
                                        <p:tgtEl>
                                          <p:spTgt spid="12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1">
                                            <p:txEl>
                                              <p:pRg st="4" end="4"/>
                                            </p:txEl>
                                          </p:spTgt>
                                        </p:tgtEl>
                                        <p:attrNameLst>
                                          <p:attrName>style.visibility</p:attrName>
                                        </p:attrNameLst>
                                      </p:cBhvr>
                                      <p:to>
                                        <p:strVal val="visible"/>
                                      </p:to>
                                    </p:set>
                                    <p:anim calcmode="lin" valueType="num">
                                      <p:cBhvr additive="base">
                                        <p:cTn id="31" dur="500" fill="hold"/>
                                        <p:tgtEl>
                                          <p:spTgt spid="12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1">
                                            <p:txEl>
                                              <p:pRg st="5" end="5"/>
                                            </p:txEl>
                                          </p:spTgt>
                                        </p:tgtEl>
                                        <p:attrNameLst>
                                          <p:attrName>style.visibility</p:attrName>
                                        </p:attrNameLst>
                                      </p:cBhvr>
                                      <p:to>
                                        <p:strVal val="visible"/>
                                      </p:to>
                                    </p:set>
                                    <p:anim calcmode="lin" valueType="num">
                                      <p:cBhvr additive="base">
                                        <p:cTn id="37" dur="500" fill="hold"/>
                                        <p:tgtEl>
                                          <p:spTgt spid="12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1">
                                            <p:txEl>
                                              <p:pRg st="6" end="6"/>
                                            </p:txEl>
                                          </p:spTgt>
                                        </p:tgtEl>
                                        <p:attrNameLst>
                                          <p:attrName>style.visibility</p:attrName>
                                        </p:attrNameLst>
                                      </p:cBhvr>
                                      <p:to>
                                        <p:strVal val="visible"/>
                                      </p:to>
                                    </p:set>
                                    <p:anim calcmode="lin" valueType="num">
                                      <p:cBhvr additive="base">
                                        <p:cTn id="43"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21267" y="1524347"/>
            <a:ext cx="10501192" cy="6200176"/>
          </a:xfrm>
          <a:prstGeom prst="rect">
            <a:avLst/>
          </a:prstGeom>
          <a:noFill/>
          <a:ln>
            <a:noFill/>
          </a:ln>
        </p:spPr>
        <p:txBody>
          <a:bodyPr spcFirstLastPara="1" wrap="square" lIns="0" tIns="45700" rIns="0" bIns="45700" anchor="t" anchorCtr="0">
            <a:noAutofit/>
          </a:bodyPr>
          <a:lstStyle/>
          <a:p>
            <a:pPr algn="just">
              <a:buClr>
                <a:srgbClr val="000000"/>
              </a:buClr>
              <a:buFont typeface="Courier New" panose="02070309020205020404" pitchFamily="49" charset="0"/>
              <a:buChar char="o"/>
            </a:pP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Inappropriate electronic communication with students. </a:t>
            </a:r>
          </a:p>
          <a:p>
            <a:pPr algn="just">
              <a:lnSpc>
                <a:spcPct val="100000"/>
              </a:lnSpc>
              <a:spcBef>
                <a:spcPts val="0"/>
              </a:spcBef>
              <a:buClr>
                <a:srgbClr val="000000"/>
              </a:buClr>
              <a:buSzPct val="100000"/>
              <a:buFont typeface="Courier New" panose="02070309020205020404" pitchFamily="49" charset="0"/>
              <a:buChar char="o"/>
            </a:pP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Physical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discipline – putting hands on a student in an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aggressive  way.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Inappropriate restraint – not following approved restraint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measures.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0" indent="0" algn="just">
              <a:lnSpc>
                <a:spcPct val="100000"/>
              </a:lnSpc>
              <a:spcBef>
                <a:spcPts val="0"/>
              </a:spcBef>
              <a:buClr>
                <a:srgbClr val="000000"/>
              </a:buClr>
              <a:buSzPct val="100000"/>
              <a:buNone/>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Becoming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too friendly with a student or group of students (treating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students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as peers</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p>
          <a:p>
            <a:pPr algn="just">
              <a:lnSpc>
                <a:spcPct val="100000"/>
              </a:lnSpc>
              <a:spcBef>
                <a:spcPts val="0"/>
              </a:spcBef>
              <a:buClr>
                <a:srgbClr val="000000"/>
              </a:buClr>
              <a:buSzPct val="100000"/>
              <a:buFont typeface="Courier New" panose="02070309020205020404" pitchFamily="49" charset="0"/>
              <a:buChar char="o"/>
            </a:pP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0000"/>
              </a:lnSpc>
              <a:spcBef>
                <a:spcPts val="0"/>
              </a:spcBef>
              <a:buClr>
                <a:srgbClr val="000000"/>
              </a:buClr>
              <a:buSzPct val="100000"/>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Grooming behavior by educators.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Google Shape;175;gd026101d0f_1_12"/>
          <p:cNvSpPr txBox="1">
            <a:spLocks/>
          </p:cNvSpPr>
          <p:nvPr/>
        </p:nvSpPr>
        <p:spPr>
          <a:xfrm>
            <a:off x="4129301" y="708742"/>
            <a:ext cx="7989854" cy="999149"/>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ea typeface="+mn-ea"/>
                <a:cs typeface="Arial" panose="020B0604020202020204" pitchFamily="34" charset="0"/>
                <a:sym typeface="Georgia"/>
              </a:rPr>
              <a:t>Standard 2: Common Violations</a:t>
            </a:r>
            <a:endParaRPr lang="en-US" sz="4800" kern="0" dirty="0">
              <a:solidFill>
                <a:srgbClr val="801336"/>
              </a:solidFill>
              <a:latin typeface="Footlight MT Light" panose="0204060206030A020304" pitchFamily="18" charset="0"/>
              <a:ea typeface="Georgia"/>
              <a:cs typeface="Georgia"/>
              <a:sym typeface="Georgi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72" y="157018"/>
            <a:ext cx="3008034" cy="1458651"/>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7406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98895" y="460913"/>
            <a:ext cx="6345393" cy="813928"/>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2: Scenario</a:t>
            </a:r>
          </a:p>
          <a:p>
            <a:pPr>
              <a:buClr>
                <a:srgbClr val="000000"/>
              </a:buClr>
              <a:buFont typeface="Arial" panose="020B0604020202020204" pitchFamily="34" charset="0"/>
              <a:buChar char="•"/>
            </a:pPr>
            <a:endParaRPr lang="en-US" dirty="0" smtClean="0">
              <a:solidFill>
                <a:srgbClr val="000000"/>
              </a:solidFill>
            </a:endParaRPr>
          </a:p>
          <a:p>
            <a:pPr marL="0" indent="0" algn="just">
              <a:lnSpc>
                <a:spcPct val="100000"/>
              </a:lnSpc>
              <a:spcBef>
                <a:spcPts val="0"/>
              </a:spcBef>
              <a:buClr>
                <a:srgbClr val="000000"/>
              </a:buClr>
              <a:buSzPts val="2000"/>
              <a:buNone/>
            </a:pPr>
            <a:endParaRPr lang="en-US"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xtBox 2"/>
          <p:cNvSpPr txBox="1"/>
          <p:nvPr/>
        </p:nvSpPr>
        <p:spPr>
          <a:xfrm>
            <a:off x="1387987" y="5297662"/>
            <a:ext cx="10403396" cy="1241430"/>
          </a:xfrm>
          <a:prstGeom prst="rect">
            <a:avLst/>
          </a:prstGeom>
          <a:noFill/>
          <a:ln w="12700">
            <a:solidFill>
              <a:srgbClr val="801336"/>
            </a:solidFill>
          </a:ln>
        </p:spPr>
        <p:txBody>
          <a:bodyPr wrap="square" rtlCol="0">
            <a:spAutoFit/>
          </a:bodyPr>
          <a:lstStyle/>
          <a:p>
            <a:pPr lvl="0" algn="just" defTabSz="304815">
              <a:defRPr/>
            </a:pP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 violation of Standard 2</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As defined by the Code of Ethics, a student is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anyone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under the age of 18 OR a student enrolled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in grades Pre-K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to 12 in a public or private school</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a:t>
            </a:r>
            <a:r>
              <a:rPr lang="en-US" sz="2667" i="1"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3"/>
          <a:stretch>
            <a:fillRect/>
          </a:stretch>
        </p:blipFill>
        <p:spPr>
          <a:xfrm>
            <a:off x="8242200" y="492037"/>
            <a:ext cx="2511770" cy="273734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020856896"/>
              </p:ext>
            </p:extLst>
          </p:nvPr>
        </p:nvGraphicFramePr>
        <p:xfrm>
          <a:off x="975757" y="1527857"/>
          <a:ext cx="6817487" cy="3576577"/>
        </p:xfrm>
        <a:graphic>
          <a:graphicData uri="http://schemas.openxmlformats.org/drawingml/2006/table">
            <a:tbl>
              <a:tblPr/>
              <a:tblGrid>
                <a:gridCol w="6817487">
                  <a:extLst>
                    <a:ext uri="{9D8B030D-6E8A-4147-A177-3AD203B41FA5}">
                      <a16:colId xmlns:a16="http://schemas.microsoft.com/office/drawing/2014/main" val="3289253459"/>
                    </a:ext>
                  </a:extLst>
                </a:gridCol>
              </a:tblGrid>
              <a:tr h="3576577">
                <a:tc>
                  <a:txBody>
                    <a:bodyPr/>
                    <a:lstStyle/>
                    <a:p>
                      <a:pPr algn="just" fontAlgn="t"/>
                      <a:r>
                        <a:rPr lang="en-US" sz="2200" b="0" i="0" u="none" strike="noStrike" dirty="0">
                          <a:solidFill>
                            <a:srgbClr val="003399"/>
                          </a:solidFill>
                          <a:effectLst/>
                          <a:latin typeface="Arial Narrow" panose="020B0606020202030204" pitchFamily="34" charset="0"/>
                        </a:rPr>
                        <a:t>The educator, a male high school teacher, told a sixteen year old female student that he had a crush on her and wanted to date her after she graduated from high school. She responded to him by asking him to give her some space. He then made two more attempts to engage her in conversation by texting her. She repeated her need for space. The following week, the educator self-reported his actions to the principal. The educator resigned from the high school three days later. A law enforcement incident report was written to document the inappropriate conduct. </a:t>
                      </a:r>
                    </a:p>
                  </a:txBody>
                  <a:tcPr marL="7620" marR="7620" marT="7620">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0785988"/>
                  </a:ext>
                </a:extLst>
              </a:tr>
            </a:tbl>
          </a:graphicData>
        </a:graphic>
      </p:graphicFrame>
    </p:spTree>
    <p:extLst>
      <p:ext uri="{BB962C8B-B14F-4D97-AF65-F5344CB8AC3E}">
        <p14:creationId xmlns:p14="http://schemas.microsoft.com/office/powerpoint/2010/main" val="160870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88950" y="635154"/>
            <a:ext cx="5188701" cy="846405"/>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2: Scenario</a:t>
            </a:r>
          </a:p>
          <a:p>
            <a:pPr marL="114306" indent="0">
              <a:buClr>
                <a:srgbClr val="000000"/>
              </a:buClr>
              <a:buNone/>
            </a:pPr>
            <a:endParaRPr lang="en-US" sz="533" dirty="0">
              <a:solidFill>
                <a:srgbClr val="000000"/>
              </a:solidFill>
              <a:latin typeface="Calibri" panose="020F0502020204030204" pitchFamily="34" charset="0"/>
              <a:ea typeface="Roboto" panose="020B0604020202020204" charset="0"/>
              <a:cs typeface="Calibri" panose="020F0502020204030204" pitchFamily="34" charset="0"/>
              <a:sym typeface="Times New Roman"/>
            </a:endParaRPr>
          </a:p>
          <a:p>
            <a:pPr marL="114306" indent="0">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marL="114306" indent="0" algn="just">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p:txBody>
      </p:sp>
      <p:sp>
        <p:nvSpPr>
          <p:cNvPr id="2" name="TextBox 1"/>
          <p:cNvSpPr txBox="1"/>
          <p:nvPr/>
        </p:nvSpPr>
        <p:spPr>
          <a:xfrm>
            <a:off x="1301188" y="5088206"/>
            <a:ext cx="9832622" cy="769441"/>
          </a:xfrm>
          <a:prstGeom prst="rect">
            <a:avLst/>
          </a:prstGeom>
          <a:noFill/>
          <a:ln w="12700">
            <a:solidFill>
              <a:srgbClr val="801336"/>
            </a:solidFill>
          </a:ln>
        </p:spPr>
        <p:txBody>
          <a:bodyPr wrap="square" rtlCol="0">
            <a:spAutoFit/>
          </a:bodyPr>
          <a:lstStyle/>
          <a:p>
            <a:pPr marL="114306" algn="just">
              <a:buClr>
                <a:srgbClr val="000000"/>
              </a:buClr>
            </a:pPr>
            <a:r>
              <a:rPr lang="en-US" sz="2200" i="1" dirty="0" smtClean="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During the investigation, no evidence was found to support the allegations. Thus, no violation of Standard 2: Conduct with Students occurred. </a:t>
            </a:r>
            <a:endParaRPr lang="en-US" sz="2200" i="1"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9346"/>
          <a:stretch/>
        </p:blipFill>
        <p:spPr>
          <a:xfrm>
            <a:off x="7720314" y="707866"/>
            <a:ext cx="3772312" cy="1510119"/>
          </a:xfrm>
          <a:prstGeom prst="rect">
            <a:avLst/>
          </a:prstGeom>
          <a:ln>
            <a:solidFill>
              <a:srgbClr val="740000"/>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extBox 2"/>
          <p:cNvSpPr txBox="1"/>
          <p:nvPr/>
        </p:nvSpPr>
        <p:spPr>
          <a:xfrm>
            <a:off x="1301188" y="2466110"/>
            <a:ext cx="9688010" cy="1938992"/>
          </a:xfrm>
          <a:prstGeom prst="rect">
            <a:avLst/>
          </a:prstGeom>
          <a:noFill/>
          <a:ln w="12700">
            <a:noFill/>
          </a:ln>
        </p:spPr>
        <p:txBody>
          <a:bodyPr wrap="square" rtlCol="0">
            <a:spAutoFit/>
          </a:bodyPr>
          <a:lstStyle/>
          <a:p>
            <a:pPr algn="just"/>
            <a:r>
              <a:rPr lang="en-US" sz="2400" dirty="0">
                <a:solidFill>
                  <a:srgbClr val="003399"/>
                </a:solidFill>
                <a:latin typeface="Arial Narrow" panose="020B0606020202030204" pitchFamily="34" charset="0"/>
              </a:rPr>
              <a:t>The educator, an elementary school principal, was accused by a mother of failing to protect her daughter from bullying behavior by other students in the school. During this investigation, the PSC Investigator conducted multiple interviews of school district personnel, reviewed responsive documents from a subpoena and contacted </a:t>
            </a:r>
            <a:r>
              <a:rPr lang="en-US" sz="2400" dirty="0" smtClean="0">
                <a:solidFill>
                  <a:srgbClr val="003399"/>
                </a:solidFill>
                <a:latin typeface="Arial Narrow" panose="020B0606020202030204" pitchFamily="34" charset="0"/>
              </a:rPr>
              <a:t>individuals. </a:t>
            </a:r>
            <a:endParaRPr lang="en-US" sz="2400" dirty="0" smtClean="0">
              <a:solidFill>
                <a:srgbClr val="003399"/>
              </a:solidFill>
              <a:latin typeface="Arial Narrow" panose="020B0606020202030204" pitchFamily="34" charset="0"/>
              <a:ea typeface="Nirmala UI Semilight" panose="020B0402040204020203" pitchFamily="34" charset="0"/>
              <a:cs typeface="Arial" panose="020B0604020202020204" pitchFamily="34" charset="0"/>
            </a:endParaRPr>
          </a:p>
        </p:txBody>
      </p:sp>
    </p:spTree>
    <p:extLst>
      <p:ext uri="{BB962C8B-B14F-4D97-AF65-F5344CB8AC3E}">
        <p14:creationId xmlns:p14="http://schemas.microsoft.com/office/powerpoint/2010/main" val="870043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88950" y="635154"/>
            <a:ext cx="5188701" cy="846405"/>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2: Scenario</a:t>
            </a:r>
          </a:p>
          <a:p>
            <a:pPr marL="114306" indent="0">
              <a:buClr>
                <a:srgbClr val="000000"/>
              </a:buClr>
              <a:buNone/>
            </a:pPr>
            <a:endParaRPr lang="en-US" sz="533" dirty="0">
              <a:solidFill>
                <a:srgbClr val="000000"/>
              </a:solidFill>
              <a:latin typeface="Calibri" panose="020F0502020204030204" pitchFamily="34" charset="0"/>
              <a:ea typeface="Roboto" panose="020B0604020202020204" charset="0"/>
              <a:cs typeface="Calibri" panose="020F0502020204030204" pitchFamily="34" charset="0"/>
              <a:sym typeface="Times New Roman"/>
            </a:endParaRPr>
          </a:p>
          <a:p>
            <a:pPr marL="114306" indent="0">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a:p>
            <a:pPr marL="114306" indent="0" algn="just">
              <a:buClr>
                <a:srgbClr val="000000"/>
              </a:buClr>
              <a:buNone/>
            </a:pPr>
            <a:endParaRPr lang="en-US" sz="2933"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Times New Roman"/>
            </a:endParaRPr>
          </a:p>
        </p:txBody>
      </p:sp>
      <p:sp>
        <p:nvSpPr>
          <p:cNvPr id="2" name="TextBox 1"/>
          <p:cNvSpPr txBox="1"/>
          <p:nvPr/>
        </p:nvSpPr>
        <p:spPr>
          <a:xfrm>
            <a:off x="1301188" y="5088206"/>
            <a:ext cx="9832622" cy="830997"/>
          </a:xfrm>
          <a:prstGeom prst="rect">
            <a:avLst/>
          </a:prstGeom>
          <a:noFill/>
          <a:ln w="12700">
            <a:solidFill>
              <a:srgbClr val="801336"/>
            </a:solidFill>
          </a:ln>
        </p:spPr>
        <p:txBody>
          <a:bodyPr wrap="square" rtlCol="0">
            <a:spAutoFit/>
          </a:bodyPr>
          <a:lstStyle/>
          <a:p>
            <a:pPr marL="114306" algn="just">
              <a:buClr>
                <a:srgbClr val="000000"/>
              </a:buClr>
            </a:pP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This </a:t>
            </a:r>
            <a:r>
              <a:rPr lang="en-US" sz="2400" b="1" i="1" u="sng" dirty="0" smtClean="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is</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sym typeface="Times New Roman"/>
              </a:rPr>
              <a:t> a Standard 2 violation. Know and understand your local policy about redirecting students and behavior interventions.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sym typeface="Times New Roman"/>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extBox 2"/>
          <p:cNvSpPr txBox="1"/>
          <p:nvPr/>
        </p:nvSpPr>
        <p:spPr>
          <a:xfrm>
            <a:off x="1301188" y="2466110"/>
            <a:ext cx="9688010" cy="1938992"/>
          </a:xfrm>
          <a:prstGeom prst="rect">
            <a:avLst/>
          </a:prstGeom>
          <a:noFill/>
          <a:ln w="12700">
            <a:noFill/>
          </a:ln>
        </p:spPr>
        <p:txBody>
          <a:bodyPr wrap="square" rtlCol="0">
            <a:spAutoFit/>
          </a:bodyPr>
          <a:lstStyle/>
          <a:p>
            <a:pPr algn="just"/>
            <a:r>
              <a:rPr lang="en-US" sz="2400" dirty="0">
                <a:solidFill>
                  <a:srgbClr val="003399"/>
                </a:solidFill>
                <a:latin typeface="Arial Narrow" panose="020B0606020202030204" pitchFamily="34" charset="0"/>
                <a:cs typeface="Arial" panose="020B0604020202020204" pitchFamily="34" charset="0"/>
              </a:rPr>
              <a:t>A student hit the educator, a middle school paraprofessional, in the back of his head.  </a:t>
            </a:r>
            <a:r>
              <a:rPr lang="en-US" sz="2400" dirty="0" smtClean="0">
                <a:solidFill>
                  <a:srgbClr val="003399"/>
                </a:solidFill>
                <a:latin typeface="Arial Narrow" panose="020B0606020202030204" pitchFamily="34" charset="0"/>
                <a:cs typeface="Arial" panose="020B0604020202020204" pitchFamily="34" charset="0"/>
              </a:rPr>
              <a:t>The </a:t>
            </a:r>
            <a:r>
              <a:rPr lang="en-US" sz="2400" dirty="0">
                <a:solidFill>
                  <a:srgbClr val="003399"/>
                </a:solidFill>
                <a:latin typeface="Arial Narrow" panose="020B0606020202030204" pitchFamily="34" charset="0"/>
                <a:cs typeface="Arial" panose="020B0604020202020204" pitchFamily="34" charset="0"/>
              </a:rPr>
              <a:t>educator grabbed the student by one of </a:t>
            </a:r>
            <a:r>
              <a:rPr lang="en-US" sz="2400" dirty="0" smtClean="0">
                <a:solidFill>
                  <a:srgbClr val="003399"/>
                </a:solidFill>
                <a:latin typeface="Arial Narrow" panose="020B0606020202030204" pitchFamily="34" charset="0"/>
                <a:cs typeface="Arial" panose="020B0604020202020204" pitchFamily="34" charset="0"/>
              </a:rPr>
              <a:t>his </a:t>
            </a:r>
            <a:r>
              <a:rPr lang="en-US" sz="2400" dirty="0">
                <a:solidFill>
                  <a:srgbClr val="003399"/>
                </a:solidFill>
                <a:latin typeface="Arial Narrow" panose="020B0606020202030204" pitchFamily="34" charset="0"/>
                <a:cs typeface="Arial" panose="020B0604020202020204" pitchFamily="34" charset="0"/>
              </a:rPr>
              <a:t>legs causing him to fall sideways on a chair, </a:t>
            </a:r>
            <a:r>
              <a:rPr lang="en-US" sz="2400" dirty="0" smtClean="0">
                <a:solidFill>
                  <a:srgbClr val="003399"/>
                </a:solidFill>
                <a:latin typeface="Arial Narrow" panose="020B0606020202030204" pitchFamily="34" charset="0"/>
                <a:cs typeface="Arial" panose="020B0604020202020204" pitchFamily="34" charset="0"/>
              </a:rPr>
              <a:t>held </a:t>
            </a:r>
            <a:r>
              <a:rPr lang="en-US" sz="2400" dirty="0">
                <a:solidFill>
                  <a:srgbClr val="003399"/>
                </a:solidFill>
                <a:latin typeface="Arial Narrow" panose="020B0606020202030204" pitchFamily="34" charset="0"/>
                <a:cs typeface="Arial" panose="020B0604020202020204" pitchFamily="34" charset="0"/>
              </a:rPr>
              <a:t>him with his arm wrapped around his upper torso, and escorted him down the stairs. </a:t>
            </a:r>
            <a:r>
              <a:rPr lang="en-US" sz="2400" dirty="0" smtClean="0">
                <a:solidFill>
                  <a:srgbClr val="003399"/>
                </a:solidFill>
                <a:latin typeface="Arial Narrow" panose="020B0606020202030204" pitchFamily="34" charset="0"/>
                <a:cs typeface="Arial" panose="020B0604020202020204" pitchFamily="34" charset="0"/>
              </a:rPr>
              <a:t>Video </a:t>
            </a:r>
            <a:r>
              <a:rPr lang="en-US" sz="2400" dirty="0">
                <a:solidFill>
                  <a:srgbClr val="003399"/>
                </a:solidFill>
                <a:latin typeface="Arial Narrow" panose="020B0606020202030204" pitchFamily="34" charset="0"/>
                <a:cs typeface="Arial" panose="020B0604020202020204" pitchFamily="34" charset="0"/>
              </a:rPr>
              <a:t>footage was captured of the incident.  The educator apologized for the incident.</a:t>
            </a:r>
            <a:r>
              <a:rPr lang="en-US" sz="2400" dirty="0">
                <a:solidFill>
                  <a:srgbClr val="003399"/>
                </a:solidFill>
                <a:latin typeface="Arial Narrow" panose="020B0606020202030204" pitchFamily="34" charset="0"/>
                <a:cs typeface="Arial" panose="020B0604020202020204" pitchFamily="34" charset="0"/>
              </a:rPr>
              <a:t> </a:t>
            </a:r>
            <a:endParaRPr lang="en-US" sz="2400" dirty="0" smtClean="0">
              <a:solidFill>
                <a:srgbClr val="003399"/>
              </a:solidFill>
              <a:latin typeface="Arial Narrow" panose="020B0606020202030204" pitchFamily="34" charset="0"/>
              <a:ea typeface="Nirmala UI Semilight" panose="020B0402040204020203" pitchFamily="34" charset="0"/>
              <a:cs typeface="Arial" panose="020B0604020202020204" pitchFamily="34" charset="0"/>
            </a:endParaRPr>
          </a:p>
        </p:txBody>
      </p:sp>
    </p:spTree>
    <p:extLst>
      <p:ext uri="{BB962C8B-B14F-4D97-AF65-F5344CB8AC3E}">
        <p14:creationId xmlns:p14="http://schemas.microsoft.com/office/powerpoint/2010/main" val="3046870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145473"/>
            <a:ext cx="10501192" cy="576468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2: Takeaways</a:t>
            </a: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sp>
        <p:nvSpPr>
          <p:cNvPr id="4" name="Rectangle 3"/>
          <p:cNvSpPr/>
          <p:nvPr/>
        </p:nvSpPr>
        <p:spPr>
          <a:xfrm>
            <a:off x="951954" y="1333638"/>
            <a:ext cx="10411029" cy="5324535"/>
          </a:xfrm>
          <a:prstGeom prst="rect">
            <a:avLst/>
          </a:prstGeom>
        </p:spPr>
        <p:txBody>
          <a:bodyPr wrap="square">
            <a:spAutoFit/>
          </a:bodyPr>
          <a:lstStyle/>
          <a:p>
            <a:pPr marL="457200" indent="-457200" algn="just">
              <a:buFont typeface="Courier New" panose="02070309020205020404" pitchFamily="49" charset="0"/>
              <a:buChar char="o"/>
              <a:defRPr/>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 friendly, but not a friend.</a:t>
            </a:r>
          </a:p>
          <a:p>
            <a:pPr marL="457200" indent="-457200" algn="just">
              <a:buFont typeface="Courier New" panose="02070309020205020404" pitchFamily="49" charset="0"/>
              <a:buChar char="o"/>
              <a:defRPr/>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Respect physical and other boundaries. </a:t>
            </a:r>
          </a:p>
          <a:p>
            <a:pPr marL="457200" indent="-457200" algn="just">
              <a:buFont typeface="Courier New" panose="02070309020205020404" pitchFamily="49" charset="0"/>
              <a:buChar char="o"/>
              <a:defRPr/>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Choose appropriate settings and times for communication, avoiding direct electronic communications where possible. </a:t>
            </a:r>
          </a:p>
          <a:p>
            <a:pPr marL="457200" indent="-457200" algn="just">
              <a:buFont typeface="Courier New" panose="02070309020205020404" pitchFamily="49" charset="0"/>
              <a:buChar char="o"/>
              <a:defRPr/>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Use appropriate conduct and language when interacting with students on and off campus. </a:t>
            </a:r>
          </a:p>
          <a:p>
            <a:pPr marL="457200" indent="-457200">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Avoid social media pitfalls with students or about students. </a:t>
            </a: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Any sexual contact with a student will result in a revocation. </a:t>
            </a: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81019" indent="-381019" algn="just">
              <a:buFont typeface="Wingdings" panose="05000000000000000000" pitchFamily="2" charset="2"/>
              <a:buChar char="q"/>
              <a:defRPr/>
            </a:pPr>
            <a:endParaRPr lang="en-US" sz="2800" dirty="0">
              <a:solidFill>
                <a:srgbClr val="000000"/>
              </a:solidFill>
              <a:latin typeface="Calibri" panose="020F0502020204030204" pitchFamily="34" charset="0"/>
              <a:cs typeface="Calibri" panose="020F0502020204030204" pitchFamily="34" charset="0"/>
            </a:endParaRP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261289" y="331482"/>
            <a:ext cx="2254675" cy="2238537"/>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050807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24" y="-297"/>
            <a:ext cx="10397964"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82675" y="297"/>
            <a:ext cx="736317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28326" y="331929"/>
            <a:ext cx="5208170" cy="7017306"/>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3: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Alcohol or Drugs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141944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62" y="-1438183"/>
            <a:ext cx="12125443" cy="4037808"/>
          </a:xfrm>
          <a:prstGeom prst="rect">
            <a:avLst/>
          </a:prstGeom>
        </p:spPr>
      </p:pic>
      <p:sp>
        <p:nvSpPr>
          <p:cNvPr id="24" name="Oval 23">
            <a:extLst>
              <a:ext uri="{FF2B5EF4-FFF2-40B4-BE49-F238E27FC236}">
                <a16:creationId xmlns:a16="http://schemas.microsoft.com/office/drawing/2014/main" id="{E47E5357-011F-412D-A805-17674E52AF2B}"/>
              </a:ext>
            </a:extLst>
          </p:cNvPr>
          <p:cNvSpPr/>
          <p:nvPr/>
        </p:nvSpPr>
        <p:spPr>
          <a:xfrm>
            <a:off x="9974109" y="2978470"/>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latin typeface="Arial Narrow" panose="020B0606020202030204" pitchFamily="34" charset="0"/>
            </a:endParaRPr>
          </a:p>
        </p:txBody>
      </p:sp>
      <p:sp>
        <p:nvSpPr>
          <p:cNvPr id="15" name="Oval 14">
            <a:extLst>
              <a:ext uri="{FF2B5EF4-FFF2-40B4-BE49-F238E27FC236}">
                <a16:creationId xmlns:a16="http://schemas.microsoft.com/office/drawing/2014/main" id="{E47E5357-011F-412D-A805-17674E52AF2B}"/>
              </a:ext>
            </a:extLst>
          </p:cNvPr>
          <p:cNvSpPr/>
          <p:nvPr/>
        </p:nvSpPr>
        <p:spPr>
          <a:xfrm>
            <a:off x="7556051" y="2905777"/>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latin typeface="Arial Narrow" panose="020B0606020202030204" pitchFamily="34" charset="0"/>
            </a:endParaRPr>
          </a:p>
        </p:txBody>
      </p:sp>
      <p:sp>
        <p:nvSpPr>
          <p:cNvPr id="3" name="Oval 2">
            <a:extLst>
              <a:ext uri="{FF2B5EF4-FFF2-40B4-BE49-F238E27FC236}">
                <a16:creationId xmlns:a16="http://schemas.microsoft.com/office/drawing/2014/main" id="{3A6B6540-FBBE-4E9B-9F6E-30E9FEF12F95}"/>
              </a:ext>
            </a:extLst>
          </p:cNvPr>
          <p:cNvSpPr/>
          <p:nvPr/>
        </p:nvSpPr>
        <p:spPr>
          <a:xfrm>
            <a:off x="339018" y="2928662"/>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latin typeface="Arial Narrow" panose="020B0606020202030204" pitchFamily="34" charset="0"/>
            </a:endParaRPr>
          </a:p>
        </p:txBody>
      </p:sp>
      <p:sp>
        <p:nvSpPr>
          <p:cNvPr id="5" name="LeftSub">
            <a:extLst>
              <a:ext uri="{FF2B5EF4-FFF2-40B4-BE49-F238E27FC236}">
                <a16:creationId xmlns:a16="http://schemas.microsoft.com/office/drawing/2014/main" id="{37F78D77-80CD-4AAD-822C-0048A72A6FE8}"/>
              </a:ext>
            </a:extLst>
          </p:cNvPr>
          <p:cNvSpPr txBox="1"/>
          <p:nvPr/>
        </p:nvSpPr>
        <p:spPr>
          <a:xfrm>
            <a:off x="515348" y="4744365"/>
            <a:ext cx="1328620" cy="153888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About the Georgia Professional Standards Commission</a:t>
            </a:r>
            <a:endParaRPr lang="en-ID" sz="1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7" name="Oval 6">
            <a:extLst>
              <a:ext uri="{FF2B5EF4-FFF2-40B4-BE49-F238E27FC236}">
                <a16:creationId xmlns:a16="http://schemas.microsoft.com/office/drawing/2014/main" id="{60E4F341-91FF-4734-B159-AB6B13375379}"/>
              </a:ext>
            </a:extLst>
          </p:cNvPr>
          <p:cNvSpPr/>
          <p:nvPr/>
        </p:nvSpPr>
        <p:spPr>
          <a:xfrm>
            <a:off x="2698249" y="2935364"/>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latin typeface="Arial Narrow" panose="020B0606020202030204" pitchFamily="34" charset="0"/>
            </a:endParaRPr>
          </a:p>
        </p:txBody>
      </p:sp>
      <p:sp>
        <p:nvSpPr>
          <p:cNvPr id="9" name="LeftSub">
            <a:extLst>
              <a:ext uri="{FF2B5EF4-FFF2-40B4-BE49-F238E27FC236}">
                <a16:creationId xmlns:a16="http://schemas.microsoft.com/office/drawing/2014/main" id="{AC6765E6-C360-47C0-BDA5-23D2D0D3CE65}"/>
              </a:ext>
            </a:extLst>
          </p:cNvPr>
          <p:cNvSpPr txBox="1"/>
          <p:nvPr/>
        </p:nvSpPr>
        <p:spPr>
          <a:xfrm>
            <a:off x="3013603" y="4763453"/>
            <a:ext cx="983096" cy="307777"/>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Need</a:t>
            </a:r>
            <a:endParaRPr lang="en-ID"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1" name="Oval 10">
            <a:extLst>
              <a:ext uri="{FF2B5EF4-FFF2-40B4-BE49-F238E27FC236}">
                <a16:creationId xmlns:a16="http://schemas.microsoft.com/office/drawing/2014/main" id="{5E4127A1-C39D-4B29-8A75-771A690C2BC8}"/>
              </a:ext>
            </a:extLst>
          </p:cNvPr>
          <p:cNvSpPr/>
          <p:nvPr/>
        </p:nvSpPr>
        <p:spPr>
          <a:xfrm>
            <a:off x="5036544" y="2905777"/>
            <a:ext cx="1504950" cy="1504950"/>
          </a:xfrm>
          <a:prstGeom prst="ellipse">
            <a:avLst/>
          </a:prstGeom>
          <a:solidFill>
            <a:schemeClr val="accent1"/>
          </a:solidFill>
          <a:ln w="63500">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solidFill>
                <a:schemeClr val="bg1"/>
              </a:solidFill>
              <a:latin typeface="Arial Narrow" panose="020B0606020202030204" pitchFamily="34" charset="0"/>
            </a:endParaRPr>
          </a:p>
        </p:txBody>
      </p:sp>
      <p:sp>
        <p:nvSpPr>
          <p:cNvPr id="13" name="LeftSub">
            <a:extLst>
              <a:ext uri="{FF2B5EF4-FFF2-40B4-BE49-F238E27FC236}">
                <a16:creationId xmlns:a16="http://schemas.microsoft.com/office/drawing/2014/main" id="{3524BA68-14E1-4E9F-B5F7-44931BD18995}"/>
              </a:ext>
            </a:extLst>
          </p:cNvPr>
          <p:cNvSpPr txBox="1"/>
          <p:nvPr/>
        </p:nvSpPr>
        <p:spPr>
          <a:xfrm>
            <a:off x="5023586" y="4683471"/>
            <a:ext cx="1530868" cy="1231106"/>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About the </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Georgia Code </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of Ethics</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for Educators</a:t>
            </a:r>
            <a:r>
              <a:rPr lang="en-ID" sz="1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ID" sz="1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7" name="LeftSub">
            <a:extLst>
              <a:ext uri="{FF2B5EF4-FFF2-40B4-BE49-F238E27FC236}">
                <a16:creationId xmlns:a16="http://schemas.microsoft.com/office/drawing/2014/main" id="{21B3A26E-8D74-45E4-861D-EB4569A04A14}"/>
              </a:ext>
            </a:extLst>
          </p:cNvPr>
          <p:cNvSpPr txBox="1"/>
          <p:nvPr/>
        </p:nvSpPr>
        <p:spPr>
          <a:xfrm>
            <a:off x="7502363" y="4611706"/>
            <a:ext cx="1594959" cy="1846659"/>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Unpacking the</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Standards</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Common Violations </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Scenarios </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Takeaways </a:t>
            </a:r>
            <a:endParaRPr lang="en-ID"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8" name="Icon 31">
            <a:extLst>
              <a:ext uri="{FF2B5EF4-FFF2-40B4-BE49-F238E27FC236}">
                <a16:creationId xmlns:a16="http://schemas.microsoft.com/office/drawing/2014/main" id="{DC19E074-7A0A-47A9-A014-F165687D3445}"/>
              </a:ext>
            </a:extLst>
          </p:cNvPr>
          <p:cNvSpPr/>
          <p:nvPr/>
        </p:nvSpPr>
        <p:spPr>
          <a:xfrm>
            <a:off x="7948758" y="3367702"/>
            <a:ext cx="613729" cy="613727"/>
          </a:xfrm>
          <a:custGeom>
            <a:avLst/>
            <a:gdLst>
              <a:gd name="connsiteX0" fmla="*/ 477588 w 485775"/>
              <a:gd name="connsiteY0" fmla="*/ 296429 h 485774"/>
              <a:gd name="connsiteX1" fmla="*/ 399958 w 485775"/>
              <a:gd name="connsiteY1" fmla="*/ 242773 h 485774"/>
              <a:gd name="connsiteX2" fmla="*/ 477580 w 485775"/>
              <a:gd name="connsiteY2" fmla="*/ 189181 h 485774"/>
              <a:gd name="connsiteX3" fmla="*/ 485775 w 485775"/>
              <a:gd name="connsiteY3" fmla="*/ 173566 h 485774"/>
              <a:gd name="connsiteX4" fmla="*/ 477580 w 485775"/>
              <a:gd name="connsiteY4" fmla="*/ 157951 h 485774"/>
              <a:gd name="connsiteX5" fmla="*/ 253668 w 485775"/>
              <a:gd name="connsiteY5" fmla="*/ 3360 h 485774"/>
              <a:gd name="connsiteX6" fmla="*/ 232106 w 485775"/>
              <a:gd name="connsiteY6" fmla="*/ 3360 h 485774"/>
              <a:gd name="connsiteX7" fmla="*/ 8194 w 485775"/>
              <a:gd name="connsiteY7" fmla="*/ 157951 h 485774"/>
              <a:gd name="connsiteX8" fmla="*/ 0 w 485775"/>
              <a:gd name="connsiteY8" fmla="*/ 173566 h 485774"/>
              <a:gd name="connsiteX9" fmla="*/ 8195 w 485775"/>
              <a:gd name="connsiteY9" fmla="*/ 189181 h 485774"/>
              <a:gd name="connsiteX10" fmla="*/ 85817 w 485775"/>
              <a:gd name="connsiteY10" fmla="*/ 242773 h 485774"/>
              <a:gd name="connsiteX11" fmla="*/ 8187 w 485775"/>
              <a:gd name="connsiteY11" fmla="*/ 296429 h 485774"/>
              <a:gd name="connsiteX12" fmla="*/ 0 w 485775"/>
              <a:gd name="connsiteY12" fmla="*/ 312039 h 485774"/>
              <a:gd name="connsiteX13" fmla="*/ 8187 w 485775"/>
              <a:gd name="connsiteY13" fmla="*/ 327649 h 485774"/>
              <a:gd name="connsiteX14" fmla="*/ 232099 w 485775"/>
              <a:gd name="connsiteY14" fmla="*/ 482409 h 485774"/>
              <a:gd name="connsiteX15" fmla="*/ 242888 w 485775"/>
              <a:gd name="connsiteY15" fmla="*/ 485775 h 485774"/>
              <a:gd name="connsiteX16" fmla="*/ 253676 w 485775"/>
              <a:gd name="connsiteY16" fmla="*/ 482409 h 485774"/>
              <a:gd name="connsiteX17" fmla="*/ 352349 w 485775"/>
              <a:gd name="connsiteY17" fmla="*/ 414210 h 485774"/>
              <a:gd name="connsiteX18" fmla="*/ 357170 w 485775"/>
              <a:gd name="connsiteY18" fmla="*/ 387811 h 485774"/>
              <a:gd name="connsiteX19" fmla="*/ 330772 w 485775"/>
              <a:gd name="connsiteY19" fmla="*/ 382990 h 485774"/>
              <a:gd name="connsiteX20" fmla="*/ 242888 w 485775"/>
              <a:gd name="connsiteY20" fmla="*/ 443732 h 485774"/>
              <a:gd name="connsiteX21" fmla="*/ 52350 w 485775"/>
              <a:gd name="connsiteY21" fmla="*/ 312039 h 485774"/>
              <a:gd name="connsiteX22" fmla="*/ 119209 w 485775"/>
              <a:gd name="connsiteY22" fmla="*/ 265828 h 485774"/>
              <a:gd name="connsiteX23" fmla="*/ 232107 w 485775"/>
              <a:gd name="connsiteY23" fmla="*/ 343774 h 485774"/>
              <a:gd name="connsiteX24" fmla="*/ 242888 w 485775"/>
              <a:gd name="connsiteY24" fmla="*/ 347134 h 485774"/>
              <a:gd name="connsiteX25" fmla="*/ 253668 w 485775"/>
              <a:gd name="connsiteY25" fmla="*/ 343774 h 485774"/>
              <a:gd name="connsiteX26" fmla="*/ 366566 w 485775"/>
              <a:gd name="connsiteY26" fmla="*/ 265828 h 485774"/>
              <a:gd name="connsiteX27" fmla="*/ 433425 w 485775"/>
              <a:gd name="connsiteY27" fmla="*/ 312039 h 485774"/>
              <a:gd name="connsiteX28" fmla="*/ 409179 w 485775"/>
              <a:gd name="connsiteY28" fmla="*/ 328797 h 485774"/>
              <a:gd name="connsiteX29" fmla="*/ 404357 w 485775"/>
              <a:gd name="connsiteY29" fmla="*/ 355196 h 485774"/>
              <a:gd name="connsiteX30" fmla="*/ 419985 w 485775"/>
              <a:gd name="connsiteY30" fmla="*/ 363384 h 485774"/>
              <a:gd name="connsiteX31" fmla="*/ 430757 w 485775"/>
              <a:gd name="connsiteY31" fmla="*/ 360017 h 485774"/>
              <a:gd name="connsiteX32" fmla="*/ 477588 w 485775"/>
              <a:gd name="connsiteY32" fmla="*/ 327649 h 485774"/>
              <a:gd name="connsiteX33" fmla="*/ 485775 w 485775"/>
              <a:gd name="connsiteY33" fmla="*/ 312039 h 485774"/>
              <a:gd name="connsiteX34" fmla="*/ 477588 w 485775"/>
              <a:gd name="connsiteY34" fmla="*/ 296429 h 485774"/>
              <a:gd name="connsiteX35" fmla="*/ 242888 w 485775"/>
              <a:gd name="connsiteY35" fmla="*/ 305099 h 485774"/>
              <a:gd name="connsiteX36" fmla="*/ 52375 w 485775"/>
              <a:gd name="connsiteY36" fmla="*/ 173566 h 485774"/>
              <a:gd name="connsiteX37" fmla="*/ 242888 w 485775"/>
              <a:gd name="connsiteY37" fmla="*/ 42034 h 485774"/>
              <a:gd name="connsiteX38" fmla="*/ 433401 w 485775"/>
              <a:gd name="connsiteY38" fmla="*/ 173566 h 485774"/>
              <a:gd name="connsiteX39" fmla="*/ 242888 w 485775"/>
              <a:gd name="connsiteY39" fmla="*/ 305099 h 4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5775" h="485774">
                <a:moveTo>
                  <a:pt x="477588" y="296429"/>
                </a:moveTo>
                <a:lnTo>
                  <a:pt x="399958" y="242773"/>
                </a:lnTo>
                <a:lnTo>
                  <a:pt x="477580" y="189181"/>
                </a:lnTo>
                <a:cubicBezTo>
                  <a:pt x="482711" y="185639"/>
                  <a:pt x="485775" y="179801"/>
                  <a:pt x="485775" y="173566"/>
                </a:cubicBezTo>
                <a:cubicBezTo>
                  <a:pt x="485775" y="167332"/>
                  <a:pt x="482711" y="161493"/>
                  <a:pt x="477580" y="157951"/>
                </a:cubicBezTo>
                <a:lnTo>
                  <a:pt x="253668" y="3360"/>
                </a:lnTo>
                <a:cubicBezTo>
                  <a:pt x="247179" y="-1120"/>
                  <a:pt x="238595" y="-1120"/>
                  <a:pt x="232106" y="3360"/>
                </a:cubicBezTo>
                <a:lnTo>
                  <a:pt x="8194" y="157951"/>
                </a:lnTo>
                <a:cubicBezTo>
                  <a:pt x="3064" y="161493"/>
                  <a:pt x="0" y="167331"/>
                  <a:pt x="0" y="173566"/>
                </a:cubicBezTo>
                <a:cubicBezTo>
                  <a:pt x="0" y="179802"/>
                  <a:pt x="3064" y="185640"/>
                  <a:pt x="8195" y="189181"/>
                </a:cubicBezTo>
                <a:lnTo>
                  <a:pt x="85817" y="242773"/>
                </a:lnTo>
                <a:lnTo>
                  <a:pt x="8187" y="296429"/>
                </a:lnTo>
                <a:cubicBezTo>
                  <a:pt x="3061" y="299972"/>
                  <a:pt x="0" y="305806"/>
                  <a:pt x="0" y="312039"/>
                </a:cubicBezTo>
                <a:cubicBezTo>
                  <a:pt x="0" y="318271"/>
                  <a:pt x="3061" y="324105"/>
                  <a:pt x="8187" y="327649"/>
                </a:cubicBezTo>
                <a:lnTo>
                  <a:pt x="232099" y="482409"/>
                </a:lnTo>
                <a:cubicBezTo>
                  <a:pt x="235345" y="484652"/>
                  <a:pt x="239116" y="485775"/>
                  <a:pt x="242888" y="485775"/>
                </a:cubicBezTo>
                <a:cubicBezTo>
                  <a:pt x="246659" y="485775"/>
                  <a:pt x="250430" y="484652"/>
                  <a:pt x="253676" y="482409"/>
                </a:cubicBezTo>
                <a:lnTo>
                  <a:pt x="352349" y="414210"/>
                </a:lnTo>
                <a:cubicBezTo>
                  <a:pt x="360971" y="408252"/>
                  <a:pt x="363128" y="396432"/>
                  <a:pt x="357170" y="387811"/>
                </a:cubicBezTo>
                <a:cubicBezTo>
                  <a:pt x="351212" y="379191"/>
                  <a:pt x="339392" y="377032"/>
                  <a:pt x="330772" y="382990"/>
                </a:cubicBezTo>
                <a:lnTo>
                  <a:pt x="242888" y="443732"/>
                </a:lnTo>
                <a:lnTo>
                  <a:pt x="52350" y="312039"/>
                </a:lnTo>
                <a:lnTo>
                  <a:pt x="119209" y="265828"/>
                </a:lnTo>
                <a:lnTo>
                  <a:pt x="232107" y="343774"/>
                </a:lnTo>
                <a:cubicBezTo>
                  <a:pt x="235351" y="346014"/>
                  <a:pt x="239120" y="347134"/>
                  <a:pt x="242888" y="347134"/>
                </a:cubicBezTo>
                <a:cubicBezTo>
                  <a:pt x="246655" y="347134"/>
                  <a:pt x="250424" y="346014"/>
                  <a:pt x="253668" y="343774"/>
                </a:cubicBezTo>
                <a:lnTo>
                  <a:pt x="366566" y="265828"/>
                </a:lnTo>
                <a:lnTo>
                  <a:pt x="433425" y="312039"/>
                </a:lnTo>
                <a:lnTo>
                  <a:pt x="409179" y="328797"/>
                </a:lnTo>
                <a:cubicBezTo>
                  <a:pt x="400558" y="334755"/>
                  <a:pt x="398399" y="346574"/>
                  <a:pt x="404357" y="355196"/>
                </a:cubicBezTo>
                <a:cubicBezTo>
                  <a:pt x="408041" y="360524"/>
                  <a:pt x="413963" y="363384"/>
                  <a:pt x="419985" y="363384"/>
                </a:cubicBezTo>
                <a:cubicBezTo>
                  <a:pt x="423706" y="363384"/>
                  <a:pt x="427465" y="362292"/>
                  <a:pt x="430757" y="360017"/>
                </a:cubicBezTo>
                <a:lnTo>
                  <a:pt x="477588" y="327649"/>
                </a:lnTo>
                <a:cubicBezTo>
                  <a:pt x="482714" y="324106"/>
                  <a:pt x="485775" y="318271"/>
                  <a:pt x="485775" y="312039"/>
                </a:cubicBezTo>
                <a:cubicBezTo>
                  <a:pt x="485775" y="305806"/>
                  <a:pt x="482714" y="299972"/>
                  <a:pt x="477588" y="296429"/>
                </a:cubicBezTo>
                <a:close/>
                <a:moveTo>
                  <a:pt x="242888" y="305099"/>
                </a:moveTo>
                <a:lnTo>
                  <a:pt x="52375" y="173566"/>
                </a:lnTo>
                <a:lnTo>
                  <a:pt x="242888" y="42034"/>
                </a:lnTo>
                <a:lnTo>
                  <a:pt x="433401" y="173566"/>
                </a:lnTo>
                <a:lnTo>
                  <a:pt x="242888" y="305099"/>
                </a:lnTo>
                <a:close/>
              </a:path>
            </a:pathLst>
          </a:custGeom>
          <a:solidFill>
            <a:schemeClr val="bg1"/>
          </a:solidFill>
          <a:ln w="949" cap="flat">
            <a:noFill/>
            <a:prstDash val="solid"/>
            <a:miter/>
          </a:ln>
        </p:spPr>
        <p:txBody>
          <a:bodyPr rtlCol="0" anchor="ctr"/>
          <a:lstStyle/>
          <a:p>
            <a:endParaRPr lang="en-ID">
              <a:latin typeface="Arial Narrow" panose="020B0606020202030204" pitchFamily="34" charset="0"/>
            </a:endParaRPr>
          </a:p>
        </p:txBody>
      </p:sp>
      <p:sp>
        <p:nvSpPr>
          <p:cNvPr id="19" name="Icon 34">
            <a:extLst>
              <a:ext uri="{FF2B5EF4-FFF2-40B4-BE49-F238E27FC236}">
                <a16:creationId xmlns:a16="http://schemas.microsoft.com/office/drawing/2014/main" id="{4F48ECBD-2A03-4537-8C45-60CB32B325E1}"/>
              </a:ext>
            </a:extLst>
          </p:cNvPr>
          <p:cNvSpPr/>
          <p:nvPr/>
        </p:nvSpPr>
        <p:spPr>
          <a:xfrm>
            <a:off x="5482155" y="3427165"/>
            <a:ext cx="613729" cy="613729"/>
          </a:xfrm>
          <a:custGeom>
            <a:avLst/>
            <a:gdLst>
              <a:gd name="connsiteX0" fmla="*/ 428848 w 485775"/>
              <a:gd name="connsiteY0" fmla="*/ 71158 h 485775"/>
              <a:gd name="connsiteX1" fmla="*/ 409873 w 485775"/>
              <a:gd name="connsiteY1" fmla="*/ 71158 h 485775"/>
              <a:gd name="connsiteX2" fmla="*/ 409873 w 485775"/>
              <a:gd name="connsiteY2" fmla="*/ 66415 h 485775"/>
              <a:gd name="connsiteX3" fmla="*/ 343458 w 485775"/>
              <a:gd name="connsiteY3" fmla="*/ 0 h 485775"/>
              <a:gd name="connsiteX4" fmla="*/ 66415 w 485775"/>
              <a:gd name="connsiteY4" fmla="*/ 0 h 485775"/>
              <a:gd name="connsiteX5" fmla="*/ 0 w 485775"/>
              <a:gd name="connsiteY5" fmla="*/ 66415 h 485775"/>
              <a:gd name="connsiteX6" fmla="*/ 0 w 485775"/>
              <a:gd name="connsiteY6" fmla="*/ 113854 h 485775"/>
              <a:gd name="connsiteX7" fmla="*/ 66415 w 485775"/>
              <a:gd name="connsiteY7" fmla="*/ 180268 h 485775"/>
              <a:gd name="connsiteX8" fmla="*/ 248580 w 485775"/>
              <a:gd name="connsiteY8" fmla="*/ 180268 h 485775"/>
              <a:gd name="connsiteX9" fmla="*/ 267556 w 485775"/>
              <a:gd name="connsiteY9" fmla="*/ 161292 h 485775"/>
              <a:gd name="connsiteX10" fmla="*/ 248580 w 485775"/>
              <a:gd name="connsiteY10" fmla="*/ 142317 h 485775"/>
              <a:gd name="connsiteX11" fmla="*/ 66415 w 485775"/>
              <a:gd name="connsiteY11" fmla="*/ 142317 h 485775"/>
              <a:gd name="connsiteX12" fmla="*/ 37951 w 485775"/>
              <a:gd name="connsiteY12" fmla="*/ 113854 h 485775"/>
              <a:gd name="connsiteX13" fmla="*/ 37951 w 485775"/>
              <a:gd name="connsiteY13" fmla="*/ 66415 h 485775"/>
              <a:gd name="connsiteX14" fmla="*/ 66415 w 485775"/>
              <a:gd name="connsiteY14" fmla="*/ 37951 h 485775"/>
              <a:gd name="connsiteX15" fmla="*/ 343458 w 485775"/>
              <a:gd name="connsiteY15" fmla="*/ 37951 h 485775"/>
              <a:gd name="connsiteX16" fmla="*/ 371922 w 485775"/>
              <a:gd name="connsiteY16" fmla="*/ 66415 h 485775"/>
              <a:gd name="connsiteX17" fmla="*/ 371922 w 485775"/>
              <a:gd name="connsiteY17" fmla="*/ 113854 h 485775"/>
              <a:gd name="connsiteX18" fmla="*/ 343458 w 485775"/>
              <a:gd name="connsiteY18" fmla="*/ 142317 h 485775"/>
              <a:gd name="connsiteX19" fmla="*/ 324483 w 485775"/>
              <a:gd name="connsiteY19" fmla="*/ 161292 h 485775"/>
              <a:gd name="connsiteX20" fmla="*/ 343458 w 485775"/>
              <a:gd name="connsiteY20" fmla="*/ 180268 h 485775"/>
              <a:gd name="connsiteX21" fmla="*/ 409873 w 485775"/>
              <a:gd name="connsiteY21" fmla="*/ 113854 h 485775"/>
              <a:gd name="connsiteX22" fmla="*/ 409873 w 485775"/>
              <a:gd name="connsiteY22" fmla="*/ 109110 h 485775"/>
              <a:gd name="connsiteX23" fmla="*/ 428848 w 485775"/>
              <a:gd name="connsiteY23" fmla="*/ 109110 h 485775"/>
              <a:gd name="connsiteX24" fmla="*/ 447824 w 485775"/>
              <a:gd name="connsiteY24" fmla="*/ 128085 h 485775"/>
              <a:gd name="connsiteX25" fmla="*/ 447824 w 485775"/>
              <a:gd name="connsiteY25" fmla="*/ 199244 h 485775"/>
              <a:gd name="connsiteX26" fmla="*/ 428848 w 485775"/>
              <a:gd name="connsiteY26" fmla="*/ 218219 h 485775"/>
              <a:gd name="connsiteX27" fmla="*/ 271351 w 485775"/>
              <a:gd name="connsiteY27" fmla="*/ 218219 h 485775"/>
              <a:gd name="connsiteX28" fmla="*/ 195449 w 485775"/>
              <a:gd name="connsiteY28" fmla="*/ 294122 h 485775"/>
              <a:gd name="connsiteX29" fmla="*/ 195449 w 485775"/>
              <a:gd name="connsiteY29" fmla="*/ 303807 h 485775"/>
              <a:gd name="connsiteX30" fmla="*/ 176450 w 485775"/>
              <a:gd name="connsiteY30" fmla="*/ 303830 h 485775"/>
              <a:gd name="connsiteX31" fmla="*/ 157497 w 485775"/>
              <a:gd name="connsiteY31" fmla="*/ 322805 h 485775"/>
              <a:gd name="connsiteX32" fmla="*/ 157497 w 485775"/>
              <a:gd name="connsiteY32" fmla="*/ 428848 h 485775"/>
              <a:gd name="connsiteX33" fmla="*/ 214424 w 485775"/>
              <a:gd name="connsiteY33" fmla="*/ 485775 h 485775"/>
              <a:gd name="connsiteX34" fmla="*/ 271351 w 485775"/>
              <a:gd name="connsiteY34" fmla="*/ 428848 h 485775"/>
              <a:gd name="connsiteX35" fmla="*/ 271351 w 485775"/>
              <a:gd name="connsiteY35" fmla="*/ 322713 h 485775"/>
              <a:gd name="connsiteX36" fmla="*/ 265785 w 485775"/>
              <a:gd name="connsiteY36" fmla="*/ 309287 h 485775"/>
              <a:gd name="connsiteX37" fmla="*/ 252375 w 485775"/>
              <a:gd name="connsiteY37" fmla="*/ 303737 h 485775"/>
              <a:gd name="connsiteX38" fmla="*/ 252353 w 485775"/>
              <a:gd name="connsiteY38" fmla="*/ 303737 h 485775"/>
              <a:gd name="connsiteX39" fmla="*/ 233400 w 485775"/>
              <a:gd name="connsiteY39" fmla="*/ 303760 h 485775"/>
              <a:gd name="connsiteX40" fmla="*/ 233400 w 485775"/>
              <a:gd name="connsiteY40" fmla="*/ 294122 h 485775"/>
              <a:gd name="connsiteX41" fmla="*/ 271351 w 485775"/>
              <a:gd name="connsiteY41" fmla="*/ 256170 h 485775"/>
              <a:gd name="connsiteX42" fmla="*/ 428848 w 485775"/>
              <a:gd name="connsiteY42" fmla="*/ 256170 h 485775"/>
              <a:gd name="connsiteX43" fmla="*/ 485775 w 485775"/>
              <a:gd name="connsiteY43" fmla="*/ 199244 h 485775"/>
              <a:gd name="connsiteX44" fmla="*/ 485775 w 485775"/>
              <a:gd name="connsiteY44" fmla="*/ 128085 h 485775"/>
              <a:gd name="connsiteX45" fmla="*/ 428848 w 485775"/>
              <a:gd name="connsiteY45" fmla="*/ 71158 h 485775"/>
              <a:gd name="connsiteX46" fmla="*/ 233400 w 485775"/>
              <a:gd name="connsiteY46" fmla="*/ 428848 h 485775"/>
              <a:gd name="connsiteX47" fmla="*/ 214424 w 485775"/>
              <a:gd name="connsiteY47" fmla="*/ 447824 h 485775"/>
              <a:gd name="connsiteX48" fmla="*/ 195449 w 485775"/>
              <a:gd name="connsiteY48" fmla="*/ 428848 h 485775"/>
              <a:gd name="connsiteX49" fmla="*/ 195449 w 485775"/>
              <a:gd name="connsiteY49" fmla="*/ 341758 h 485775"/>
              <a:gd name="connsiteX50" fmla="*/ 233400 w 485775"/>
              <a:gd name="connsiteY50" fmla="*/ 341712 h 485775"/>
              <a:gd name="connsiteX51" fmla="*/ 233400 w 485775"/>
              <a:gd name="connsiteY51" fmla="*/ 42884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5775" h="485775">
                <a:moveTo>
                  <a:pt x="428848" y="71158"/>
                </a:moveTo>
                <a:lnTo>
                  <a:pt x="409873" y="71158"/>
                </a:lnTo>
                <a:lnTo>
                  <a:pt x="409873" y="66415"/>
                </a:lnTo>
                <a:cubicBezTo>
                  <a:pt x="409873" y="29794"/>
                  <a:pt x="380079" y="0"/>
                  <a:pt x="343458" y="0"/>
                </a:cubicBezTo>
                <a:lnTo>
                  <a:pt x="66415" y="0"/>
                </a:lnTo>
                <a:cubicBezTo>
                  <a:pt x="29794" y="0"/>
                  <a:pt x="0" y="29794"/>
                  <a:pt x="0" y="66415"/>
                </a:cubicBezTo>
                <a:lnTo>
                  <a:pt x="0" y="113854"/>
                </a:lnTo>
                <a:cubicBezTo>
                  <a:pt x="0" y="150475"/>
                  <a:pt x="29794" y="180268"/>
                  <a:pt x="66415" y="180268"/>
                </a:cubicBezTo>
                <a:lnTo>
                  <a:pt x="248580" y="180268"/>
                </a:lnTo>
                <a:cubicBezTo>
                  <a:pt x="259060" y="180268"/>
                  <a:pt x="267556" y="171773"/>
                  <a:pt x="267556" y="161292"/>
                </a:cubicBezTo>
                <a:cubicBezTo>
                  <a:pt x="267556" y="150812"/>
                  <a:pt x="259060" y="142317"/>
                  <a:pt x="248580" y="142317"/>
                </a:cubicBezTo>
                <a:lnTo>
                  <a:pt x="66415" y="142317"/>
                </a:lnTo>
                <a:cubicBezTo>
                  <a:pt x="50720" y="142317"/>
                  <a:pt x="37951" y="129548"/>
                  <a:pt x="37951" y="113854"/>
                </a:cubicBezTo>
                <a:lnTo>
                  <a:pt x="37951" y="66415"/>
                </a:lnTo>
                <a:cubicBezTo>
                  <a:pt x="37951" y="50720"/>
                  <a:pt x="50720" y="37951"/>
                  <a:pt x="66415" y="37951"/>
                </a:cubicBezTo>
                <a:lnTo>
                  <a:pt x="343458" y="37951"/>
                </a:lnTo>
                <a:cubicBezTo>
                  <a:pt x="359153" y="37951"/>
                  <a:pt x="371922" y="50720"/>
                  <a:pt x="371922" y="66415"/>
                </a:cubicBezTo>
                <a:lnTo>
                  <a:pt x="371922" y="113854"/>
                </a:lnTo>
                <a:cubicBezTo>
                  <a:pt x="371922" y="129548"/>
                  <a:pt x="359153" y="142317"/>
                  <a:pt x="343458" y="142317"/>
                </a:cubicBezTo>
                <a:cubicBezTo>
                  <a:pt x="332978" y="142317"/>
                  <a:pt x="324483" y="150812"/>
                  <a:pt x="324483" y="161292"/>
                </a:cubicBezTo>
                <a:cubicBezTo>
                  <a:pt x="324483" y="171773"/>
                  <a:pt x="332978" y="180268"/>
                  <a:pt x="343458" y="180268"/>
                </a:cubicBezTo>
                <a:cubicBezTo>
                  <a:pt x="380079" y="180268"/>
                  <a:pt x="409873" y="150475"/>
                  <a:pt x="409873" y="113854"/>
                </a:cubicBezTo>
                <a:lnTo>
                  <a:pt x="409873" y="109110"/>
                </a:lnTo>
                <a:lnTo>
                  <a:pt x="428848" y="109110"/>
                </a:lnTo>
                <a:cubicBezTo>
                  <a:pt x="439311" y="109110"/>
                  <a:pt x="447824" y="117622"/>
                  <a:pt x="447824" y="128085"/>
                </a:cubicBezTo>
                <a:lnTo>
                  <a:pt x="447824" y="199244"/>
                </a:lnTo>
                <a:cubicBezTo>
                  <a:pt x="447824" y="209707"/>
                  <a:pt x="439311" y="218219"/>
                  <a:pt x="428848" y="218219"/>
                </a:cubicBezTo>
                <a:lnTo>
                  <a:pt x="271351" y="218219"/>
                </a:lnTo>
                <a:cubicBezTo>
                  <a:pt x="229498" y="218219"/>
                  <a:pt x="195449" y="252269"/>
                  <a:pt x="195449" y="294122"/>
                </a:cubicBezTo>
                <a:lnTo>
                  <a:pt x="195449" y="303807"/>
                </a:lnTo>
                <a:lnTo>
                  <a:pt x="176450" y="303830"/>
                </a:lnTo>
                <a:cubicBezTo>
                  <a:pt x="165979" y="303842"/>
                  <a:pt x="157497" y="312334"/>
                  <a:pt x="157497" y="322805"/>
                </a:cubicBezTo>
                <a:lnTo>
                  <a:pt x="157497" y="428848"/>
                </a:lnTo>
                <a:cubicBezTo>
                  <a:pt x="157497" y="460238"/>
                  <a:pt x="183035" y="485775"/>
                  <a:pt x="214424" y="485775"/>
                </a:cubicBezTo>
                <a:cubicBezTo>
                  <a:pt x="245814" y="485775"/>
                  <a:pt x="271351" y="460238"/>
                  <a:pt x="271351" y="428848"/>
                </a:cubicBezTo>
                <a:lnTo>
                  <a:pt x="271351" y="322713"/>
                </a:lnTo>
                <a:cubicBezTo>
                  <a:pt x="271351" y="317676"/>
                  <a:pt x="269349" y="312847"/>
                  <a:pt x="265785" y="309287"/>
                </a:cubicBezTo>
                <a:cubicBezTo>
                  <a:pt x="262226" y="305733"/>
                  <a:pt x="257404" y="303737"/>
                  <a:pt x="252375" y="303737"/>
                </a:cubicBezTo>
                <a:lnTo>
                  <a:pt x="252353" y="303737"/>
                </a:lnTo>
                <a:lnTo>
                  <a:pt x="233400" y="303760"/>
                </a:lnTo>
                <a:lnTo>
                  <a:pt x="233400" y="294122"/>
                </a:lnTo>
                <a:cubicBezTo>
                  <a:pt x="233400" y="273195"/>
                  <a:pt x="250425" y="256170"/>
                  <a:pt x="271351" y="256170"/>
                </a:cubicBezTo>
                <a:lnTo>
                  <a:pt x="428848" y="256170"/>
                </a:lnTo>
                <a:cubicBezTo>
                  <a:pt x="460238" y="256170"/>
                  <a:pt x="485775" y="230633"/>
                  <a:pt x="485775" y="199244"/>
                </a:cubicBezTo>
                <a:lnTo>
                  <a:pt x="485775" y="128085"/>
                </a:lnTo>
                <a:cubicBezTo>
                  <a:pt x="485775" y="96696"/>
                  <a:pt x="460238" y="71158"/>
                  <a:pt x="428848" y="71158"/>
                </a:cubicBezTo>
                <a:close/>
                <a:moveTo>
                  <a:pt x="233400" y="428848"/>
                </a:moveTo>
                <a:cubicBezTo>
                  <a:pt x="233400" y="439311"/>
                  <a:pt x="224887" y="447824"/>
                  <a:pt x="214424" y="447824"/>
                </a:cubicBezTo>
                <a:cubicBezTo>
                  <a:pt x="203961" y="447824"/>
                  <a:pt x="195449" y="439311"/>
                  <a:pt x="195449" y="428848"/>
                </a:cubicBezTo>
                <a:lnTo>
                  <a:pt x="195449" y="341758"/>
                </a:lnTo>
                <a:lnTo>
                  <a:pt x="233400" y="341712"/>
                </a:lnTo>
                <a:lnTo>
                  <a:pt x="233400" y="428848"/>
                </a:lnTo>
                <a:close/>
              </a:path>
            </a:pathLst>
          </a:custGeom>
          <a:solidFill>
            <a:schemeClr val="bg1"/>
          </a:solidFill>
          <a:ln w="949" cap="flat">
            <a:noFill/>
            <a:prstDash val="solid"/>
            <a:miter/>
          </a:ln>
        </p:spPr>
        <p:txBody>
          <a:bodyPr rtlCol="0" anchor="ctr"/>
          <a:lstStyle/>
          <a:p>
            <a:endParaRPr lang="en-ID">
              <a:latin typeface="Arial Narrow" panose="020B0606020202030204" pitchFamily="34" charset="0"/>
            </a:endParaRPr>
          </a:p>
        </p:txBody>
      </p:sp>
      <p:sp>
        <p:nvSpPr>
          <p:cNvPr id="20" name="Icon 40">
            <a:extLst>
              <a:ext uri="{FF2B5EF4-FFF2-40B4-BE49-F238E27FC236}">
                <a16:creationId xmlns:a16="http://schemas.microsoft.com/office/drawing/2014/main" id="{5B9D7F84-766A-40AD-9B6B-D477D1A7F73E}"/>
              </a:ext>
            </a:extLst>
          </p:cNvPr>
          <p:cNvSpPr/>
          <p:nvPr/>
        </p:nvSpPr>
        <p:spPr>
          <a:xfrm>
            <a:off x="3113177" y="3427170"/>
            <a:ext cx="613726" cy="613724"/>
          </a:xfrm>
          <a:custGeom>
            <a:avLst/>
            <a:gdLst>
              <a:gd name="connsiteX0" fmla="*/ 466372 w 485773"/>
              <a:gd name="connsiteY0" fmla="*/ 106533 h 485771"/>
              <a:gd name="connsiteX1" fmla="*/ 379240 w 485773"/>
              <a:gd name="connsiteY1" fmla="*/ 19401 h 485771"/>
              <a:gd name="connsiteX2" fmla="*/ 285407 w 485773"/>
              <a:gd name="connsiteY2" fmla="*/ 19402 h 485771"/>
              <a:gd name="connsiteX3" fmla="*/ 19402 w 485773"/>
              <a:gd name="connsiteY3" fmla="*/ 285407 h 485771"/>
              <a:gd name="connsiteX4" fmla="*/ 19402 w 485773"/>
              <a:gd name="connsiteY4" fmla="*/ 379241 h 485771"/>
              <a:gd name="connsiteX5" fmla="*/ 106534 w 485773"/>
              <a:gd name="connsiteY5" fmla="*/ 466373 h 485771"/>
              <a:gd name="connsiteX6" fmla="*/ 153442 w 485773"/>
              <a:gd name="connsiteY6" fmla="*/ 485772 h 485771"/>
              <a:gd name="connsiteX7" fmla="*/ 200391 w 485773"/>
              <a:gd name="connsiteY7" fmla="*/ 466348 h 485771"/>
              <a:gd name="connsiteX8" fmla="*/ 368164 w 485773"/>
              <a:gd name="connsiteY8" fmla="*/ 297974 h 485771"/>
              <a:gd name="connsiteX9" fmla="*/ 368115 w 485773"/>
              <a:gd name="connsiteY9" fmla="*/ 271165 h 485771"/>
              <a:gd name="connsiteX10" fmla="*/ 341306 w 485773"/>
              <a:gd name="connsiteY10" fmla="*/ 271213 h 485771"/>
              <a:gd name="connsiteX11" fmla="*/ 173559 w 485773"/>
              <a:gd name="connsiteY11" fmla="*/ 439562 h 485771"/>
              <a:gd name="connsiteX12" fmla="*/ 133345 w 485773"/>
              <a:gd name="connsiteY12" fmla="*/ 439562 h 485771"/>
              <a:gd name="connsiteX13" fmla="*/ 46213 w 485773"/>
              <a:gd name="connsiteY13" fmla="*/ 352430 h 485771"/>
              <a:gd name="connsiteX14" fmla="*/ 46213 w 485773"/>
              <a:gd name="connsiteY14" fmla="*/ 312216 h 485771"/>
              <a:gd name="connsiteX15" fmla="*/ 59911 w 485773"/>
              <a:gd name="connsiteY15" fmla="*/ 298518 h 485771"/>
              <a:gd name="connsiteX16" fmla="*/ 92082 w 485773"/>
              <a:gd name="connsiteY16" fmla="*/ 330689 h 485771"/>
              <a:gd name="connsiteX17" fmla="*/ 105487 w 485773"/>
              <a:gd name="connsiteY17" fmla="*/ 336241 h 485771"/>
              <a:gd name="connsiteX18" fmla="*/ 118891 w 485773"/>
              <a:gd name="connsiteY18" fmla="*/ 330689 h 485771"/>
              <a:gd name="connsiteX19" fmla="*/ 118891 w 485773"/>
              <a:gd name="connsiteY19" fmla="*/ 303879 h 485771"/>
              <a:gd name="connsiteX20" fmla="*/ 86720 w 485773"/>
              <a:gd name="connsiteY20" fmla="*/ 271707 h 485771"/>
              <a:gd name="connsiteX21" fmla="*/ 114799 w 485773"/>
              <a:gd name="connsiteY21" fmla="*/ 243629 h 485771"/>
              <a:gd name="connsiteX22" fmla="*/ 173907 w 485773"/>
              <a:gd name="connsiteY22" fmla="*/ 302737 h 485771"/>
              <a:gd name="connsiteX23" fmla="*/ 187311 w 485773"/>
              <a:gd name="connsiteY23" fmla="*/ 308289 h 485771"/>
              <a:gd name="connsiteX24" fmla="*/ 200716 w 485773"/>
              <a:gd name="connsiteY24" fmla="*/ 302737 h 485771"/>
              <a:gd name="connsiteX25" fmla="*/ 200716 w 485773"/>
              <a:gd name="connsiteY25" fmla="*/ 275927 h 485771"/>
              <a:gd name="connsiteX26" fmla="*/ 141608 w 485773"/>
              <a:gd name="connsiteY26" fmla="*/ 216819 h 485771"/>
              <a:gd name="connsiteX27" fmla="*/ 168185 w 485773"/>
              <a:gd name="connsiteY27" fmla="*/ 190242 h 485771"/>
              <a:gd name="connsiteX28" fmla="*/ 200624 w 485773"/>
              <a:gd name="connsiteY28" fmla="*/ 222681 h 485771"/>
              <a:gd name="connsiteX29" fmla="*/ 214028 w 485773"/>
              <a:gd name="connsiteY29" fmla="*/ 228233 h 485771"/>
              <a:gd name="connsiteX30" fmla="*/ 227432 w 485773"/>
              <a:gd name="connsiteY30" fmla="*/ 222681 h 485771"/>
              <a:gd name="connsiteX31" fmla="*/ 227432 w 485773"/>
              <a:gd name="connsiteY31" fmla="*/ 195871 h 485771"/>
              <a:gd name="connsiteX32" fmla="*/ 194994 w 485773"/>
              <a:gd name="connsiteY32" fmla="*/ 163433 h 485771"/>
              <a:gd name="connsiteX33" fmla="*/ 221913 w 485773"/>
              <a:gd name="connsiteY33" fmla="*/ 136513 h 485771"/>
              <a:gd name="connsiteX34" fmla="*/ 280814 w 485773"/>
              <a:gd name="connsiteY34" fmla="*/ 195414 h 485771"/>
              <a:gd name="connsiteX35" fmla="*/ 294219 w 485773"/>
              <a:gd name="connsiteY35" fmla="*/ 200966 h 485771"/>
              <a:gd name="connsiteX36" fmla="*/ 307623 w 485773"/>
              <a:gd name="connsiteY36" fmla="*/ 195414 h 485771"/>
              <a:gd name="connsiteX37" fmla="*/ 307623 w 485773"/>
              <a:gd name="connsiteY37" fmla="*/ 168604 h 485771"/>
              <a:gd name="connsiteX38" fmla="*/ 248722 w 485773"/>
              <a:gd name="connsiteY38" fmla="*/ 109703 h 485771"/>
              <a:gd name="connsiteX39" fmla="*/ 276742 w 485773"/>
              <a:gd name="connsiteY39" fmla="*/ 81683 h 485771"/>
              <a:gd name="connsiteX40" fmla="*/ 309055 w 485773"/>
              <a:gd name="connsiteY40" fmla="*/ 113996 h 485771"/>
              <a:gd name="connsiteX41" fmla="*/ 322459 w 485773"/>
              <a:gd name="connsiteY41" fmla="*/ 119549 h 485771"/>
              <a:gd name="connsiteX42" fmla="*/ 335864 w 485773"/>
              <a:gd name="connsiteY42" fmla="*/ 113996 h 485771"/>
              <a:gd name="connsiteX43" fmla="*/ 335864 w 485773"/>
              <a:gd name="connsiteY43" fmla="*/ 87187 h 485771"/>
              <a:gd name="connsiteX44" fmla="*/ 303551 w 485773"/>
              <a:gd name="connsiteY44" fmla="*/ 54873 h 485771"/>
              <a:gd name="connsiteX45" fmla="*/ 312213 w 485773"/>
              <a:gd name="connsiteY45" fmla="*/ 46211 h 485771"/>
              <a:gd name="connsiteX46" fmla="*/ 352427 w 485773"/>
              <a:gd name="connsiteY46" fmla="*/ 46211 h 485771"/>
              <a:gd name="connsiteX47" fmla="*/ 439560 w 485773"/>
              <a:gd name="connsiteY47" fmla="*/ 133343 h 485771"/>
              <a:gd name="connsiteX48" fmla="*/ 439560 w 485773"/>
              <a:gd name="connsiteY48" fmla="*/ 173557 h 485771"/>
              <a:gd name="connsiteX49" fmla="*/ 406384 w 485773"/>
              <a:gd name="connsiteY49" fmla="*/ 206732 h 485771"/>
              <a:gd name="connsiteX50" fmla="*/ 406384 w 485773"/>
              <a:gd name="connsiteY50" fmla="*/ 233542 h 485771"/>
              <a:gd name="connsiteX51" fmla="*/ 433194 w 485773"/>
              <a:gd name="connsiteY51" fmla="*/ 233542 h 485771"/>
              <a:gd name="connsiteX52" fmla="*/ 466369 w 485773"/>
              <a:gd name="connsiteY52" fmla="*/ 200367 h 485771"/>
              <a:gd name="connsiteX53" fmla="*/ 466372 w 485773"/>
              <a:gd name="connsiteY53" fmla="*/ 106533 h 48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5773" h="485771">
                <a:moveTo>
                  <a:pt x="466372" y="106533"/>
                </a:moveTo>
                <a:lnTo>
                  <a:pt x="379240" y="19401"/>
                </a:lnTo>
                <a:cubicBezTo>
                  <a:pt x="353370" y="-6467"/>
                  <a:pt x="311278" y="-6467"/>
                  <a:pt x="285407" y="19402"/>
                </a:cubicBezTo>
                <a:lnTo>
                  <a:pt x="19402" y="285407"/>
                </a:lnTo>
                <a:cubicBezTo>
                  <a:pt x="-6467" y="311277"/>
                  <a:pt x="-6467" y="353371"/>
                  <a:pt x="19402" y="379241"/>
                </a:cubicBezTo>
                <a:lnTo>
                  <a:pt x="106534" y="466373"/>
                </a:lnTo>
                <a:cubicBezTo>
                  <a:pt x="119468" y="479307"/>
                  <a:pt x="136451" y="485772"/>
                  <a:pt x="153442" y="485772"/>
                </a:cubicBezTo>
                <a:cubicBezTo>
                  <a:pt x="170438" y="485772"/>
                  <a:pt x="187442" y="479297"/>
                  <a:pt x="200391" y="466348"/>
                </a:cubicBezTo>
                <a:lnTo>
                  <a:pt x="368164" y="297974"/>
                </a:lnTo>
                <a:cubicBezTo>
                  <a:pt x="375553" y="290559"/>
                  <a:pt x="375532" y="278555"/>
                  <a:pt x="368115" y="271165"/>
                </a:cubicBezTo>
                <a:cubicBezTo>
                  <a:pt x="360700" y="263775"/>
                  <a:pt x="348696" y="263796"/>
                  <a:pt x="341306" y="271213"/>
                </a:cubicBezTo>
                <a:lnTo>
                  <a:pt x="173559" y="439562"/>
                </a:lnTo>
                <a:cubicBezTo>
                  <a:pt x="162471" y="450650"/>
                  <a:pt x="144432" y="450649"/>
                  <a:pt x="133345" y="439562"/>
                </a:cubicBezTo>
                <a:lnTo>
                  <a:pt x="46213" y="352430"/>
                </a:lnTo>
                <a:cubicBezTo>
                  <a:pt x="35125" y="341343"/>
                  <a:pt x="35125" y="323304"/>
                  <a:pt x="46213" y="312216"/>
                </a:cubicBezTo>
                <a:lnTo>
                  <a:pt x="59911" y="298518"/>
                </a:lnTo>
                <a:lnTo>
                  <a:pt x="92082" y="330689"/>
                </a:lnTo>
                <a:cubicBezTo>
                  <a:pt x="95784" y="334390"/>
                  <a:pt x="100635" y="336241"/>
                  <a:pt x="105487" y="336241"/>
                </a:cubicBezTo>
                <a:cubicBezTo>
                  <a:pt x="110339" y="336241"/>
                  <a:pt x="115190" y="334390"/>
                  <a:pt x="118891" y="330689"/>
                </a:cubicBezTo>
                <a:cubicBezTo>
                  <a:pt x="126294" y="323286"/>
                  <a:pt x="126294" y="311283"/>
                  <a:pt x="118891" y="303879"/>
                </a:cubicBezTo>
                <a:lnTo>
                  <a:pt x="86720" y="271707"/>
                </a:lnTo>
                <a:lnTo>
                  <a:pt x="114799" y="243629"/>
                </a:lnTo>
                <a:lnTo>
                  <a:pt x="173907" y="302737"/>
                </a:lnTo>
                <a:cubicBezTo>
                  <a:pt x="177608" y="306438"/>
                  <a:pt x="182459" y="308289"/>
                  <a:pt x="187311" y="308289"/>
                </a:cubicBezTo>
                <a:cubicBezTo>
                  <a:pt x="192163" y="308289"/>
                  <a:pt x="197014" y="306438"/>
                  <a:pt x="200716" y="302737"/>
                </a:cubicBezTo>
                <a:cubicBezTo>
                  <a:pt x="208119" y="295333"/>
                  <a:pt x="208119" y="283331"/>
                  <a:pt x="200716" y="275927"/>
                </a:cubicBezTo>
                <a:lnTo>
                  <a:pt x="141608" y="216819"/>
                </a:lnTo>
                <a:lnTo>
                  <a:pt x="168185" y="190242"/>
                </a:lnTo>
                <a:lnTo>
                  <a:pt x="200624" y="222681"/>
                </a:lnTo>
                <a:cubicBezTo>
                  <a:pt x="204325" y="226382"/>
                  <a:pt x="209176" y="228233"/>
                  <a:pt x="214028" y="228233"/>
                </a:cubicBezTo>
                <a:cubicBezTo>
                  <a:pt x="218880" y="228233"/>
                  <a:pt x="223731" y="226382"/>
                  <a:pt x="227432" y="222681"/>
                </a:cubicBezTo>
                <a:cubicBezTo>
                  <a:pt x="234836" y="215278"/>
                  <a:pt x="234836" y="203275"/>
                  <a:pt x="227432" y="195871"/>
                </a:cubicBezTo>
                <a:lnTo>
                  <a:pt x="194994" y="163433"/>
                </a:lnTo>
                <a:lnTo>
                  <a:pt x="221913" y="136513"/>
                </a:lnTo>
                <a:lnTo>
                  <a:pt x="280814" y="195414"/>
                </a:lnTo>
                <a:cubicBezTo>
                  <a:pt x="284516" y="199115"/>
                  <a:pt x="289367" y="200966"/>
                  <a:pt x="294219" y="200966"/>
                </a:cubicBezTo>
                <a:cubicBezTo>
                  <a:pt x="299071" y="200966"/>
                  <a:pt x="303922" y="199115"/>
                  <a:pt x="307623" y="195414"/>
                </a:cubicBezTo>
                <a:cubicBezTo>
                  <a:pt x="315027" y="188011"/>
                  <a:pt x="315027" y="176008"/>
                  <a:pt x="307623" y="168604"/>
                </a:cubicBezTo>
                <a:lnTo>
                  <a:pt x="248722" y="109703"/>
                </a:lnTo>
                <a:lnTo>
                  <a:pt x="276742" y="81683"/>
                </a:lnTo>
                <a:lnTo>
                  <a:pt x="309055" y="113996"/>
                </a:lnTo>
                <a:cubicBezTo>
                  <a:pt x="312757" y="117699"/>
                  <a:pt x="317607" y="119549"/>
                  <a:pt x="322459" y="119549"/>
                </a:cubicBezTo>
                <a:cubicBezTo>
                  <a:pt x="327310" y="119549"/>
                  <a:pt x="332162" y="117698"/>
                  <a:pt x="335864" y="113996"/>
                </a:cubicBezTo>
                <a:cubicBezTo>
                  <a:pt x="343267" y="106592"/>
                  <a:pt x="343267" y="94590"/>
                  <a:pt x="335864" y="87187"/>
                </a:cubicBezTo>
                <a:lnTo>
                  <a:pt x="303551" y="54873"/>
                </a:lnTo>
                <a:lnTo>
                  <a:pt x="312213" y="46211"/>
                </a:lnTo>
                <a:cubicBezTo>
                  <a:pt x="323301" y="35123"/>
                  <a:pt x="341340" y="35123"/>
                  <a:pt x="352427" y="46211"/>
                </a:cubicBezTo>
                <a:lnTo>
                  <a:pt x="439560" y="133343"/>
                </a:lnTo>
                <a:cubicBezTo>
                  <a:pt x="450647" y="144430"/>
                  <a:pt x="450647" y="162470"/>
                  <a:pt x="439560" y="173557"/>
                </a:cubicBezTo>
                <a:lnTo>
                  <a:pt x="406384" y="206732"/>
                </a:lnTo>
                <a:cubicBezTo>
                  <a:pt x="398980" y="214135"/>
                  <a:pt x="398980" y="226138"/>
                  <a:pt x="406384" y="233542"/>
                </a:cubicBezTo>
                <a:cubicBezTo>
                  <a:pt x="413788" y="240944"/>
                  <a:pt x="425791" y="240945"/>
                  <a:pt x="433194" y="233542"/>
                </a:cubicBezTo>
                <a:lnTo>
                  <a:pt x="466369" y="200367"/>
                </a:lnTo>
                <a:cubicBezTo>
                  <a:pt x="492241" y="174497"/>
                  <a:pt x="492241" y="132404"/>
                  <a:pt x="466372" y="106533"/>
                </a:cubicBezTo>
                <a:close/>
              </a:path>
            </a:pathLst>
          </a:custGeom>
          <a:solidFill>
            <a:schemeClr val="bg1"/>
          </a:solidFill>
          <a:ln w="949" cap="flat">
            <a:noFill/>
            <a:prstDash val="solid"/>
            <a:miter/>
          </a:ln>
        </p:spPr>
        <p:txBody>
          <a:bodyPr rtlCol="0" anchor="ctr"/>
          <a:lstStyle/>
          <a:p>
            <a:endParaRPr lang="en-ID">
              <a:latin typeface="Arial Narrow" panose="020B0606020202030204" pitchFamily="34" charset="0"/>
            </a:endParaRPr>
          </a:p>
        </p:txBody>
      </p:sp>
      <p:sp>
        <p:nvSpPr>
          <p:cNvPr id="21" name="Icon 46">
            <a:extLst>
              <a:ext uri="{FF2B5EF4-FFF2-40B4-BE49-F238E27FC236}">
                <a16:creationId xmlns:a16="http://schemas.microsoft.com/office/drawing/2014/main" id="{CA7A80F9-61B8-43E4-BBCC-CF06461357FA}"/>
              </a:ext>
            </a:extLst>
          </p:cNvPr>
          <p:cNvSpPr/>
          <p:nvPr/>
        </p:nvSpPr>
        <p:spPr>
          <a:xfrm>
            <a:off x="834565" y="3424082"/>
            <a:ext cx="612564" cy="613726"/>
          </a:xfrm>
          <a:custGeom>
            <a:avLst/>
            <a:gdLst>
              <a:gd name="connsiteX0" fmla="*/ 468131 w 484853"/>
              <a:gd name="connsiteY0" fmla="*/ 43545 h 485773"/>
              <a:gd name="connsiteX1" fmla="*/ 441128 w 484853"/>
              <a:gd name="connsiteY1" fmla="*/ 16603 h 485773"/>
              <a:gd name="connsiteX2" fmla="*/ 360631 w 484853"/>
              <a:gd name="connsiteY2" fmla="*/ 16682 h 485773"/>
              <a:gd name="connsiteX3" fmla="*/ 302110 w 484853"/>
              <a:gd name="connsiteY3" fmla="*/ 75234 h 485773"/>
              <a:gd name="connsiteX4" fmla="*/ 166004 w 484853"/>
              <a:gd name="connsiteY4" fmla="*/ 108212 h 485773"/>
              <a:gd name="connsiteX5" fmla="*/ 83802 w 484853"/>
              <a:gd name="connsiteY5" fmla="*/ 186007 h 485773"/>
              <a:gd name="connsiteX6" fmla="*/ 808 w 484853"/>
              <a:gd name="connsiteY6" fmla="*/ 461319 h 485773"/>
              <a:gd name="connsiteX7" fmla="*/ 5564 w 484853"/>
              <a:gd name="connsiteY7" fmla="*/ 480220 h 485773"/>
              <a:gd name="connsiteX8" fmla="*/ 18979 w 484853"/>
              <a:gd name="connsiteY8" fmla="*/ 485773 h 485773"/>
              <a:gd name="connsiteX9" fmla="*/ 24469 w 484853"/>
              <a:gd name="connsiteY9" fmla="*/ 484961 h 485773"/>
              <a:gd name="connsiteX10" fmla="*/ 298799 w 484853"/>
              <a:gd name="connsiteY10" fmla="*/ 402025 h 485773"/>
              <a:gd name="connsiteX11" fmla="*/ 376548 w 484853"/>
              <a:gd name="connsiteY11" fmla="*/ 319673 h 485773"/>
              <a:gd name="connsiteX12" fmla="*/ 389128 w 484853"/>
              <a:gd name="connsiteY12" fmla="*/ 267391 h 485773"/>
              <a:gd name="connsiteX13" fmla="*/ 375118 w 484853"/>
              <a:gd name="connsiteY13" fmla="*/ 244502 h 485773"/>
              <a:gd name="connsiteX14" fmla="*/ 352228 w 484853"/>
              <a:gd name="connsiteY14" fmla="*/ 258513 h 485773"/>
              <a:gd name="connsiteX15" fmla="*/ 339649 w 484853"/>
              <a:gd name="connsiteY15" fmla="*/ 310796 h 485773"/>
              <a:gd name="connsiteX16" fmla="*/ 287816 w 484853"/>
              <a:gd name="connsiteY16" fmla="*/ 365697 h 485773"/>
              <a:gd name="connsiteX17" fmla="*/ 85908 w 484853"/>
              <a:gd name="connsiteY17" fmla="*/ 426736 h 485773"/>
              <a:gd name="connsiteX18" fmla="*/ 168373 w 484853"/>
              <a:gd name="connsiteY18" fmla="*/ 344243 h 485773"/>
              <a:gd name="connsiteX19" fmla="*/ 199099 w 484853"/>
              <a:gd name="connsiteY19" fmla="*/ 336337 h 485773"/>
              <a:gd name="connsiteX20" fmla="*/ 253071 w 484853"/>
              <a:gd name="connsiteY20" fmla="*/ 311872 h 485773"/>
              <a:gd name="connsiteX21" fmla="*/ 253071 w 484853"/>
              <a:gd name="connsiteY21" fmla="*/ 232703 h 485773"/>
              <a:gd name="connsiteX22" fmla="*/ 173903 w 484853"/>
              <a:gd name="connsiteY22" fmla="*/ 232703 h 485773"/>
              <a:gd name="connsiteX23" fmla="*/ 149438 w 484853"/>
              <a:gd name="connsiteY23" fmla="*/ 286676 h 485773"/>
              <a:gd name="connsiteX24" fmla="*/ 141528 w 484853"/>
              <a:gd name="connsiteY24" fmla="*/ 317416 h 485773"/>
              <a:gd name="connsiteX25" fmla="*/ 58918 w 484853"/>
              <a:gd name="connsiteY25" fmla="*/ 400055 h 485773"/>
              <a:gd name="connsiteX26" fmla="*/ 120141 w 484853"/>
              <a:gd name="connsiteY26" fmla="*/ 196961 h 485773"/>
              <a:gd name="connsiteX27" fmla="*/ 174941 w 484853"/>
              <a:gd name="connsiteY27" fmla="*/ 145097 h 485773"/>
              <a:gd name="connsiteX28" fmla="*/ 306504 w 484853"/>
              <a:gd name="connsiteY28" fmla="*/ 113219 h 485773"/>
              <a:gd name="connsiteX29" fmla="*/ 379401 w 484853"/>
              <a:gd name="connsiteY29" fmla="*/ 186081 h 485773"/>
              <a:gd name="connsiteX30" fmla="*/ 392817 w 484853"/>
              <a:gd name="connsiteY30" fmla="*/ 191636 h 485773"/>
              <a:gd name="connsiteX31" fmla="*/ 392822 w 484853"/>
              <a:gd name="connsiteY31" fmla="*/ 191636 h 485773"/>
              <a:gd name="connsiteX32" fmla="*/ 406239 w 484853"/>
              <a:gd name="connsiteY32" fmla="*/ 186074 h 485773"/>
              <a:gd name="connsiteX33" fmla="*/ 468222 w 484853"/>
              <a:gd name="connsiteY33" fmla="*/ 124058 h 485773"/>
              <a:gd name="connsiteX34" fmla="*/ 484853 w 484853"/>
              <a:gd name="connsiteY34" fmla="*/ 83783 h 485773"/>
              <a:gd name="connsiteX35" fmla="*/ 468131 w 484853"/>
              <a:gd name="connsiteY35" fmla="*/ 43545 h 485773"/>
              <a:gd name="connsiteX36" fmla="*/ 200755 w 484853"/>
              <a:gd name="connsiteY36" fmla="*/ 259524 h 485773"/>
              <a:gd name="connsiteX37" fmla="*/ 226234 w 484853"/>
              <a:gd name="connsiteY37" fmla="*/ 259539 h 485773"/>
              <a:gd name="connsiteX38" fmla="*/ 226258 w 484853"/>
              <a:gd name="connsiteY38" fmla="*/ 285011 h 485773"/>
              <a:gd name="connsiteX39" fmla="*/ 184795 w 484853"/>
              <a:gd name="connsiteY39" fmla="*/ 300979 h 485773"/>
              <a:gd name="connsiteX40" fmla="*/ 200755 w 484853"/>
              <a:gd name="connsiteY40" fmla="*/ 259524 h 485773"/>
              <a:gd name="connsiteX41" fmla="*/ 441365 w 484853"/>
              <a:gd name="connsiteY41" fmla="*/ 97240 h 485773"/>
              <a:gd name="connsiteX42" fmla="*/ 392807 w 484853"/>
              <a:gd name="connsiteY42" fmla="*/ 145822 h 485773"/>
              <a:gd name="connsiteX43" fmla="*/ 338984 w 484853"/>
              <a:gd name="connsiteY43" fmla="*/ 92023 h 485773"/>
              <a:gd name="connsiteX44" fmla="*/ 387484 w 484853"/>
              <a:gd name="connsiteY44" fmla="*/ 43497 h 485773"/>
              <a:gd name="connsiteX45" fmla="*/ 414320 w 484853"/>
              <a:gd name="connsiteY45" fmla="*/ 43468 h 485773"/>
              <a:gd name="connsiteX46" fmla="*/ 441323 w 484853"/>
              <a:gd name="connsiteY46" fmla="*/ 70410 h 485773"/>
              <a:gd name="connsiteX47" fmla="*/ 446896 w 484853"/>
              <a:gd name="connsiteY47" fmla="*/ 83823 h 485773"/>
              <a:gd name="connsiteX48" fmla="*/ 441365 w 484853"/>
              <a:gd name="connsiteY48" fmla="*/ 97240 h 48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4853" h="485773">
                <a:moveTo>
                  <a:pt x="468131" y="43545"/>
                </a:moveTo>
                <a:lnTo>
                  <a:pt x="441128" y="16603"/>
                </a:lnTo>
                <a:cubicBezTo>
                  <a:pt x="418908" y="-5567"/>
                  <a:pt x="382792" y="-5527"/>
                  <a:pt x="360631" y="16682"/>
                </a:cubicBezTo>
                <a:lnTo>
                  <a:pt x="302110" y="75234"/>
                </a:lnTo>
                <a:lnTo>
                  <a:pt x="166004" y="108212"/>
                </a:lnTo>
                <a:cubicBezTo>
                  <a:pt x="126909" y="117685"/>
                  <a:pt x="95412" y="147495"/>
                  <a:pt x="83802" y="186007"/>
                </a:cubicBezTo>
                <a:lnTo>
                  <a:pt x="808" y="461319"/>
                </a:lnTo>
                <a:cubicBezTo>
                  <a:pt x="-1210" y="468015"/>
                  <a:pt x="617" y="475278"/>
                  <a:pt x="5564" y="480220"/>
                </a:cubicBezTo>
                <a:cubicBezTo>
                  <a:pt x="9175" y="483828"/>
                  <a:pt x="14021" y="485773"/>
                  <a:pt x="18979" y="485773"/>
                </a:cubicBezTo>
                <a:cubicBezTo>
                  <a:pt x="20812" y="485773"/>
                  <a:pt x="22661" y="485508"/>
                  <a:pt x="24469" y="484961"/>
                </a:cubicBezTo>
                <a:lnTo>
                  <a:pt x="298799" y="402025"/>
                </a:lnTo>
                <a:cubicBezTo>
                  <a:pt x="337338" y="390373"/>
                  <a:pt x="367131" y="358817"/>
                  <a:pt x="376548" y="319673"/>
                </a:cubicBezTo>
                <a:lnTo>
                  <a:pt x="389128" y="267391"/>
                </a:lnTo>
                <a:cubicBezTo>
                  <a:pt x="391580" y="257201"/>
                  <a:pt x="385307" y="246953"/>
                  <a:pt x="375118" y="244502"/>
                </a:cubicBezTo>
                <a:cubicBezTo>
                  <a:pt x="364926" y="242054"/>
                  <a:pt x="354680" y="248323"/>
                  <a:pt x="352228" y="258513"/>
                </a:cubicBezTo>
                <a:lnTo>
                  <a:pt x="339649" y="310796"/>
                </a:lnTo>
                <a:cubicBezTo>
                  <a:pt x="333370" y="336892"/>
                  <a:pt x="313509" y="357928"/>
                  <a:pt x="287816" y="365697"/>
                </a:cubicBezTo>
                <a:lnTo>
                  <a:pt x="85908" y="426736"/>
                </a:lnTo>
                <a:lnTo>
                  <a:pt x="168373" y="344243"/>
                </a:lnTo>
                <a:cubicBezTo>
                  <a:pt x="174956" y="342738"/>
                  <a:pt x="186571" y="339953"/>
                  <a:pt x="199099" y="336337"/>
                </a:cubicBezTo>
                <a:cubicBezTo>
                  <a:pt x="235867" y="325722"/>
                  <a:pt x="247257" y="317687"/>
                  <a:pt x="253071" y="311872"/>
                </a:cubicBezTo>
                <a:cubicBezTo>
                  <a:pt x="274898" y="290045"/>
                  <a:pt x="274898" y="254529"/>
                  <a:pt x="253071" y="232703"/>
                </a:cubicBezTo>
                <a:cubicBezTo>
                  <a:pt x="231245" y="210878"/>
                  <a:pt x="195729" y="210877"/>
                  <a:pt x="173903" y="232703"/>
                </a:cubicBezTo>
                <a:cubicBezTo>
                  <a:pt x="168089" y="238518"/>
                  <a:pt x="160052" y="249908"/>
                  <a:pt x="149438" y="286676"/>
                </a:cubicBezTo>
                <a:cubicBezTo>
                  <a:pt x="145819" y="299213"/>
                  <a:pt x="143032" y="310834"/>
                  <a:pt x="141528" y="317416"/>
                </a:cubicBezTo>
                <a:lnTo>
                  <a:pt x="58918" y="400055"/>
                </a:lnTo>
                <a:lnTo>
                  <a:pt x="120141" y="196961"/>
                </a:lnTo>
                <a:cubicBezTo>
                  <a:pt x="127880" y="171286"/>
                  <a:pt x="148879" y="151413"/>
                  <a:pt x="174941" y="145097"/>
                </a:cubicBezTo>
                <a:lnTo>
                  <a:pt x="306504" y="113219"/>
                </a:lnTo>
                <a:lnTo>
                  <a:pt x="379401" y="186081"/>
                </a:lnTo>
                <a:cubicBezTo>
                  <a:pt x="382959" y="189638"/>
                  <a:pt x="387785" y="191636"/>
                  <a:pt x="392817" y="191636"/>
                </a:cubicBezTo>
                <a:lnTo>
                  <a:pt x="392822" y="191636"/>
                </a:lnTo>
                <a:cubicBezTo>
                  <a:pt x="397855" y="191635"/>
                  <a:pt x="402681" y="189634"/>
                  <a:pt x="406239" y="186074"/>
                </a:cubicBezTo>
                <a:lnTo>
                  <a:pt x="468222" y="124058"/>
                </a:lnTo>
                <a:cubicBezTo>
                  <a:pt x="478964" y="113293"/>
                  <a:pt x="484870" y="98991"/>
                  <a:pt x="484853" y="83783"/>
                </a:cubicBezTo>
                <a:cubicBezTo>
                  <a:pt x="484834" y="68576"/>
                  <a:pt x="478897" y="54286"/>
                  <a:pt x="468131" y="43545"/>
                </a:cubicBezTo>
                <a:close/>
                <a:moveTo>
                  <a:pt x="200755" y="259524"/>
                </a:moveTo>
                <a:cubicBezTo>
                  <a:pt x="207785" y="252510"/>
                  <a:pt x="219211" y="252515"/>
                  <a:pt x="226234" y="259539"/>
                </a:cubicBezTo>
                <a:cubicBezTo>
                  <a:pt x="233263" y="266567"/>
                  <a:pt x="233263" y="278005"/>
                  <a:pt x="226258" y="285011"/>
                </a:cubicBezTo>
                <a:cubicBezTo>
                  <a:pt x="222129" y="288887"/>
                  <a:pt x="205258" y="295208"/>
                  <a:pt x="184795" y="300979"/>
                </a:cubicBezTo>
                <a:cubicBezTo>
                  <a:pt x="190561" y="280529"/>
                  <a:pt x="196877" y="263670"/>
                  <a:pt x="200755" y="259524"/>
                </a:cubicBezTo>
                <a:close/>
                <a:moveTo>
                  <a:pt x="441365" y="97240"/>
                </a:moveTo>
                <a:lnTo>
                  <a:pt x="392807" y="145822"/>
                </a:lnTo>
                <a:lnTo>
                  <a:pt x="338984" y="92023"/>
                </a:lnTo>
                <a:lnTo>
                  <a:pt x="387484" y="43497"/>
                </a:lnTo>
                <a:cubicBezTo>
                  <a:pt x="394875" y="36091"/>
                  <a:pt x="406914" y="36077"/>
                  <a:pt x="414320" y="43468"/>
                </a:cubicBezTo>
                <a:lnTo>
                  <a:pt x="441323" y="70410"/>
                </a:lnTo>
                <a:cubicBezTo>
                  <a:pt x="444912" y="73990"/>
                  <a:pt x="446891" y="78754"/>
                  <a:pt x="446896" y="83823"/>
                </a:cubicBezTo>
                <a:cubicBezTo>
                  <a:pt x="446903" y="88892"/>
                  <a:pt x="444935" y="93662"/>
                  <a:pt x="441365" y="97240"/>
                </a:cubicBezTo>
                <a:close/>
              </a:path>
            </a:pathLst>
          </a:custGeom>
          <a:solidFill>
            <a:schemeClr val="bg1"/>
          </a:solidFill>
          <a:ln w="949" cap="flat">
            <a:noFill/>
            <a:prstDash val="solid"/>
            <a:miter/>
          </a:ln>
        </p:spPr>
        <p:txBody>
          <a:bodyPr rtlCol="0" anchor="ctr"/>
          <a:lstStyle/>
          <a:p>
            <a:endParaRPr lang="en-ID">
              <a:latin typeface="Arial Narrow" panose="020B0606020202030204" pitchFamily="34" charset="0"/>
            </a:endParaRPr>
          </a:p>
        </p:txBody>
      </p:sp>
      <p:sp>
        <p:nvSpPr>
          <p:cNvPr id="22" name="LeftSub">
            <a:extLst>
              <a:ext uri="{FF2B5EF4-FFF2-40B4-BE49-F238E27FC236}">
                <a16:creationId xmlns:a16="http://schemas.microsoft.com/office/drawing/2014/main" id="{21B3A26E-8D74-45E4-861D-EB4569A04A14}"/>
              </a:ext>
            </a:extLst>
          </p:cNvPr>
          <p:cNvSpPr txBox="1"/>
          <p:nvPr/>
        </p:nvSpPr>
        <p:spPr>
          <a:xfrm>
            <a:off x="9997141" y="4716940"/>
            <a:ext cx="1346231" cy="61555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Prevention</a:t>
            </a:r>
          </a:p>
          <a:p>
            <a:pPr>
              <a:lnSpc>
                <a:spcPct val="100000"/>
              </a:lnSpc>
            </a:pPr>
            <a:r>
              <a:rPr lang="en-ID"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Resources</a:t>
            </a:r>
            <a:endParaRPr lang="en-ID"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2" name="Cloud 11"/>
          <p:cNvSpPr/>
          <p:nvPr/>
        </p:nvSpPr>
        <p:spPr>
          <a:xfrm>
            <a:off x="10369137" y="3424082"/>
            <a:ext cx="714895" cy="613726"/>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latin typeface="Arial Narrow" panose="020B0606020202030204" pitchFamily="34" charset="0"/>
            </a:endParaRPr>
          </a:p>
        </p:txBody>
      </p:sp>
      <p:sp>
        <p:nvSpPr>
          <p:cNvPr id="25" name="Oval 24">
            <a:extLst>
              <a:ext uri="{FF2B5EF4-FFF2-40B4-BE49-F238E27FC236}">
                <a16:creationId xmlns:a16="http://schemas.microsoft.com/office/drawing/2014/main" id="{E0AE8F7D-5BAC-447A-8FCE-774ACE762F00}"/>
              </a:ext>
            </a:extLst>
          </p:cNvPr>
          <p:cNvSpPr/>
          <p:nvPr/>
        </p:nvSpPr>
        <p:spPr>
          <a:xfrm>
            <a:off x="313509" y="2928662"/>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26" name="Oval 25">
            <a:extLst>
              <a:ext uri="{FF2B5EF4-FFF2-40B4-BE49-F238E27FC236}">
                <a16:creationId xmlns:a16="http://schemas.microsoft.com/office/drawing/2014/main" id="{E0AE8F7D-5BAC-447A-8FCE-774ACE762F00}"/>
              </a:ext>
            </a:extLst>
          </p:cNvPr>
          <p:cNvSpPr/>
          <p:nvPr/>
        </p:nvSpPr>
        <p:spPr>
          <a:xfrm>
            <a:off x="2631647" y="2928662"/>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27" name="Oval 26">
            <a:extLst>
              <a:ext uri="{FF2B5EF4-FFF2-40B4-BE49-F238E27FC236}">
                <a16:creationId xmlns:a16="http://schemas.microsoft.com/office/drawing/2014/main" id="{E0AE8F7D-5BAC-447A-8FCE-774ACE762F00}"/>
              </a:ext>
            </a:extLst>
          </p:cNvPr>
          <p:cNvSpPr/>
          <p:nvPr/>
        </p:nvSpPr>
        <p:spPr>
          <a:xfrm>
            <a:off x="4952745" y="2855969"/>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28" name="Oval 27">
            <a:extLst>
              <a:ext uri="{FF2B5EF4-FFF2-40B4-BE49-F238E27FC236}">
                <a16:creationId xmlns:a16="http://schemas.microsoft.com/office/drawing/2014/main" id="{E0AE8F7D-5BAC-447A-8FCE-774ACE762F00}"/>
              </a:ext>
            </a:extLst>
          </p:cNvPr>
          <p:cNvSpPr/>
          <p:nvPr/>
        </p:nvSpPr>
        <p:spPr>
          <a:xfrm>
            <a:off x="7502363" y="2829046"/>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29" name="Oval 28">
            <a:extLst>
              <a:ext uri="{FF2B5EF4-FFF2-40B4-BE49-F238E27FC236}">
                <a16:creationId xmlns:a16="http://schemas.microsoft.com/office/drawing/2014/main" id="{E0AE8F7D-5BAC-447A-8FCE-774ACE762F00}"/>
              </a:ext>
            </a:extLst>
          </p:cNvPr>
          <p:cNvSpPr/>
          <p:nvPr/>
        </p:nvSpPr>
        <p:spPr>
          <a:xfrm>
            <a:off x="9974109" y="2935364"/>
            <a:ext cx="1594959" cy="1604566"/>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6" name="Rounded Rectangle 5"/>
          <p:cNvSpPr/>
          <p:nvPr/>
        </p:nvSpPr>
        <p:spPr>
          <a:xfrm>
            <a:off x="4226606" y="569017"/>
            <a:ext cx="3441521" cy="129483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Narrow" panose="020B0606020202030204" pitchFamily="34" charset="0"/>
            </a:endParaRPr>
          </a:p>
        </p:txBody>
      </p:sp>
      <p:sp>
        <p:nvSpPr>
          <p:cNvPr id="23" name="TextBox 22">
            <a:extLst>
              <a:ext uri="{FF2B5EF4-FFF2-40B4-BE49-F238E27FC236}">
                <a16:creationId xmlns:a16="http://schemas.microsoft.com/office/drawing/2014/main" id="{A96575D6-C8D9-40A5-8A5C-7BF53E3FED7B}"/>
              </a:ext>
            </a:extLst>
          </p:cNvPr>
          <p:cNvSpPr txBox="1"/>
          <p:nvPr/>
        </p:nvSpPr>
        <p:spPr>
          <a:xfrm>
            <a:off x="5036544" y="780762"/>
            <a:ext cx="1889813" cy="738664"/>
          </a:xfrm>
          <a:prstGeom prst="rect">
            <a:avLst/>
          </a:prstGeom>
          <a:noFill/>
        </p:spPr>
        <p:txBody>
          <a:bodyPr wrap="none" lIns="0" tIns="0" rIns="0" bIns="0" rtlCol="0">
            <a:spAutoFit/>
          </a:bodyPr>
          <a:lstStyle/>
          <a:p>
            <a:pPr algn="ctr"/>
            <a:r>
              <a:rPr lang="en-US" sz="4800" b="1" dirty="0" smtClean="0">
                <a:solidFill>
                  <a:srgbClr val="801336"/>
                </a:solidFill>
                <a:latin typeface="Footlight MT Light" panose="0204060206030A020304" pitchFamily="18" charset="0"/>
                <a:ea typeface="MS Gothic" panose="020B0609070205080204" pitchFamily="49" charset="-128"/>
              </a:rPr>
              <a:t>Agenda</a:t>
            </a:r>
            <a:endParaRPr lang="id-ID" sz="4800" b="1" dirty="0">
              <a:solidFill>
                <a:srgbClr val="801336"/>
              </a:solidFill>
              <a:latin typeface="Footlight MT Light" panose="0204060206030A020304" pitchFamily="18" charset="0"/>
              <a:ea typeface="MS Gothic" panose="020B0609070205080204" pitchFamily="49" charset="-128"/>
            </a:endParaRPr>
          </a:p>
        </p:txBody>
      </p:sp>
    </p:spTree>
    <p:extLst>
      <p:ext uri="{BB962C8B-B14F-4D97-AF65-F5344CB8AC3E}">
        <p14:creationId xmlns:p14="http://schemas.microsoft.com/office/powerpoint/2010/main" val="79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281EAFD-E657-B7E1-4BD4-ABC8010BBE44}"/>
              </a:ext>
            </a:extLst>
          </p:cNvPr>
          <p:cNvSpPr>
            <a:spLocks/>
          </p:cNvSpPr>
          <p:nvPr/>
        </p:nvSpPr>
        <p:spPr bwMode="auto">
          <a:xfrm>
            <a:off x="1588" y="4233"/>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algn="just" defTabSz="304815">
              <a:defRPr/>
            </a:pPr>
            <a:endParaRPr lang="en-US" b="1"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304815">
              <a:defRPr/>
            </a:pPr>
            <a:endParaRPr lang="en-US" sz="2000" dirty="0">
              <a:solidFill>
                <a:srgbClr val="000000"/>
              </a:solidFill>
              <a:latin typeface="Arial"/>
            </a:endParaRPr>
          </a:p>
        </p:txBody>
      </p:sp>
      <p:sp>
        <p:nvSpPr>
          <p:cNvPr id="30" name="Callout Text" hidden="1"/>
          <p:cNvSpPr/>
          <p:nvPr/>
        </p:nvSpPr>
        <p:spPr>
          <a:xfrm>
            <a:off x="8458994" y="381000"/>
            <a:ext cx="3352800" cy="144562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48712"/>
                </a:solidFill>
                <a:effectLst/>
                <a:uLnTx/>
                <a:uFillTx/>
                <a:latin typeface="Tahoma"/>
                <a:ea typeface="+mn-ea"/>
                <a:cs typeface="+mn-cs"/>
              </a:rPr>
              <a:t>CLICK IN ANY OF THESE TEXT BOXES TO CHANGE THE TEXT SEEN IN THIS TEMPLATE. CUSTOMIZE IT TO FIT YOUR PERSONAL NEEDS.</a:t>
            </a:r>
            <a:endParaRPr kumimoji="0" lang="en-US" sz="1600" b="0" i="0" u="none" strike="noStrike" kern="1200" cap="none" spc="0" normalizeH="0" baseline="0" noProof="0" dirty="0">
              <a:ln>
                <a:noFill/>
              </a:ln>
              <a:solidFill>
                <a:srgbClr val="C48712"/>
              </a:solidFill>
              <a:effectLst/>
              <a:uLnTx/>
              <a:uFillTx/>
              <a:latin typeface="Tahoma"/>
              <a:ea typeface="+mn-ea"/>
              <a:cs typeface="+mn-cs"/>
            </a:endParaRPr>
          </a:p>
        </p:txBody>
      </p:sp>
      <p:sp>
        <p:nvSpPr>
          <p:cNvPr id="6" name="Callout Text" hidden="1">
            <a:extLst>
              <a:ext uri="{FF2B5EF4-FFF2-40B4-BE49-F238E27FC236}">
                <a16:creationId xmlns:a16="http://schemas.microsoft.com/office/drawing/2014/main" id="{D65255B3-2B53-457C-B521-98E42B4E034B}"/>
              </a:ext>
            </a:extLst>
          </p:cNvPr>
          <p:cNvSpPr/>
          <p:nvPr/>
        </p:nvSpPr>
        <p:spPr>
          <a:xfrm>
            <a:off x="8179594" y="635000"/>
            <a:ext cx="2590800" cy="139700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48712"/>
                </a:solidFill>
                <a:effectLst/>
                <a:uLnTx/>
                <a:uFillTx/>
                <a:latin typeface="Tahoma"/>
                <a:ea typeface="+mn-ea"/>
                <a:cs typeface="+mn-cs"/>
              </a:rPr>
              <a:t>CLICK IN ANY OF THESE TEXT BOXES TO CHANGE THE TEXT SEEN IN THIS TEMPLATE. CUSTOMIZE IT TO FIT YOUR PERSONAL NEEDS.</a:t>
            </a:r>
            <a:endParaRPr kumimoji="0" lang="en-US" sz="1400" b="0" i="0" u="none" strike="noStrike" kern="1200" cap="none" spc="0" normalizeH="0" baseline="0" noProof="0" dirty="0">
              <a:ln>
                <a:noFill/>
              </a:ln>
              <a:solidFill>
                <a:srgbClr val="C48712"/>
              </a:solidFill>
              <a:effectLst/>
              <a:uLnTx/>
              <a:uFillTx/>
              <a:latin typeface="Tahoma"/>
              <a:ea typeface="+mn-ea"/>
              <a:cs typeface="+mn-cs"/>
            </a:endParaRPr>
          </a:p>
        </p:txBody>
      </p:sp>
      <p:sp>
        <p:nvSpPr>
          <p:cNvPr id="7" name="TextBox 6"/>
          <p:cNvSpPr txBox="1"/>
          <p:nvPr/>
        </p:nvSpPr>
        <p:spPr>
          <a:xfrm>
            <a:off x="413228" y="411583"/>
            <a:ext cx="2864938" cy="954107"/>
          </a:xfrm>
          <a:prstGeom prst="rect">
            <a:avLst/>
          </a:prstGeom>
          <a:solidFill>
            <a:srgbClr val="B6975E"/>
          </a:solidFill>
        </p:spPr>
        <p:txBody>
          <a:bodyPr wrap="square" rtlCol="0">
            <a:spAutoFit/>
          </a:bodyPr>
          <a:lstStyle/>
          <a:p>
            <a:pPr defTabSz="304815">
              <a:defRPr/>
            </a:pPr>
            <a:r>
              <a:rPr lang="en-US" sz="2800"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800" b="1" dirty="0" smtClean="0">
                <a:solidFill>
                  <a:srgbClr val="FFFFFF"/>
                </a:solidFill>
                <a:latin typeface="Footlight MT Light" panose="0204060206030A020304" pitchFamily="18" charset="0"/>
                <a:ea typeface="Calibri"/>
                <a:cs typeface="Calibri" panose="020F0502020204030204" pitchFamily="34" charset="0"/>
                <a:sym typeface="Calibri"/>
              </a:rPr>
              <a:t>3: Alcohol or Drugs</a:t>
            </a:r>
            <a:endParaRPr lang="en-US" sz="2800" b="1" dirty="0">
              <a:solidFill>
                <a:srgbClr val="FFFFFF"/>
              </a:solidFill>
              <a:latin typeface="Footlight MT Light" panose="0204060206030A020304" pitchFamily="18" charset="0"/>
              <a:ea typeface="Calibri"/>
              <a:cs typeface="Calibri" panose="020F0502020204030204" pitchFamily="34" charset="0"/>
              <a:sym typeface="Calibri"/>
            </a:endParaRPr>
          </a:p>
        </p:txBody>
      </p:sp>
      <p:sp>
        <p:nvSpPr>
          <p:cNvPr id="9" name="Google Shape;119;p2"/>
          <p:cNvSpPr/>
          <p:nvPr/>
        </p:nvSpPr>
        <p:spPr>
          <a:xfrm flipH="1">
            <a:off x="298213" y="1855471"/>
            <a:ext cx="2840521" cy="4144496"/>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txBody>
          <a:bodyPr spcFirstLastPara="1" wrap="square" lIns="91425" tIns="45700" rIns="91425" bIns="45700" anchor="ctr" anchorCtr="0">
            <a:noAutofit/>
          </a:bodyPr>
          <a:lstStyle/>
          <a:p>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refrain from the use of alcohol or illegal or unauthorized drugs during the course of professional practice.</a:t>
            </a:r>
            <a:endParaRPr lang="en-US" sz="2933"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TextBox 1"/>
          <p:cNvSpPr txBox="1"/>
          <p:nvPr/>
        </p:nvSpPr>
        <p:spPr>
          <a:xfrm>
            <a:off x="3435361" y="636608"/>
            <a:ext cx="8428689" cy="4955203"/>
          </a:xfrm>
          <a:prstGeom prst="rect">
            <a:avLst/>
          </a:prstGeom>
          <a:noFill/>
          <a:ln w="12700">
            <a:noFill/>
          </a:ln>
        </p:spPr>
        <p:txBody>
          <a:bodyPr wrap="square" rtlCol="0">
            <a:spAutoFit/>
          </a:bodyPr>
          <a:lstStyle/>
          <a:p>
            <a:r>
              <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a:t>
            </a:r>
            <a:r>
              <a:rPr lang="en-US" sz="28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a:t>
            </a:r>
          </a:p>
          <a:p>
            <a:endParaRPr lang="en-US" sz="2800" b="1" i="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95325" indent="-495325" algn="just" defTabSz="304815">
              <a:lnSpc>
                <a:spcPct val="100000"/>
              </a:lnSpc>
              <a:spcBef>
                <a:spcPts val="0"/>
              </a:spcBef>
              <a:buFont typeface="+mj-lt"/>
              <a:buAutoNum type="arabicPeriod"/>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Being on school premises or at a school-related activity involving students while under the influence of, possessing, or consuming alcoholic beverages.</a:t>
            </a:r>
          </a:p>
          <a:p>
            <a:pPr marL="495325" indent="-495325" algn="just" defTabSz="304815">
              <a:lnSpc>
                <a:spcPct val="100000"/>
              </a:lnSpc>
              <a:spcBef>
                <a:spcPts val="0"/>
              </a:spcBef>
              <a:buFont typeface="+mj-lt"/>
              <a:buAutoNum type="arabicPeriod"/>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95325" indent="-495325" algn="just" defTabSz="304815">
              <a:lnSpc>
                <a:spcPct val="100000"/>
              </a:lnSpc>
              <a:spcBef>
                <a:spcPts val="0"/>
              </a:spcBef>
              <a:buFont typeface="+mj-lt"/>
              <a:buAutoNum type="arabicPeriod"/>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Being on school or LUA/school district premises or at a school-related activity involving students while under the influence of, possessing, or consuming alcohol. A school-related activity includes, but is not limited to, any activity sponsored by the school or school system.  </a:t>
            </a:r>
          </a:p>
          <a:p>
            <a:endParaRPr lang="en-US"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32851626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18394" y="500036"/>
            <a:ext cx="9674933" cy="128087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smtClean="0">
                <a:solidFill>
                  <a:srgbClr val="801336"/>
                </a:solidFill>
                <a:latin typeface="Footlight MT Light" panose="0204060206030A020304" pitchFamily="18" charset="0"/>
                <a:cs typeface="Arial" panose="020B0604020202020204" pitchFamily="34" charset="0"/>
              </a:rPr>
              <a:t>Under the Influence </a:t>
            </a:r>
            <a:endParaRPr sz="4800" dirty="0">
              <a:solidFill>
                <a:srgbClr val="801336"/>
              </a:solidFill>
              <a:latin typeface="Footlight MT Light" panose="0204060206030A020304" pitchFamily="18" charset="0"/>
              <a:ea typeface="Georgia"/>
              <a:cs typeface="Calibri" panose="020F0502020204030204" pitchFamily="34" charset="0"/>
              <a:sym typeface="Georgia"/>
            </a:endParaRPr>
          </a:p>
        </p:txBody>
      </p:sp>
      <p:sp>
        <p:nvSpPr>
          <p:cNvPr id="4" name="Rectangle 3"/>
          <p:cNvSpPr/>
          <p:nvPr/>
        </p:nvSpPr>
        <p:spPr>
          <a:xfrm>
            <a:off x="920895" y="1438695"/>
            <a:ext cx="10388600" cy="5047344"/>
          </a:xfrm>
          <a:prstGeom prst="rect">
            <a:avLst/>
          </a:prstGeom>
        </p:spPr>
        <p:txBody>
          <a:bodyPr wrap="square">
            <a:spAutoFit/>
          </a:bodyPr>
          <a:lstStyle/>
          <a:p>
            <a:pPr algn="just"/>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For the purposes of this </a:t>
            </a:r>
            <a:r>
              <a:rPr lang="en-US" sz="2933"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a:t>
            </a: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an educator may be considered </a:t>
            </a:r>
            <a:r>
              <a:rPr lang="en-US" sz="2933"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“under </a:t>
            </a: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influence” if the educator exhibits one or more of the following indicators, including but not limited to: </a:t>
            </a:r>
          </a:p>
          <a:p>
            <a:pPr marL="1066831" lvl="2" indent="-457200" algn="ctr">
              <a:buFont typeface="Courier New" panose="02070309020205020404" pitchFamily="49" charset="0"/>
              <a:buChar char="o"/>
            </a:pP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1066831" lvl="2" indent="-457200" algn="ctr">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slurred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speech,</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enlarged pupils, </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bloodshot eyes, </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general personality changes, </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lack of physical coordination,</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poor motor skills, </a:t>
            </a: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memory problems,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or</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1066831" lvl="2" indent="-457200" algn="ctr">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concentration problems, etc.</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59906802"/>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186802" y="401167"/>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3: Common Violations</a:t>
            </a:r>
            <a:endParaRPr sz="4800"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1320723" y="1929502"/>
            <a:ext cx="9601200" cy="5693866"/>
          </a:xfrm>
          <a:prstGeom prst="rect">
            <a:avLst/>
          </a:prstGeom>
        </p:spPr>
        <p:txBody>
          <a:bodyPr wrap="square">
            <a:spAutoFit/>
          </a:bodyPr>
          <a:lstStyle/>
          <a:p>
            <a:pPr marL="457200" indent="-457200" algn="just" defTabSz="304815">
              <a:buFont typeface="Courier New" panose="02070309020205020404" pitchFamily="49" charset="0"/>
              <a:buChar char="o"/>
              <a:defRP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Drinking alcohol prior to attending preplanning or after-school sporting events. </a:t>
            </a:r>
          </a:p>
          <a:p>
            <a:pPr algn="just" defTabSz="304815">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00" indent="-457200" algn="just" defTabSz="304815">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Allowing students access to alcohol at any time, including in your own home. </a:t>
            </a:r>
          </a:p>
          <a:p>
            <a:pPr marL="457200" indent="-457200" algn="just" defTabSz="304815">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a:p>
            <a:pPr marL="457200" indent="-457200" algn="just" defTabSz="304815">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Drugs used legally in other states yet are still in the educator’s system when in a Georgia school or at a school-sponsored event or activity. </a:t>
            </a: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304815">
              <a:defRPr/>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defTabSz="304815">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Gifting wine on campus to other co-workers.</a:t>
            </a:r>
          </a:p>
          <a:p>
            <a:pPr algn="just" defTabSz="304815">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235091"/>
            <a:ext cx="3198215" cy="1400818"/>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801336"/>
              </a:solidFill>
            </a:endParaRPr>
          </a:p>
        </p:txBody>
      </p:sp>
    </p:spTree>
    <p:extLst>
      <p:ext uri="{BB962C8B-B14F-4D97-AF65-F5344CB8AC3E}">
        <p14:creationId xmlns:p14="http://schemas.microsoft.com/office/powerpoint/2010/main" val="2857706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57903" y="630418"/>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3: Scenario</a:t>
            </a:r>
          </a:p>
          <a:p>
            <a:pPr marL="0" indent="0">
              <a:lnSpc>
                <a:spcPct val="100000"/>
              </a:lnSpc>
              <a:spcBef>
                <a:spcPts val="0"/>
              </a:spcBef>
              <a:buClr>
                <a:srgbClr val="000000"/>
              </a:buClr>
              <a:buSzPts val="2000"/>
              <a:buNone/>
            </a:pPr>
            <a:endParaRPr dirty="0">
              <a:solidFill>
                <a:srgbClr val="000000"/>
              </a:solidFill>
              <a:latin typeface="Georgia"/>
              <a:ea typeface="Georgia"/>
              <a:cs typeface="Georgia"/>
              <a:sym typeface="Georgia"/>
            </a:endParaRPr>
          </a:p>
        </p:txBody>
      </p:sp>
      <p:sp>
        <p:nvSpPr>
          <p:cNvPr id="4" name="Rectangle 3"/>
          <p:cNvSpPr/>
          <p:nvPr/>
        </p:nvSpPr>
        <p:spPr>
          <a:xfrm>
            <a:off x="5423770" y="1791781"/>
            <a:ext cx="6235325" cy="2677656"/>
          </a:xfrm>
          <a:prstGeom prst="rect">
            <a:avLst/>
          </a:prstGeom>
        </p:spPr>
        <p:txBody>
          <a:bodyPr wrap="square">
            <a:spAutoFit/>
          </a:bodyPr>
          <a:lstStyle/>
          <a:p>
            <a:pPr algn="just" defTabSz="304815">
              <a:buClr>
                <a:srgbClr val="000000"/>
              </a:buClr>
              <a:buSzPts val="2000"/>
              <a:defRPr/>
            </a:pPr>
            <a:r>
              <a:rPr lang="en-US" sz="2800" dirty="0">
                <a:solidFill>
                  <a:srgbClr val="003399"/>
                </a:solidFill>
                <a:latin typeface="Arial Narrow" panose="020B0606020202030204" pitchFamily="34" charset="0"/>
                <a:ea typeface="Nirmala UI Semilight" panose="020B0402040204020203" pitchFamily="34" charset="0"/>
                <a:cs typeface="Arial" panose="020B0604020202020204" pitchFamily="34" charset="0"/>
                <a:sym typeface="Roboto"/>
              </a:rPr>
              <a:t>A middle school </a:t>
            </a:r>
            <a:r>
              <a:rPr lang="en-US" sz="2800" dirty="0" smtClean="0">
                <a:solidFill>
                  <a:srgbClr val="003399"/>
                </a:solidFill>
                <a:latin typeface="Arial Narrow" panose="020B0606020202030204" pitchFamily="34" charset="0"/>
                <a:ea typeface="Nirmala UI Semilight" panose="020B0402040204020203" pitchFamily="34" charset="0"/>
                <a:cs typeface="Arial" panose="020B0604020202020204" pitchFamily="34" charset="0"/>
                <a:sym typeface="Roboto"/>
              </a:rPr>
              <a:t>paraprofessional </a:t>
            </a:r>
            <a:r>
              <a:rPr lang="en-US" sz="2800" dirty="0">
                <a:solidFill>
                  <a:srgbClr val="003399"/>
                </a:solidFill>
                <a:latin typeface="Arial Narrow" panose="020B0606020202030204" pitchFamily="34" charset="0"/>
                <a:ea typeface="Nirmala UI Semilight" panose="020B0402040204020203" pitchFamily="34" charset="0"/>
                <a:cs typeface="Arial" panose="020B0604020202020204" pitchFamily="34" charset="0"/>
                <a:sym typeface="Roboto"/>
              </a:rPr>
              <a:t>possessed two unopened bottles of wine at school, during the school day. The educator said the wine was a holiday gift for a co-worker, and she did not realize bringing the bottles into the building was wrong. </a:t>
            </a:r>
          </a:p>
        </p:txBody>
      </p:sp>
      <p:sp>
        <p:nvSpPr>
          <p:cNvPr id="3" name="TextBox 2"/>
          <p:cNvSpPr txBox="1"/>
          <p:nvPr/>
        </p:nvSpPr>
        <p:spPr>
          <a:xfrm>
            <a:off x="1895393" y="5011866"/>
            <a:ext cx="9026212" cy="861774"/>
          </a:xfrm>
          <a:prstGeom prst="rect">
            <a:avLst/>
          </a:prstGeom>
          <a:noFill/>
          <a:ln w="12700">
            <a:solidFill>
              <a:srgbClr val="801336"/>
            </a:solidFill>
          </a:ln>
        </p:spPr>
        <p:txBody>
          <a:bodyPr wrap="square" rtlCol="0">
            <a:spAutoFit/>
          </a:bodyPr>
          <a:lstStyle/>
          <a:p>
            <a:pPr algn="just" defTabSz="304815">
              <a:defRPr/>
            </a:pPr>
            <a:r>
              <a:rPr lang="en-US" sz="2500" i="1" dirty="0">
                <a:latin typeface="Arial Narrow" panose="020B0606020202030204" pitchFamily="34" charset="0"/>
                <a:ea typeface="Nirmala UI Semilight" panose="020B0402040204020203" pitchFamily="34" charset="0"/>
                <a:cs typeface="Nirmala UI Semilight" panose="020B0402040204020203" pitchFamily="34" charset="0"/>
              </a:rPr>
              <a:t>Having alcohol, opened or not,</a:t>
            </a:r>
            <a:r>
              <a:rPr lang="en-US" sz="2500" b="1"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5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500" b="1"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500" i="1" dirty="0">
                <a:latin typeface="Arial Narrow" panose="020B0606020202030204" pitchFamily="34" charset="0"/>
                <a:ea typeface="Nirmala UI Semilight" panose="020B0402040204020203" pitchFamily="34" charset="0"/>
                <a:cs typeface="Nirmala UI Semilight" panose="020B0402040204020203" pitchFamily="34" charset="0"/>
              </a:rPr>
              <a:t>a violation of Standard 3: Alcohol or Drugs, as is having drugs on campus that are not legally prescribed for you.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903" y="1802667"/>
            <a:ext cx="3245472" cy="2164730"/>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64573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3: Scenario</a:t>
            </a:r>
          </a:p>
          <a:p>
            <a:pPr marL="0" indent="0">
              <a:lnSpc>
                <a:spcPct val="100000"/>
              </a:lnSpc>
              <a:spcBef>
                <a:spcPts val="0"/>
              </a:spcBef>
              <a:buClr>
                <a:srgbClr val="000000"/>
              </a:buClr>
              <a:buSzPts val="2000"/>
              <a:buNone/>
            </a:pPr>
            <a:endParaRPr lang="en-US" dirty="0" smtClean="0">
              <a:solidFill>
                <a:srgbClr val="000000"/>
              </a:solidFill>
              <a:latin typeface="Georgia"/>
              <a:ea typeface="Georgia"/>
              <a:cs typeface="Georgia"/>
              <a:sym typeface="Georgia"/>
            </a:endParaRPr>
          </a:p>
          <a:p>
            <a:pPr marL="0" indent="0">
              <a:lnSpc>
                <a:spcPct val="100000"/>
              </a:lnSpc>
              <a:spcBef>
                <a:spcPts val="0"/>
              </a:spcBef>
              <a:buClr>
                <a:srgbClr val="000000"/>
              </a:buClr>
              <a:buSzPts val="2000"/>
              <a:buNone/>
            </a:pPr>
            <a:endParaRPr lang="en-US"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TextBox 2"/>
          <p:cNvSpPr txBox="1"/>
          <p:nvPr/>
        </p:nvSpPr>
        <p:spPr>
          <a:xfrm>
            <a:off x="1614603" y="4858653"/>
            <a:ext cx="9685867" cy="1200329"/>
          </a:xfrm>
          <a:prstGeom prst="rect">
            <a:avLst/>
          </a:prstGeom>
          <a:noFill/>
          <a:ln w="12700">
            <a:solidFill>
              <a:srgbClr val="801336"/>
            </a:solidFill>
          </a:ln>
        </p:spPr>
        <p:txBody>
          <a:bodyPr wrap="square" rtlCol="0">
            <a:spAutoFit/>
          </a:bodyPr>
          <a:lstStyle/>
          <a:p>
            <a:pPr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Being on school or school district premises or at a school/school district related activity while under the influence of, possessing, using, or consuming illegal or unauthorized drugs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 violation of Standard 3: Alcohol or Drugs.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2" name="Table 1"/>
          <p:cNvGraphicFramePr>
            <a:graphicFrameLocks noGrp="1"/>
          </p:cNvGraphicFramePr>
          <p:nvPr>
            <p:extLst>
              <p:ext uri="{D42A27DB-BD31-4B8C-83A1-F6EECF244321}">
                <p14:modId xmlns:p14="http://schemas.microsoft.com/office/powerpoint/2010/main" val="1581561375"/>
              </p:ext>
            </p:extLst>
          </p:nvPr>
        </p:nvGraphicFramePr>
        <p:xfrm>
          <a:off x="1104935" y="1968979"/>
          <a:ext cx="10203818" cy="2247900"/>
        </p:xfrm>
        <a:graphic>
          <a:graphicData uri="http://schemas.openxmlformats.org/drawingml/2006/table">
            <a:tbl>
              <a:tblPr/>
              <a:tblGrid>
                <a:gridCol w="10203818">
                  <a:extLst>
                    <a:ext uri="{9D8B030D-6E8A-4147-A177-3AD203B41FA5}">
                      <a16:colId xmlns:a16="http://schemas.microsoft.com/office/drawing/2014/main" val="2933969230"/>
                    </a:ext>
                  </a:extLst>
                </a:gridCol>
              </a:tblGrid>
              <a:tr h="1143000">
                <a:tc>
                  <a:txBody>
                    <a:bodyPr/>
                    <a:lstStyle/>
                    <a:p>
                      <a:pPr algn="just" fontAlgn="t"/>
                      <a:r>
                        <a:rPr lang="en-US" sz="2400" b="0" i="0" u="none" strike="noStrike" dirty="0">
                          <a:solidFill>
                            <a:srgbClr val="003399"/>
                          </a:solidFill>
                          <a:effectLst/>
                          <a:latin typeface="Arial Narrow" panose="020B0606020202030204" pitchFamily="34" charset="0"/>
                        </a:rPr>
                        <a:t>The educator, an elementary school teacher, admitted to school administrators that she provided brownies containing THC to another teacher on school grounds.  The Educator stated her intention was for the teacher to let her husband have them for his PTSD, but instead, stated the teacher told her she ate two brownies </a:t>
                      </a:r>
                      <a:r>
                        <a:rPr lang="en-US" sz="2400" b="0" i="0" u="none" strike="noStrike" dirty="0" smtClean="0">
                          <a:solidFill>
                            <a:srgbClr val="003399"/>
                          </a:solidFill>
                          <a:effectLst/>
                          <a:latin typeface="Arial Narrow" panose="020B0606020202030204" pitchFamily="34" charset="0"/>
                        </a:rPr>
                        <a:t>that morning. </a:t>
                      </a:r>
                      <a:r>
                        <a:rPr lang="en-US" sz="2400" b="0" i="0" u="none" strike="noStrike" dirty="0">
                          <a:solidFill>
                            <a:srgbClr val="003399"/>
                          </a:solidFill>
                          <a:effectLst/>
                          <a:latin typeface="Arial Narrow" panose="020B0606020202030204" pitchFamily="34" charset="0"/>
                        </a:rPr>
                        <a:t>The teacher was sent home from </a:t>
                      </a:r>
                      <a:r>
                        <a:rPr lang="en-US" sz="2400" b="0" i="0" u="none" strike="noStrike" dirty="0" smtClean="0">
                          <a:solidFill>
                            <a:srgbClr val="003399"/>
                          </a:solidFill>
                          <a:effectLst/>
                          <a:latin typeface="Arial Narrow" panose="020B0606020202030204" pitchFamily="34" charset="0"/>
                        </a:rPr>
                        <a:t>school, </a:t>
                      </a:r>
                      <a:r>
                        <a:rPr lang="en-US" sz="2400" b="0" i="0" u="none" strike="noStrike" dirty="0">
                          <a:solidFill>
                            <a:srgbClr val="003399"/>
                          </a:solidFill>
                          <a:effectLst/>
                          <a:latin typeface="Arial Narrow" panose="020B0606020202030204" pitchFamily="34" charset="0"/>
                        </a:rPr>
                        <a:t>after witnesses observed her acting impaired. The Educator’s actions were reported to law enforcement.  </a:t>
                      </a:r>
                    </a:p>
                  </a:txBody>
                  <a:tcPr marL="7620" marR="7620" marT="7620">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584051"/>
                  </a:ext>
                </a:extLst>
              </a:tr>
            </a:tbl>
          </a:graphicData>
        </a:graphic>
      </p:graphicFrame>
    </p:spTree>
    <p:extLst>
      <p:ext uri="{BB962C8B-B14F-4D97-AF65-F5344CB8AC3E}">
        <p14:creationId xmlns:p14="http://schemas.microsoft.com/office/powerpoint/2010/main" val="2249039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04935" y="559211"/>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3: Scenario</a:t>
            </a:r>
          </a:p>
          <a:p>
            <a:pPr marL="0" indent="0" algn="just">
              <a:lnSpc>
                <a:spcPct val="100000"/>
              </a:lnSpc>
              <a:spcBef>
                <a:spcPts val="0"/>
              </a:spcBef>
              <a:buClr>
                <a:srgbClr val="000000"/>
              </a:buClr>
              <a:buSzPts val="2000"/>
              <a:buNone/>
            </a:pPr>
            <a:endParaRPr lang="en-US" sz="2400" dirty="0" smtClean="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endParaRPr lang="en-US" sz="2400" dirty="0">
              <a:solidFill>
                <a:srgbClr val="003399"/>
              </a:solidFill>
              <a:latin typeface="Arial Narrow" panose="020B0606020202030204" pitchFamily="34" charset="0"/>
              <a:ea typeface="Georgia"/>
              <a:cs typeface="Georgia"/>
              <a:sym typeface="Georgia"/>
            </a:endParaRPr>
          </a:p>
          <a:p>
            <a:pPr marL="0" indent="0" algn="just">
              <a:lnSpc>
                <a:spcPct val="100000"/>
              </a:lnSpc>
              <a:spcBef>
                <a:spcPts val="0"/>
              </a:spcBef>
              <a:buClr>
                <a:srgbClr val="000000"/>
              </a:buClr>
              <a:buSzPts val="2000"/>
              <a:buNone/>
            </a:pP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marL="0" indent="0" algn="just">
              <a:lnSpc>
                <a:spcPct val="100000"/>
              </a:lnSpc>
              <a:spcBef>
                <a:spcPts val="0"/>
              </a:spcBef>
              <a:buClr>
                <a:srgbClr val="000000"/>
              </a:buClr>
              <a:buSzPts val="2000"/>
              <a:buNone/>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parent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found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 teacher lying next to her car in a school parking lot, just before the start of the school-day. She smelled of alcohol and appeared to be under the influence. A video depicted the educator crawling around her car and unable to stand. She refused to submit to an alcohol test. The educator was charged with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public intoxication</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She elected to resign during the local investigation. </a:t>
            </a: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a:p>
            <a:pPr marL="0" indent="0" algn="just">
              <a:lnSpc>
                <a:spcPct val="100000"/>
              </a:lnSpc>
              <a:spcBef>
                <a:spcPts val="0"/>
              </a:spcBef>
              <a:buClr>
                <a:srgbClr val="000000"/>
              </a:buClr>
              <a:buSzPts val="2000"/>
              <a:buNone/>
            </a:pPr>
            <a:endParaRPr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5" y="1593113"/>
            <a:ext cx="6560279" cy="800219"/>
          </a:xfrm>
          <a:prstGeom prst="rect">
            <a:avLst/>
          </a:prstGeom>
        </p:spPr>
        <p:txBody>
          <a:bodyPr wrap="square">
            <a:spAutoFit/>
          </a:bodyPr>
          <a:lstStyle/>
          <a:p>
            <a:pPr>
              <a:lnSpc>
                <a:spcPct val="115000"/>
              </a:lnSpc>
            </a:pPr>
            <a:r>
              <a:rPr lang="en-US" sz="28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28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5" name="TextBox 4"/>
          <p:cNvSpPr txBox="1"/>
          <p:nvPr/>
        </p:nvSpPr>
        <p:spPr>
          <a:xfrm>
            <a:off x="1574799" y="5212047"/>
            <a:ext cx="9951769" cy="1200329"/>
          </a:xfrm>
          <a:prstGeom prst="rect">
            <a:avLst/>
          </a:prstGeom>
          <a:noFill/>
          <a:ln w="12700">
            <a:solidFill>
              <a:srgbClr val="801336"/>
            </a:solidFill>
          </a:ln>
        </p:spPr>
        <p:txBody>
          <a:bodyPr wrap="square" rtlCol="0">
            <a:spAutoFit/>
          </a:bodyPr>
          <a:lstStyle/>
          <a:p>
            <a:pPr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 violation of Standard 3: Alcohol or Drugs</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 The educator exhibited manifestations of being under the influence of alcohol or drugs. Typically, being under the influence of alcohol on campus is a one-year suspension.</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232" y="277528"/>
            <a:ext cx="3641337" cy="1798821"/>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37352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0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3: Takeaways</a:t>
            </a:r>
          </a:p>
          <a:p>
            <a:pPr algn="just">
              <a:buClrTx/>
              <a:buSzPct val="100000"/>
              <a:buFont typeface="Wingdings" panose="05000000000000000000" pitchFamily="2" charset="2"/>
              <a:buChar char="q"/>
            </a:pPr>
            <a:endParaRPr lang="en-US" dirty="0" smtClean="0">
              <a:solidFill>
                <a:srgbClr val="003399"/>
              </a:solidFill>
              <a:latin typeface="Calibri" panose="020F0502020204030204" pitchFamily="34" charset="0"/>
              <a:cs typeface="Calibri" panose="020F0502020204030204" pitchFamily="34" charset="0"/>
            </a:endParaRPr>
          </a:p>
          <a:p>
            <a:pPr algn="just">
              <a:buClrTx/>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Even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if you think you are not affected, do not use drugs or consume alcohol at school, on school grounds, or prior to or at any school or school-sponsored activity. </a:t>
            </a:r>
          </a:p>
          <a:p>
            <a:pPr algn="just">
              <a:buClrTx/>
              <a:buSzPct val="100000"/>
              <a:buFont typeface="Courier New" panose="02070309020205020404" pitchFamily="49" charset="0"/>
              <a:buChar char="o"/>
            </a:pP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buClrTx/>
              <a:buSzPct val="100000"/>
              <a:buFont typeface="Courier New" panose="02070309020205020404" pitchFamily="49" charset="0"/>
              <a:buChar char="o"/>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Ensure no drugs or alcohol are in your possession, including in your automobile, on campus. </a:t>
            </a:r>
          </a:p>
          <a:p>
            <a:pPr algn="just">
              <a:buClrTx/>
              <a:buSzPct val="100000"/>
              <a:buFont typeface="Courier New" panose="02070309020205020404" pitchFamily="49" charset="0"/>
              <a:buChar char="o"/>
            </a:pP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buClrTx/>
              <a:buSzPct val="100000"/>
              <a:buFont typeface="Courier New" panose="02070309020205020404" pitchFamily="49" charset="0"/>
              <a:buChar char="o"/>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Just as with any arrest, report any drug or alcohol arrest promptly.</a:t>
            </a:r>
          </a:p>
          <a:p>
            <a:pPr marL="381019" indent="-381019">
              <a:lnSpc>
                <a:spcPct val="100000"/>
              </a:lnSpc>
              <a:spcBef>
                <a:spcPts val="0"/>
              </a:spcBef>
              <a:buSzPct val="100000"/>
            </a:pPr>
            <a:endParaRPr sz="2667" dirty="0">
              <a:solidFill>
                <a:srgbClr val="000000"/>
              </a:solidFill>
              <a:latin typeface="Calibri" panose="020F0502020204030204" pitchFamily="34" charset="0"/>
              <a:ea typeface="Georgia"/>
              <a:cs typeface="Calibri" panose="020F050202020403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98375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763" y="-297"/>
            <a:ext cx="10277613"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43871" y="1946736"/>
            <a:ext cx="4821038"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4: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Honesty</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76723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281EAFD-E657-B7E1-4BD4-ABC8010BBE44}"/>
              </a:ext>
            </a:extLst>
          </p:cNvPr>
          <p:cNvSpPr>
            <a:spLocks/>
          </p:cNvSpPr>
          <p:nvPr/>
        </p:nvSpPr>
        <p:spPr bwMode="auto">
          <a:xfrm>
            <a:off x="794" y="-155787"/>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0" name="Callout Text" hidden="1"/>
          <p:cNvSpPr/>
          <p:nvPr/>
        </p:nvSpPr>
        <p:spPr>
          <a:xfrm>
            <a:off x="8458994" y="381000"/>
            <a:ext cx="3352800" cy="144562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48712"/>
                </a:solidFill>
                <a:effectLst/>
                <a:uLnTx/>
                <a:uFillTx/>
                <a:latin typeface="Tahoma"/>
                <a:ea typeface="+mn-ea"/>
                <a:cs typeface="+mn-cs"/>
              </a:rPr>
              <a:t>CLICK IN ANY OF THESE TEXT BOXES TO CHANGE THE TEXT SEEN IN THIS TEMPLATE. CUSTOMIZE IT TO FIT YOUR PERSONAL NEEDS.</a:t>
            </a:r>
            <a:endParaRPr kumimoji="0" lang="en-US" sz="1600" b="0" i="0" u="none" strike="noStrike" kern="1200" cap="none" spc="0" normalizeH="0" baseline="0" noProof="0" dirty="0">
              <a:ln>
                <a:noFill/>
              </a:ln>
              <a:solidFill>
                <a:srgbClr val="C48712"/>
              </a:solidFill>
              <a:effectLst/>
              <a:uLnTx/>
              <a:uFillTx/>
              <a:latin typeface="Tahoma"/>
              <a:ea typeface="+mn-ea"/>
              <a:cs typeface="+mn-cs"/>
            </a:endParaRPr>
          </a:p>
        </p:txBody>
      </p:sp>
      <p:sp>
        <p:nvSpPr>
          <p:cNvPr id="6" name="Callout Text" hidden="1">
            <a:extLst>
              <a:ext uri="{FF2B5EF4-FFF2-40B4-BE49-F238E27FC236}">
                <a16:creationId xmlns:a16="http://schemas.microsoft.com/office/drawing/2014/main" id="{D65255B3-2B53-457C-B521-98E42B4E034B}"/>
              </a:ext>
            </a:extLst>
          </p:cNvPr>
          <p:cNvSpPr/>
          <p:nvPr/>
        </p:nvSpPr>
        <p:spPr>
          <a:xfrm>
            <a:off x="8179594" y="635000"/>
            <a:ext cx="2590800" cy="139700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48712"/>
                </a:solidFill>
                <a:effectLst/>
                <a:uLnTx/>
                <a:uFillTx/>
                <a:latin typeface="Tahoma"/>
                <a:ea typeface="+mn-ea"/>
                <a:cs typeface="+mn-cs"/>
              </a:rPr>
              <a:t>CLICK IN ANY OF THESE TEXT BOXES TO CHANGE THE TEXT SEEN IN THIS TEMPLATE. CUSTOMIZE IT TO FIT YOUR PERSONAL NEEDS.</a:t>
            </a:r>
            <a:endParaRPr kumimoji="0" lang="en-US" sz="1400" b="0" i="0" u="none" strike="noStrike" kern="1200" cap="none" spc="0" normalizeH="0" baseline="0" noProof="0" dirty="0">
              <a:ln>
                <a:noFill/>
              </a:ln>
              <a:solidFill>
                <a:srgbClr val="C48712"/>
              </a:solidFill>
              <a:effectLst/>
              <a:uLnTx/>
              <a:uFillTx/>
              <a:latin typeface="Tahoma"/>
              <a:ea typeface="+mn-ea"/>
              <a:cs typeface="+mn-cs"/>
            </a:endParaRPr>
          </a:p>
        </p:txBody>
      </p:sp>
      <p:sp>
        <p:nvSpPr>
          <p:cNvPr id="7" name="TextBox 6"/>
          <p:cNvSpPr txBox="1"/>
          <p:nvPr/>
        </p:nvSpPr>
        <p:spPr>
          <a:xfrm>
            <a:off x="413227" y="411583"/>
            <a:ext cx="2475195"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4: Honesty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
        <p:nvSpPr>
          <p:cNvPr id="10" name="Google Shape;119;p2"/>
          <p:cNvSpPr/>
          <p:nvPr/>
        </p:nvSpPr>
        <p:spPr>
          <a:xfrm flipH="1">
            <a:off x="413226" y="1659681"/>
            <a:ext cx="2840521" cy="3595072"/>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txBody>
          <a:bodyPr spcFirstLastPara="1" wrap="square" lIns="91425" tIns="45700" rIns="91425" bIns="45700" anchor="ctr" anchorCtr="0">
            <a:noAutofit/>
          </a:bodyPr>
          <a:lstStyle/>
          <a:p>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exemplify honesty and integrity in the course of professional practice. </a:t>
            </a:r>
          </a:p>
        </p:txBody>
      </p:sp>
      <p:sp>
        <p:nvSpPr>
          <p:cNvPr id="2" name="TextBox 1"/>
          <p:cNvSpPr txBox="1"/>
          <p:nvPr/>
        </p:nvSpPr>
        <p:spPr>
          <a:xfrm>
            <a:off x="3666181" y="312516"/>
            <a:ext cx="8209444" cy="7386638"/>
          </a:xfrm>
          <a:prstGeom prst="rect">
            <a:avLst/>
          </a:prstGeom>
          <a:noFill/>
          <a:ln w="12700">
            <a:noFill/>
          </a:ln>
        </p:spPr>
        <p:txBody>
          <a:bodyPr wrap="square" rtlCol="0">
            <a:spAutoFit/>
          </a:bodyPr>
          <a:lstStyle/>
          <a:p>
            <a:r>
              <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 falsifying, misrepresenting, or omitting: </a:t>
            </a:r>
            <a:endParaRPr lang="en-US" sz="28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endPar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indent="-457223" algn="just">
              <a:lnSpc>
                <a:spcPct val="100000"/>
              </a:lnSpc>
              <a:spcBef>
                <a:spcPts val="0"/>
              </a:spcBef>
              <a:buSzPct val="100000"/>
              <a:buFont typeface="+mj-lt"/>
              <a:buAutoNum type="arabicPeriod"/>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professional qualifications, criminal history, college or</a:t>
            </a:r>
          </a:p>
          <a:p>
            <a:pPr marL="457031" lvl="1" indent="0" algn="just">
              <a:lnSpc>
                <a:spcPct val="100000"/>
              </a:lnSpc>
              <a:spcBef>
                <a:spcPts val="0"/>
              </a:spcBef>
              <a:buSzPct val="100000"/>
              <a:buNone/>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staff development credit and/or degrees, academic</a:t>
            </a:r>
          </a:p>
          <a:p>
            <a:pPr marL="457031" lvl="1" indent="0" algn="just">
              <a:lnSpc>
                <a:spcPct val="100000"/>
              </a:lnSpc>
              <a:spcBef>
                <a:spcPts val="0"/>
              </a:spcBef>
              <a:buSzPct val="100000"/>
              <a:buNone/>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award, and employment history; </a:t>
            </a:r>
          </a:p>
          <a:p>
            <a:pPr indent="-457223" algn="just">
              <a:lnSpc>
                <a:spcPct val="100000"/>
              </a:lnSpc>
              <a:spcBef>
                <a:spcPts val="0"/>
              </a:spcBef>
              <a:buSzPct val="100000"/>
              <a:buFont typeface="+mj-lt"/>
              <a:buAutoNum type="arabicPeriod"/>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information submitted to federal, state, local school</a:t>
            </a:r>
          </a:p>
          <a:p>
            <a:pPr algn="just">
              <a:buSzPct val="100000"/>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districts and other governmental agencies;</a:t>
            </a:r>
          </a:p>
          <a:p>
            <a:pPr marL="457200" indent="-457200" algn="just">
              <a:lnSpc>
                <a:spcPct val="100000"/>
              </a:lnSpc>
              <a:spcBef>
                <a:spcPts val="0"/>
              </a:spcBef>
              <a:buSzPct val="100000"/>
              <a:buFont typeface="+mj-lt"/>
              <a:buAutoNum type="arabicPeriod" startAt="3"/>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information regarding the evaluation of students</a:t>
            </a:r>
          </a:p>
          <a:p>
            <a:pPr algn="just">
              <a:buSzPct val="100000"/>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and/or personnel; </a:t>
            </a:r>
          </a:p>
          <a:p>
            <a:pPr indent="-457223" algn="just">
              <a:lnSpc>
                <a:spcPct val="100000"/>
              </a:lnSpc>
              <a:spcBef>
                <a:spcPts val="0"/>
              </a:spcBef>
              <a:buSzPct val="100000"/>
              <a:buFont typeface="+mj-lt"/>
              <a:buAutoNum type="arabicPeriod" startAt="4"/>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reasons for absences or leaves; </a:t>
            </a:r>
          </a:p>
          <a:p>
            <a:pPr indent="-457223" algn="just">
              <a:lnSpc>
                <a:spcPct val="100000"/>
              </a:lnSpc>
              <a:spcBef>
                <a:spcPts val="0"/>
              </a:spcBef>
              <a:buSzPct val="100000"/>
              <a:buFont typeface="+mj-lt"/>
              <a:buAutoNum type="arabicPeriod" startAt="4"/>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information submitted in the course of an official</a:t>
            </a:r>
          </a:p>
          <a:p>
            <a:pPr algn="just">
              <a:buSzPct val="100000"/>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inquiry/investigation; or</a:t>
            </a:r>
          </a:p>
          <a:p>
            <a:pPr indent="-457223" algn="just">
              <a:lnSpc>
                <a:spcPct val="100000"/>
              </a:lnSpc>
              <a:spcBef>
                <a:spcPts val="0"/>
              </a:spcBef>
              <a:buSzPct val="100000"/>
              <a:buFont typeface="+mj-lt"/>
              <a:buAutoNum type="arabicPeriod" startAt="6"/>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information submitted in the course of professional</a:t>
            </a:r>
          </a:p>
          <a:p>
            <a:pPr algn="just">
              <a:buSzPct val="100000"/>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practice. </a:t>
            </a:r>
          </a:p>
          <a:p>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403974833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747442" y="479433"/>
            <a:ext cx="8090990" cy="1192636"/>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4: Common Violations</a:t>
            </a:r>
            <a:endParaRPr sz="4800"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1098570" y="2348732"/>
            <a:ext cx="10739862" cy="5509200"/>
          </a:xfrm>
          <a:prstGeom prst="rect">
            <a:avLst/>
          </a:prstGeom>
        </p:spPr>
        <p:txBody>
          <a:bodyPr wrap="square">
            <a:spAutoFit/>
          </a:bodyPr>
          <a:lstStyle/>
          <a:p>
            <a:pPr marL="533415" lvl="1" indent="-342900">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Due to dishonesty, many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Standard 1: Legal Compliance violations regarding Personal Affirmation Questions (PAQs) are also Standard 4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violations.</a:t>
            </a:r>
          </a:p>
          <a:p>
            <a:pPr marL="190515" lvl="1"/>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Falsifying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Individualized Education Plan (IEP) documents, such as documenting a meeting that was not held, falsifying signatures, backdating meeting dates, etc. </a:t>
            </a:r>
          </a:p>
          <a:p>
            <a:pPr marL="533415" lvl="1" indent="-342900">
              <a:buFont typeface="Courier New" panose="02070309020205020404" pitchFamily="49" charset="0"/>
              <a:buChar char="o"/>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Submitting falsified documentation to the </a:t>
            </a:r>
            <a:r>
              <a:rPr lang="en-US" sz="2800"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during a Certification or Ethics request, including AI-generated documents. </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533415" lvl="1" indent="-342900">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endParaRPr lang="en-US" sz="2400" dirty="0">
              <a:solidFill>
                <a:srgbClr val="000000"/>
              </a:solidFill>
              <a:latin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cs typeface="Calibri" panose="020F0502020204030204" pitchFamily="34" charset="0"/>
            </a:endParaRPr>
          </a:p>
          <a:p>
            <a:pPr defTabSz="304815">
              <a:defRPr/>
            </a:pPr>
            <a:endParaRPr lang="en-US" sz="2400" dirty="0">
              <a:solidFill>
                <a:srgbClr val="000000"/>
              </a:solidFill>
              <a:latin typeface="Calibri" panose="020F0502020204030204" pitchFamily="34" charset="0"/>
              <a:ea typeface="Georgia"/>
              <a:cs typeface="Calibri" panose="020F0502020204030204"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96" y="353268"/>
            <a:ext cx="3010961" cy="1318800"/>
          </a:xfrm>
          <a:prstGeom prst="rect">
            <a:avLst/>
          </a:prstGeom>
        </p:spPr>
      </p:pic>
    </p:spTree>
    <p:extLst>
      <p:ext uri="{BB962C8B-B14F-4D97-AF65-F5344CB8AC3E}">
        <p14:creationId xmlns:p14="http://schemas.microsoft.com/office/powerpoint/2010/main" val="222445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252B7D-D6EE-484C-ACBF-EBAA941BED4D}"/>
              </a:ext>
            </a:extLst>
          </p:cNvPr>
          <p:cNvCxnSpPr>
            <a:cxnSpLocks/>
          </p:cNvCxnSpPr>
          <p:nvPr/>
        </p:nvCxnSpPr>
        <p:spPr>
          <a:xfrm flipH="1">
            <a:off x="2397362" y="794327"/>
            <a:ext cx="8497" cy="5772728"/>
          </a:xfrm>
          <a:prstGeom prst="lin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 name="Oval 3">
            <a:extLst>
              <a:ext uri="{FF2B5EF4-FFF2-40B4-BE49-F238E27FC236}">
                <a16:creationId xmlns:a16="http://schemas.microsoft.com/office/drawing/2014/main" id="{6E764E31-59BF-42A8-BDC3-F6B6B7F4E81D}"/>
              </a:ext>
            </a:extLst>
          </p:cNvPr>
          <p:cNvSpPr/>
          <p:nvPr/>
        </p:nvSpPr>
        <p:spPr>
          <a:xfrm>
            <a:off x="2002632" y="1000125"/>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latin typeface="Arial Narrow" panose="020B0606020202030204" pitchFamily="34" charset="0"/>
            </a:endParaRPr>
          </a:p>
        </p:txBody>
      </p:sp>
      <p:sp>
        <p:nvSpPr>
          <p:cNvPr id="5" name="Oval 4">
            <a:extLst>
              <a:ext uri="{FF2B5EF4-FFF2-40B4-BE49-F238E27FC236}">
                <a16:creationId xmlns:a16="http://schemas.microsoft.com/office/drawing/2014/main" id="{3259138D-226C-4C9D-9718-184D90FCBADE}"/>
              </a:ext>
            </a:extLst>
          </p:cNvPr>
          <p:cNvSpPr/>
          <p:nvPr/>
        </p:nvSpPr>
        <p:spPr>
          <a:xfrm>
            <a:off x="1960928" y="2446255"/>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latin typeface="Arial Narrow" panose="020B0606020202030204" pitchFamily="34" charset="0"/>
            </a:endParaRPr>
          </a:p>
        </p:txBody>
      </p:sp>
      <p:sp>
        <p:nvSpPr>
          <p:cNvPr id="6" name="Oval 5">
            <a:extLst>
              <a:ext uri="{FF2B5EF4-FFF2-40B4-BE49-F238E27FC236}">
                <a16:creationId xmlns:a16="http://schemas.microsoft.com/office/drawing/2014/main" id="{42BC0B6A-62B5-47DB-B213-B852FA7725C2}"/>
              </a:ext>
            </a:extLst>
          </p:cNvPr>
          <p:cNvSpPr/>
          <p:nvPr/>
        </p:nvSpPr>
        <p:spPr>
          <a:xfrm>
            <a:off x="1948733" y="3916106"/>
            <a:ext cx="909638"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latin typeface="Arial Narrow" panose="020B0606020202030204" pitchFamily="34" charset="0"/>
            </a:endParaRPr>
          </a:p>
        </p:txBody>
      </p:sp>
      <p:sp>
        <p:nvSpPr>
          <p:cNvPr id="7" name="Oval 6">
            <a:extLst>
              <a:ext uri="{FF2B5EF4-FFF2-40B4-BE49-F238E27FC236}">
                <a16:creationId xmlns:a16="http://schemas.microsoft.com/office/drawing/2014/main" id="{FA4B9EC4-1866-4077-B005-216C52183D42}"/>
              </a:ext>
            </a:extLst>
          </p:cNvPr>
          <p:cNvSpPr/>
          <p:nvPr/>
        </p:nvSpPr>
        <p:spPr>
          <a:xfrm>
            <a:off x="1935529" y="5434463"/>
            <a:ext cx="911225" cy="911225"/>
          </a:xfrm>
          <a:prstGeom prst="ellipse">
            <a:avLst/>
          </a:prstGeom>
          <a:solidFill>
            <a:srgbClr val="701524"/>
          </a:solidFill>
          <a:ln>
            <a:noFill/>
          </a:ln>
          <a:effectLst>
            <a:outerShdw blurRad="190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a:solidFill>
                <a:schemeClr val="bg1"/>
              </a:solidFill>
              <a:latin typeface="Arial Narrow" panose="020B0606020202030204" pitchFamily="34" charset="0"/>
            </a:endParaRPr>
          </a:p>
        </p:txBody>
      </p:sp>
      <p:sp>
        <p:nvSpPr>
          <p:cNvPr id="16" name="TextBox 15">
            <a:extLst>
              <a:ext uri="{FF2B5EF4-FFF2-40B4-BE49-F238E27FC236}">
                <a16:creationId xmlns:a16="http://schemas.microsoft.com/office/drawing/2014/main" id="{C5969207-4EC7-477C-AD16-08BF6D5F48E2}"/>
              </a:ext>
            </a:extLst>
          </p:cNvPr>
          <p:cNvSpPr txBox="1"/>
          <p:nvPr/>
        </p:nvSpPr>
        <p:spPr>
          <a:xfrm>
            <a:off x="1874619" y="1202559"/>
            <a:ext cx="1209675" cy="461665"/>
          </a:xfrm>
          <a:prstGeom prst="rect">
            <a:avLst/>
          </a:prstGeom>
          <a:noFill/>
        </p:spPr>
        <p:txBody>
          <a:bodyPr>
            <a:spAutoFit/>
          </a:bodyPr>
          <a:lstStyle/>
          <a:p>
            <a:pPr algn="ctr">
              <a:defRPr/>
            </a:pPr>
            <a:r>
              <a:rPr lang="en-US" sz="2400" dirty="0">
                <a:solidFill>
                  <a:schemeClr val="bg1"/>
                </a:solidFill>
                <a:latin typeface="Arial Narrow" panose="020B0606020202030204" pitchFamily="34" charset="0"/>
              </a:rPr>
              <a:t>1991</a:t>
            </a:r>
            <a:endParaRPr lang="id-ID" sz="1500" dirty="0">
              <a:solidFill>
                <a:schemeClr val="bg1"/>
              </a:solidFill>
              <a:latin typeface="Arial Narrow" panose="020B0606020202030204" pitchFamily="34" charset="0"/>
            </a:endParaRPr>
          </a:p>
        </p:txBody>
      </p:sp>
      <p:sp>
        <p:nvSpPr>
          <p:cNvPr id="17" name="TextBox 16">
            <a:extLst>
              <a:ext uri="{FF2B5EF4-FFF2-40B4-BE49-F238E27FC236}">
                <a16:creationId xmlns:a16="http://schemas.microsoft.com/office/drawing/2014/main" id="{BF935CA0-8CB8-4F90-9C54-B2AEBD44C45E}"/>
              </a:ext>
            </a:extLst>
          </p:cNvPr>
          <p:cNvSpPr txBox="1"/>
          <p:nvPr/>
        </p:nvSpPr>
        <p:spPr>
          <a:xfrm>
            <a:off x="1811702" y="2645112"/>
            <a:ext cx="1209675" cy="461665"/>
          </a:xfrm>
          <a:prstGeom prst="rect">
            <a:avLst/>
          </a:prstGeom>
          <a:noFill/>
        </p:spPr>
        <p:txBody>
          <a:bodyPr>
            <a:spAutoFit/>
          </a:bodyPr>
          <a:lstStyle/>
          <a:p>
            <a:pPr algn="ctr">
              <a:defRPr/>
            </a:pPr>
            <a:r>
              <a:rPr lang="en-US" sz="2400" dirty="0">
                <a:solidFill>
                  <a:schemeClr val="bg1"/>
                </a:solidFill>
                <a:latin typeface="Arial Narrow" panose="020B0606020202030204" pitchFamily="34" charset="0"/>
              </a:rPr>
              <a:t>1994</a:t>
            </a:r>
            <a:endParaRPr lang="id-ID" sz="1500" dirty="0">
              <a:solidFill>
                <a:schemeClr val="bg1"/>
              </a:solidFill>
              <a:latin typeface="Arial Narrow" panose="020B0606020202030204" pitchFamily="34" charset="0"/>
            </a:endParaRPr>
          </a:p>
        </p:txBody>
      </p:sp>
      <p:sp>
        <p:nvSpPr>
          <p:cNvPr id="18" name="TextBox 17">
            <a:extLst>
              <a:ext uri="{FF2B5EF4-FFF2-40B4-BE49-F238E27FC236}">
                <a16:creationId xmlns:a16="http://schemas.microsoft.com/office/drawing/2014/main" id="{1522902C-94D7-448E-BCB9-1EF73D0B41DE}"/>
              </a:ext>
            </a:extLst>
          </p:cNvPr>
          <p:cNvSpPr txBox="1"/>
          <p:nvPr/>
        </p:nvSpPr>
        <p:spPr>
          <a:xfrm>
            <a:off x="1811701" y="4100142"/>
            <a:ext cx="1209675" cy="461665"/>
          </a:xfrm>
          <a:prstGeom prst="rect">
            <a:avLst/>
          </a:prstGeom>
          <a:noFill/>
        </p:spPr>
        <p:txBody>
          <a:bodyPr>
            <a:spAutoFit/>
          </a:bodyPr>
          <a:lstStyle/>
          <a:p>
            <a:pPr algn="ctr">
              <a:defRPr/>
            </a:pPr>
            <a:r>
              <a:rPr lang="en-US" sz="2400" dirty="0">
                <a:solidFill>
                  <a:schemeClr val="bg1"/>
                </a:solidFill>
                <a:latin typeface="Arial Narrow" panose="020B0606020202030204" pitchFamily="34" charset="0"/>
              </a:rPr>
              <a:t>1998</a:t>
            </a:r>
            <a:endParaRPr lang="id-ID" sz="2400" dirty="0">
              <a:solidFill>
                <a:schemeClr val="bg1"/>
              </a:solidFill>
              <a:latin typeface="Arial Narrow" panose="020B0606020202030204" pitchFamily="34" charset="0"/>
            </a:endParaRPr>
          </a:p>
        </p:txBody>
      </p:sp>
      <p:sp>
        <p:nvSpPr>
          <p:cNvPr id="19" name="TextBox 18">
            <a:extLst>
              <a:ext uri="{FF2B5EF4-FFF2-40B4-BE49-F238E27FC236}">
                <a16:creationId xmlns:a16="http://schemas.microsoft.com/office/drawing/2014/main" id="{55ED034E-4A97-4D58-A592-E66C5779619B}"/>
              </a:ext>
            </a:extLst>
          </p:cNvPr>
          <p:cNvSpPr txBox="1"/>
          <p:nvPr/>
        </p:nvSpPr>
        <p:spPr>
          <a:xfrm>
            <a:off x="1838652" y="5634844"/>
            <a:ext cx="1209675" cy="461665"/>
          </a:xfrm>
          <a:prstGeom prst="rect">
            <a:avLst/>
          </a:prstGeom>
          <a:noFill/>
        </p:spPr>
        <p:txBody>
          <a:bodyPr>
            <a:spAutoFit/>
          </a:bodyPr>
          <a:lstStyle/>
          <a:p>
            <a:pPr algn="ctr">
              <a:defRPr/>
            </a:pP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2001</a:t>
            </a:r>
            <a:endParaRPr lang="id-ID"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24" name="TextBox 23">
            <a:extLst>
              <a:ext uri="{FF2B5EF4-FFF2-40B4-BE49-F238E27FC236}">
                <a16:creationId xmlns:a16="http://schemas.microsoft.com/office/drawing/2014/main" id="{46DF24A6-921C-4B34-A101-7B10B5D28A2B}"/>
              </a:ext>
            </a:extLst>
          </p:cNvPr>
          <p:cNvSpPr txBox="1"/>
          <p:nvPr/>
        </p:nvSpPr>
        <p:spPr bwMode="auto">
          <a:xfrm>
            <a:off x="3441338" y="1176506"/>
            <a:ext cx="2231380" cy="483466"/>
          </a:xfrm>
          <a:prstGeom prst="rect">
            <a:avLst/>
          </a:prstGeom>
          <a:noFill/>
        </p:spPr>
        <p:txBody>
          <a:bodyPr wrap="none" lIns="0" tIns="0" rIns="0" bIns="0">
            <a:spAutoFit/>
          </a:bodyPr>
          <a:lstStyle/>
          <a:p>
            <a:pPr algn="just">
              <a:lnSpc>
                <a:spcPct val="150000"/>
              </a:lnSpc>
              <a:defRPr/>
            </a:pPr>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Created by Statute</a:t>
            </a:r>
            <a:endParaRPr lang="id-ID"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41" name="TextBox 40">
            <a:extLst>
              <a:ext uri="{FF2B5EF4-FFF2-40B4-BE49-F238E27FC236}">
                <a16:creationId xmlns:a16="http://schemas.microsoft.com/office/drawing/2014/main" id="{7E454822-7C75-4765-A512-FF5E47C74617}"/>
              </a:ext>
            </a:extLst>
          </p:cNvPr>
          <p:cNvSpPr txBox="1"/>
          <p:nvPr/>
        </p:nvSpPr>
        <p:spPr bwMode="auto">
          <a:xfrm>
            <a:off x="3428953" y="2620040"/>
            <a:ext cx="2889830" cy="553998"/>
          </a:xfrm>
          <a:prstGeom prst="rect">
            <a:avLst/>
          </a:prstGeom>
          <a:noFill/>
        </p:spPr>
        <p:txBody>
          <a:bodyPr wrap="none" lIns="0" tIns="0" rIns="0" bIns="0">
            <a:spAutoFit/>
          </a:bodyPr>
          <a:lstStyle/>
          <a:p>
            <a:pPr algn="just">
              <a:lnSpc>
                <a:spcPct val="150000"/>
              </a:lnSpc>
              <a:defRPr/>
            </a:pPr>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a:t>
            </a: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Testing Added</a:t>
            </a:r>
            <a:endParaRPr lang="id-ID"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grpSp>
        <p:nvGrpSpPr>
          <p:cNvPr id="9235" name="Group 41"/>
          <p:cNvGrpSpPr>
            <a:grpSpLocks/>
          </p:cNvGrpSpPr>
          <p:nvPr/>
        </p:nvGrpSpPr>
        <p:grpSpPr bwMode="auto">
          <a:xfrm>
            <a:off x="3431328" y="4035069"/>
            <a:ext cx="2839367" cy="553998"/>
            <a:chOff x="324353" y="4114765"/>
            <a:chExt cx="3786988" cy="739753"/>
          </a:xfrm>
        </p:grpSpPr>
        <p:sp>
          <p:nvSpPr>
            <p:cNvPr id="43" name="TextBox 42">
              <a:extLst>
                <a:ext uri="{FF2B5EF4-FFF2-40B4-BE49-F238E27FC236}">
                  <a16:creationId xmlns:a16="http://schemas.microsoft.com/office/drawing/2014/main" id="{66D4D648-D320-40B9-BDE8-D0F4596BF00F}"/>
                </a:ext>
              </a:extLst>
            </p:cNvPr>
            <p:cNvSpPr txBox="1"/>
            <p:nvPr/>
          </p:nvSpPr>
          <p:spPr>
            <a:xfrm>
              <a:off x="889398" y="4573980"/>
              <a:ext cx="2475146" cy="277407"/>
            </a:xfrm>
            <a:prstGeom prst="rect">
              <a:avLst/>
            </a:prstGeom>
            <a:noFill/>
          </p:spPr>
          <p:txBody>
            <a:bodyPr lIns="0" tIns="0" rIns="0" bIns="0">
              <a:spAutoFit/>
            </a:bodyPr>
            <a:lstStyle/>
            <a:p>
              <a:pPr algn="ctr">
                <a:lnSpc>
                  <a:spcPct val="150000"/>
                </a:lnSpc>
                <a:defRPr/>
              </a:pPr>
              <a:endParaRPr lang="en-US" sz="900" dirty="0">
                <a:solidFill>
                  <a:schemeClr val="tx1">
                    <a:lumMod val="65000"/>
                    <a:lumOff val="35000"/>
                  </a:schemeClr>
                </a:solidFill>
                <a:latin typeface="Arial Narrow" panose="020B0606020202030204" pitchFamily="34" charset="0"/>
              </a:endParaRPr>
            </a:p>
          </p:txBody>
        </p:sp>
        <p:sp>
          <p:nvSpPr>
            <p:cNvPr id="44" name="TextBox 43">
              <a:extLst>
                <a:ext uri="{FF2B5EF4-FFF2-40B4-BE49-F238E27FC236}">
                  <a16:creationId xmlns:a16="http://schemas.microsoft.com/office/drawing/2014/main" id="{7E44981A-1E0B-40E6-AED3-BE24D3A6BD3B}"/>
                </a:ext>
              </a:extLst>
            </p:cNvPr>
            <p:cNvSpPr txBox="1"/>
            <p:nvPr/>
          </p:nvSpPr>
          <p:spPr>
            <a:xfrm>
              <a:off x="324353" y="4114765"/>
              <a:ext cx="3786988" cy="739753"/>
            </a:xfrm>
            <a:prstGeom prst="rect">
              <a:avLst/>
            </a:prstGeom>
            <a:noFill/>
          </p:spPr>
          <p:txBody>
            <a:bodyPr wrap="none" lIns="0" tIns="0" rIns="0" bIns="0">
              <a:spAutoFit/>
            </a:bodyPr>
            <a:lstStyle/>
            <a:p>
              <a:pPr algn="just">
                <a:lnSpc>
                  <a:spcPct val="150000"/>
                </a:lnSpc>
                <a:defRPr/>
              </a:pP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Ethics </a:t>
              </a:r>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a:t>
              </a: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dded </a:t>
              </a:r>
              <a:endParaRPr lang="id-ID"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grpSp>
      <p:sp>
        <p:nvSpPr>
          <p:cNvPr id="47" name="TextBox 46">
            <a:extLst>
              <a:ext uri="{FF2B5EF4-FFF2-40B4-BE49-F238E27FC236}">
                <a16:creationId xmlns:a16="http://schemas.microsoft.com/office/drawing/2014/main" id="{C3773930-8C1F-4A49-AB50-3D67EDC7EF95}"/>
              </a:ext>
            </a:extLst>
          </p:cNvPr>
          <p:cNvSpPr txBox="1"/>
          <p:nvPr/>
        </p:nvSpPr>
        <p:spPr bwMode="auto">
          <a:xfrm>
            <a:off x="3453130" y="5611312"/>
            <a:ext cx="3492944" cy="553998"/>
          </a:xfrm>
          <a:prstGeom prst="rect">
            <a:avLst/>
          </a:prstGeom>
          <a:noFill/>
        </p:spPr>
        <p:txBody>
          <a:bodyPr wrap="none" lIns="0" tIns="0" rIns="0" bIns="0">
            <a:spAutoFit/>
          </a:bodyPr>
          <a:lstStyle/>
          <a:p>
            <a:pPr algn="just">
              <a:lnSpc>
                <a:spcPct val="150000"/>
              </a:lnSpc>
              <a:defRPr/>
            </a:pPr>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Recruitment functions added</a:t>
            </a:r>
            <a:endParaRPr lang="id-ID"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53" name="Oval 52">
            <a:extLst>
              <a:ext uri="{FF2B5EF4-FFF2-40B4-BE49-F238E27FC236}">
                <a16:creationId xmlns:a16="http://schemas.microsoft.com/office/drawing/2014/main" id="{E0AE8F7D-5BAC-447A-8FCE-774ACE762F00}"/>
              </a:ext>
            </a:extLst>
          </p:cNvPr>
          <p:cNvSpPr/>
          <p:nvPr/>
        </p:nvSpPr>
        <p:spPr>
          <a:xfrm>
            <a:off x="1998445" y="1000125"/>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55" name="Oval 54">
            <a:extLst>
              <a:ext uri="{FF2B5EF4-FFF2-40B4-BE49-F238E27FC236}">
                <a16:creationId xmlns:a16="http://schemas.microsoft.com/office/drawing/2014/main" id="{0205BCBD-1813-4C54-942E-64D7AD9A99AB}"/>
              </a:ext>
            </a:extLst>
          </p:cNvPr>
          <p:cNvSpPr/>
          <p:nvPr/>
        </p:nvSpPr>
        <p:spPr>
          <a:xfrm>
            <a:off x="1938263" y="2446255"/>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56" name="Oval 55">
            <a:extLst>
              <a:ext uri="{FF2B5EF4-FFF2-40B4-BE49-F238E27FC236}">
                <a16:creationId xmlns:a16="http://schemas.microsoft.com/office/drawing/2014/main" id="{334FD40A-7FB7-4A3B-9C84-8DE16AFC28CF}"/>
              </a:ext>
            </a:extLst>
          </p:cNvPr>
          <p:cNvSpPr/>
          <p:nvPr/>
        </p:nvSpPr>
        <p:spPr>
          <a:xfrm>
            <a:off x="1935529" y="3882568"/>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58" name="Oval 57">
            <a:extLst>
              <a:ext uri="{FF2B5EF4-FFF2-40B4-BE49-F238E27FC236}">
                <a16:creationId xmlns:a16="http://schemas.microsoft.com/office/drawing/2014/main" id="{07CD4BB6-6445-4274-9C02-DC08598CF293}"/>
              </a:ext>
            </a:extLst>
          </p:cNvPr>
          <p:cNvSpPr/>
          <p:nvPr/>
        </p:nvSpPr>
        <p:spPr>
          <a:xfrm>
            <a:off x="1926431" y="5383663"/>
            <a:ext cx="962025" cy="962025"/>
          </a:xfrm>
          <a:prstGeom prst="ellipse">
            <a:avLst/>
          </a:prstGeom>
          <a:noFill/>
          <a:ln w="412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a:latin typeface="Arial Narrow" panose="020B0606020202030204" pitchFamily="34" charset="0"/>
            </a:endParaRPr>
          </a:p>
        </p:txBody>
      </p:sp>
      <p:sp>
        <p:nvSpPr>
          <p:cNvPr id="27" name="TextBox 26"/>
          <p:cNvSpPr txBox="1"/>
          <p:nvPr/>
        </p:nvSpPr>
        <p:spPr>
          <a:xfrm>
            <a:off x="2188394" y="101030"/>
            <a:ext cx="8055913" cy="1200329"/>
          </a:xfrm>
          <a:prstGeom prst="rect">
            <a:avLst/>
          </a:prstGeom>
          <a:noFill/>
        </p:spPr>
        <p:txBody>
          <a:bodyPr wrap="square" rtlCol="0">
            <a:spAutoFit/>
          </a:bodyPr>
          <a:lstStyle/>
          <a:p>
            <a:pPr algn="ctr"/>
            <a:r>
              <a:rPr lang="en-US" sz="3600" b="1" dirty="0" smtClean="0">
                <a:solidFill>
                  <a:srgbClr val="801336"/>
                </a:solidFill>
                <a:latin typeface="Footlight MT Light" panose="0204060206030A020304" pitchFamily="18" charset="0"/>
                <a:ea typeface="MS Gothic" panose="020B0609070205080204" pitchFamily="49" charset="-128"/>
              </a:rPr>
              <a:t>Georgia Professional Standards Commission </a:t>
            </a:r>
            <a:r>
              <a:rPr lang="en-US" sz="3600" b="1" dirty="0" smtClean="0">
                <a:solidFill>
                  <a:srgbClr val="801336"/>
                </a:solidFill>
                <a:latin typeface="Footlight MT Light" panose="0204060206030A020304" pitchFamily="18" charset="0"/>
                <a:ea typeface="MS Gothic" panose="020B0609070205080204" pitchFamily="49" charset="-128"/>
              </a:rPr>
              <a:t>Timeline</a:t>
            </a:r>
            <a:endParaRPr lang="en-US" sz="3600" b="1" dirty="0">
              <a:solidFill>
                <a:srgbClr val="801336"/>
              </a:solidFill>
              <a:latin typeface="Footlight MT Light" panose="0204060206030A020304" pitchFamily="18" charset="0"/>
              <a:ea typeface="MS Gothic" panose="020B0609070205080204" pitchFamily="49" charset="-128"/>
            </a:endParaRPr>
          </a:p>
        </p:txBody>
      </p:sp>
      <p:sp>
        <p:nvSpPr>
          <p:cNvPr id="9217" name="Rectangle 9216"/>
          <p:cNvSpPr/>
          <p:nvPr/>
        </p:nvSpPr>
        <p:spPr>
          <a:xfrm>
            <a:off x="9208190" y="1664224"/>
            <a:ext cx="1727200" cy="369332"/>
          </a:xfrm>
          <a:prstGeom prst="rect">
            <a:avLst/>
          </a:prstGeom>
        </p:spPr>
        <p:txBody>
          <a:bodyPr wrap="square">
            <a:spAutoFit/>
          </a:bodyPr>
          <a:lstStyle/>
          <a:p>
            <a:pPr algn="ctr"/>
            <a:r>
              <a:rPr lang="en-US" dirty="0" smtClean="0">
                <a:solidFill>
                  <a:schemeClr val="bg1"/>
                </a:solidFill>
                <a:latin typeface="Arial Narrow" panose="020B0606020202030204" pitchFamily="34" charset="0"/>
              </a:rPr>
              <a:t>.</a:t>
            </a:r>
            <a:endParaRPr lang="en-US" dirty="0">
              <a:solidFill>
                <a:schemeClr val="bg1"/>
              </a:solidFill>
              <a:latin typeface="Arial Narrow" panose="020B0606020202030204" pitchFamily="34" charset="0"/>
            </a:endParaRPr>
          </a:p>
        </p:txBody>
      </p:sp>
      <p:pic>
        <p:nvPicPr>
          <p:cNvPr id="23" name="Picture 6"/>
          <p:cNvPicPr>
            <a:picLocks noChangeAspect="1" noChangeArrowheads="1"/>
          </p:cNvPicPr>
          <p:nvPr/>
        </p:nvPicPr>
        <p:blipFill>
          <a:blip r:embed="rId3"/>
          <a:srcRect/>
          <a:stretch>
            <a:fillRect/>
          </a:stretch>
        </p:blipFill>
        <p:spPr bwMode="auto">
          <a:xfrm>
            <a:off x="10071790" y="4065706"/>
            <a:ext cx="1453623" cy="2379441"/>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5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235"/>
                                        </p:tgtEl>
                                        <p:attrNameLst>
                                          <p:attrName>style.visibility</p:attrName>
                                        </p:attrNameLst>
                                      </p:cBhvr>
                                      <p:to>
                                        <p:strVal val="visible"/>
                                      </p:to>
                                    </p:set>
                                    <p:animEffect transition="in" filter="fade">
                                      <p:cBhvr>
                                        <p:cTn id="26" dur="500"/>
                                        <p:tgtEl>
                                          <p:spTgt spid="92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41" grpId="0"/>
      <p:bldP spid="4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72425" y="330612"/>
            <a:ext cx="10512101"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2933" dirty="0">
              <a:solidFill>
                <a:srgbClr val="000000"/>
              </a:solidFill>
            </a:endParaRPr>
          </a:p>
          <a:p>
            <a:pPr marL="0" indent="0">
              <a:lnSpc>
                <a:spcPct val="100000"/>
              </a:lnSpc>
              <a:spcBef>
                <a:spcPts val="0"/>
              </a:spcBef>
              <a:buClr>
                <a:srgbClr val="000000"/>
              </a:buClr>
              <a:buSzPts val="2000"/>
              <a:buNone/>
            </a:pPr>
            <a:endParaRPr lang="en-US" dirty="0" smtClean="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endParaRPr lang="en-US" dirty="0">
              <a:solidFill>
                <a:srgbClr val="000000"/>
              </a:solidFill>
              <a:latin typeface="Georgia"/>
              <a:ea typeface="Georgia"/>
              <a:cs typeface="Georgia"/>
              <a:sym typeface="Georgia"/>
            </a:endParaRPr>
          </a:p>
          <a:p>
            <a:pPr marL="0" indent="0" algn="just">
              <a:lnSpc>
                <a:spcPct val="100000"/>
              </a:lnSpc>
              <a:spcBef>
                <a:spcPts val="0"/>
              </a:spcBef>
              <a:buClr>
                <a:srgbClr val="000000"/>
              </a:buClr>
              <a:buSzPts val="2000"/>
              <a:buNone/>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middle school teacher reported to both his employer school system and the </a:t>
            </a:r>
            <a:r>
              <a:rPr lang="en-US"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GaPSC</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that he had a college degree from a university.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He produced an AI-generated transcript.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The university did not have any record of the educator’s enrollment, indicating he never took classes at the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university.</a:t>
            </a:r>
            <a:endParaRPr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053" y="157430"/>
            <a:ext cx="3260836" cy="2174978"/>
          </a:xfrm>
          <a:prstGeom prst="rect">
            <a:avLst/>
          </a:prstGeom>
          <a:ln>
            <a:solidFill>
              <a:srgbClr val="002060"/>
            </a:solidFill>
          </a:ln>
        </p:spPr>
      </p:pic>
      <p:sp>
        <p:nvSpPr>
          <p:cNvPr id="9" name="TextBox 8"/>
          <p:cNvSpPr txBox="1"/>
          <p:nvPr/>
        </p:nvSpPr>
        <p:spPr>
          <a:xfrm>
            <a:off x="2192518" y="4944746"/>
            <a:ext cx="8145282" cy="892552"/>
          </a:xfrm>
          <a:prstGeom prst="rect">
            <a:avLst/>
          </a:prstGeom>
          <a:noFill/>
          <a:ln w="12700">
            <a:solidFill>
              <a:srgbClr val="801336"/>
            </a:solidFill>
          </a:ln>
        </p:spPr>
        <p:txBody>
          <a:bodyPr wrap="square" rtlCol="0">
            <a:spAutoFit/>
          </a:bodyPr>
          <a:lstStyle/>
          <a:p>
            <a:pPr algn="just"/>
            <a:r>
              <a:rPr lang="en-US" sz="2600" i="1" dirty="0" smtClean="0">
                <a:latin typeface="Arial Narrow" panose="020B0606020202030204" pitchFamily="34" charset="0"/>
                <a:ea typeface="Nirmala UI Semilight" panose="020B0402040204020203" pitchFamily="34" charset="0"/>
                <a:cs typeface="Nirmala UI Semilight" panose="020B0402040204020203" pitchFamily="34" charset="0"/>
              </a:rPr>
              <a:t>Submitting false records in order to obtain certification</a:t>
            </a:r>
            <a:r>
              <a:rPr lang="en-US" sz="2600" b="1" i="1" dirty="0" smtClean="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600" b="1"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i="1" dirty="0">
                <a:latin typeface="Arial Narrow" panose="020B0606020202030204" pitchFamily="34" charset="0"/>
                <a:ea typeface="Nirmala UI Semilight" panose="020B0402040204020203" pitchFamily="34" charset="0"/>
                <a:cs typeface="Nirmala UI Semilight" panose="020B0402040204020203" pitchFamily="34" charset="0"/>
              </a:rPr>
              <a:t>a violation of Standard </a:t>
            </a:r>
            <a:r>
              <a:rPr lang="en-US" sz="2600" i="1" dirty="0" smtClean="0">
                <a:latin typeface="Arial Narrow" panose="020B0606020202030204" pitchFamily="34" charset="0"/>
                <a:ea typeface="Nirmala UI Semilight" panose="020B0402040204020203" pitchFamily="34" charset="0"/>
                <a:cs typeface="Nirmala UI Semilight" panose="020B0402040204020203" pitchFamily="34" charset="0"/>
              </a:rPr>
              <a:t>4. </a:t>
            </a:r>
            <a:endParaRPr lang="en-US" sz="26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78969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15300" y="547910"/>
            <a:ext cx="10512101"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2933" dirty="0">
              <a:solidFill>
                <a:srgbClr val="000000"/>
              </a:solidFill>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p:cNvSpPr txBox="1"/>
          <p:nvPr/>
        </p:nvSpPr>
        <p:spPr>
          <a:xfrm>
            <a:off x="1737519" y="4402486"/>
            <a:ext cx="9210675" cy="830997"/>
          </a:xfrm>
          <a:prstGeom prst="rect">
            <a:avLst/>
          </a:prstGeom>
          <a:noFill/>
          <a:ln w="12700">
            <a:solidFill>
              <a:srgbClr val="801336"/>
            </a:solidFill>
          </a:ln>
        </p:spPr>
        <p:txBody>
          <a:bodyPr wrap="square" rtlCol="0">
            <a:spAutoFit/>
          </a:bodyPr>
          <a:lstStyle/>
          <a:p>
            <a:pPr algn="just"/>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smtClean="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b="1" i="1" dirty="0" smtClean="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a violation of Standard 4. The educator submitted falsified information to the school system.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2" name="Table 1"/>
          <p:cNvGraphicFramePr>
            <a:graphicFrameLocks noGrp="1"/>
          </p:cNvGraphicFramePr>
          <p:nvPr>
            <p:extLst>
              <p:ext uri="{D42A27DB-BD31-4B8C-83A1-F6EECF244321}">
                <p14:modId xmlns:p14="http://schemas.microsoft.com/office/powerpoint/2010/main" val="1732833874"/>
              </p:ext>
            </p:extLst>
          </p:nvPr>
        </p:nvGraphicFramePr>
        <p:xfrm>
          <a:off x="1574157" y="1911835"/>
          <a:ext cx="9853244" cy="2062359"/>
        </p:xfrm>
        <a:graphic>
          <a:graphicData uri="http://schemas.openxmlformats.org/drawingml/2006/table">
            <a:tbl>
              <a:tblPr/>
              <a:tblGrid>
                <a:gridCol w="9853244">
                  <a:extLst>
                    <a:ext uri="{9D8B030D-6E8A-4147-A177-3AD203B41FA5}">
                      <a16:colId xmlns:a16="http://schemas.microsoft.com/office/drawing/2014/main" val="4052597157"/>
                    </a:ext>
                  </a:extLst>
                </a:gridCol>
              </a:tblGrid>
              <a:tr h="2062359">
                <a:tc>
                  <a:txBody>
                    <a:bodyPr/>
                    <a:lstStyle/>
                    <a:p>
                      <a:pPr algn="just" fontAlgn="t"/>
                      <a:r>
                        <a:rPr lang="en-US" sz="2800" b="0" i="0" u="none" strike="noStrike" dirty="0" smtClean="0">
                          <a:solidFill>
                            <a:srgbClr val="003399"/>
                          </a:solidFill>
                          <a:effectLst/>
                          <a:latin typeface="Arial Narrow" panose="020B0606020202030204" pitchFamily="34" charset="0"/>
                        </a:rPr>
                        <a:t>The educator, the graduation coach at a high school, changed </a:t>
                      </a:r>
                      <a:r>
                        <a:rPr lang="en-US" sz="2800" b="0" i="0" u="none" strike="noStrike" dirty="0">
                          <a:solidFill>
                            <a:srgbClr val="003399"/>
                          </a:solidFill>
                          <a:effectLst/>
                          <a:latin typeface="Arial Narrow" panose="020B0606020202030204" pitchFamily="34" charset="0"/>
                        </a:rPr>
                        <a:t>failing grades to passing grades for at least 16 students within the </a:t>
                      </a:r>
                      <a:r>
                        <a:rPr lang="en-US" sz="2800" b="0" i="0" u="none" strike="noStrike" dirty="0" err="1">
                          <a:solidFill>
                            <a:srgbClr val="003399"/>
                          </a:solidFill>
                          <a:effectLst/>
                          <a:latin typeface="Arial Narrow" panose="020B0606020202030204" pitchFamily="34" charset="0"/>
                        </a:rPr>
                        <a:t>Edgenuity</a:t>
                      </a:r>
                      <a:r>
                        <a:rPr lang="en-US" sz="2800" b="0" i="0" u="none" strike="noStrike" dirty="0">
                          <a:solidFill>
                            <a:srgbClr val="003399"/>
                          </a:solidFill>
                          <a:effectLst/>
                          <a:latin typeface="Arial Narrow" panose="020B0606020202030204" pitchFamily="34" charset="0"/>
                        </a:rPr>
                        <a:t> online learning system.  The educator stated that many have access to </a:t>
                      </a:r>
                      <a:r>
                        <a:rPr lang="en-US" sz="2800" b="0" i="0" u="none" strike="noStrike" dirty="0" err="1">
                          <a:solidFill>
                            <a:srgbClr val="003399"/>
                          </a:solidFill>
                          <a:effectLst/>
                          <a:latin typeface="Arial Narrow" panose="020B0606020202030204" pitchFamily="34" charset="0"/>
                        </a:rPr>
                        <a:t>Edgenuity</a:t>
                      </a:r>
                      <a:r>
                        <a:rPr lang="en-US" sz="2800" b="0" i="0" u="none" strike="noStrike" dirty="0">
                          <a:solidFill>
                            <a:srgbClr val="003399"/>
                          </a:solidFill>
                          <a:effectLst/>
                          <a:latin typeface="Arial Narrow" panose="020B0606020202030204" pitchFamily="34" charset="0"/>
                        </a:rPr>
                        <a:t> and there were always security issues in the past.   </a:t>
                      </a:r>
                    </a:p>
                  </a:txBody>
                  <a:tcPr marL="7620" marR="7620" marT="7620">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94149"/>
                  </a:ext>
                </a:extLst>
              </a:tr>
            </a:tbl>
          </a:graphicData>
        </a:graphic>
      </p:graphicFrame>
    </p:spTree>
    <p:extLst>
      <p:ext uri="{BB962C8B-B14F-4D97-AF65-F5344CB8AC3E}">
        <p14:creationId xmlns:p14="http://schemas.microsoft.com/office/powerpoint/2010/main" val="198769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46198" y="656192"/>
            <a:ext cx="10501192"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4: Scenario</a:t>
            </a:r>
          </a:p>
          <a:p>
            <a:pPr marL="0" indent="0">
              <a:lnSpc>
                <a:spcPct val="100000"/>
              </a:lnSpc>
              <a:spcBef>
                <a:spcPts val="0"/>
              </a:spcBef>
              <a:buClr>
                <a:srgbClr val="000000"/>
              </a:buClr>
              <a:buSzPts val="2000"/>
              <a:buNone/>
            </a:pPr>
            <a:endParaRPr lang="en-US" sz="3200" dirty="0">
              <a:solidFill>
                <a:srgbClr val="000000"/>
              </a:solidFill>
            </a:endParaRPr>
          </a:p>
          <a:p>
            <a:pPr marL="0" indent="0" algn="just">
              <a:lnSpc>
                <a:spcPct val="100000"/>
              </a:lnSpc>
              <a:spcBef>
                <a:spcPts val="0"/>
              </a:spcBef>
              <a:buClr>
                <a:srgbClr val="000000"/>
              </a:buClr>
              <a:buSzPts val="2000"/>
              <a:buNone/>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While completing multiple applications for certification,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an educator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failed to disclose her felony conviction for Aggravated Assault. The educator provided the </a:t>
            </a:r>
            <a:r>
              <a:rPr lang="en-US"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GaPSC</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with a photo of a document she purported to be a pardon, but failed to provide certified court records.  She also failed to submit her fingerprints for a criminal history report</a:t>
            </a:r>
            <a:r>
              <a:rPr lang="en-US" sz="3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endParaRPr sz="3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3" name="Rectangle 2"/>
          <p:cNvSpPr/>
          <p:nvPr/>
        </p:nvSpPr>
        <p:spPr>
          <a:xfrm>
            <a:off x="1245394" y="1593113"/>
            <a:ext cx="9702800" cy="304699"/>
          </a:xfrm>
          <a:prstGeom prst="rect">
            <a:avLst/>
          </a:prstGeom>
        </p:spPr>
        <p:txBody>
          <a:bodyPr wrap="square">
            <a:spAutoFit/>
          </a:bodyPr>
          <a:lstStyle/>
          <a:p>
            <a:pPr>
              <a:lnSpc>
                <a:spcPct val="115000"/>
              </a:lnSpc>
            </a:pPr>
            <a:r>
              <a:rPr lang="en-US" sz="1200" dirty="0">
                <a:solidFill>
                  <a:srgbClr val="000000"/>
                </a:solidFill>
                <a:latin typeface="Calibri" panose="020F0502020204030204" pitchFamily="34" charset="0"/>
                <a:ea typeface="Georgia" panose="02040502050405020303" pitchFamily="18" charset="0"/>
                <a:cs typeface="Calibri" panose="020F0502020204030204" pitchFamily="34" charset="0"/>
              </a:rPr>
              <a:t> </a:t>
            </a:r>
            <a:endParaRPr lang="en-US" sz="1067"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p:cNvSpPr txBox="1"/>
          <p:nvPr/>
        </p:nvSpPr>
        <p:spPr>
          <a:xfrm>
            <a:off x="963168" y="4632036"/>
            <a:ext cx="5839415" cy="1569660"/>
          </a:xfrm>
          <a:prstGeom prst="rect">
            <a:avLst/>
          </a:prstGeom>
          <a:noFill/>
          <a:ln w="12700">
            <a:solidFill>
              <a:srgbClr val="801336"/>
            </a:solidFill>
          </a:ln>
        </p:spPr>
        <p:txBody>
          <a:bodyPr wrap="square" rtlCol="0">
            <a:spAutoFit/>
          </a:bodyPr>
          <a:lstStyle/>
          <a:p>
            <a:pPr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Failure to disclose criminal convictions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b="1"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a violation of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Standard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4: Honesty. Failure to respond to </a:t>
            </a:r>
            <a:r>
              <a:rPr lang="en-US" sz="2400" i="1" dirty="0" err="1" smtClean="0">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 requests results in a revocation.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764" y="3964154"/>
            <a:ext cx="4079100" cy="2720760"/>
          </a:xfrm>
          <a:prstGeom prst="rect">
            <a:avLst/>
          </a:prstGeom>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67886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142367" y="556399"/>
            <a:ext cx="10748277" cy="63016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4: Takeaways</a:t>
            </a:r>
          </a:p>
          <a:p>
            <a:pPr>
              <a:buClrTx/>
              <a:buSzPct val="100000"/>
              <a:buFont typeface="Arial" panose="020B0604020202020204" pitchFamily="34" charset="0"/>
              <a:buChar char="•"/>
            </a:pPr>
            <a:endParaRPr lang="en-US" sz="533" dirty="0">
              <a:solidFill>
                <a:srgbClr val="000000"/>
              </a:solidFill>
              <a:latin typeface="Calibri" panose="020F0502020204030204" pitchFamily="34" charset="0"/>
              <a:cs typeface="Calibri" panose="020F0502020204030204" pitchFamily="34" charset="0"/>
            </a:endParaRPr>
          </a:p>
          <a:p>
            <a:pPr indent="-457200" algn="just">
              <a:lnSpc>
                <a:spcPct val="100000"/>
              </a:lnSpc>
              <a:buClrTx/>
              <a:buSzPct val="100000"/>
              <a:buFont typeface="Courier New" panose="02070309020205020404" pitchFamily="49" charset="0"/>
              <a:buChar char="o"/>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Honesty is the best policy.</a:t>
            </a:r>
          </a:p>
          <a:p>
            <a:pPr indent="-457200" algn="just">
              <a:lnSpc>
                <a:spcPct val="100000"/>
              </a:lnSpc>
              <a:spcBef>
                <a:spcPts val="0"/>
              </a:spcBef>
              <a:buClrTx/>
              <a:buSzPct val="100000"/>
              <a:buFont typeface="Courier New" panose="02070309020205020404" pitchFamily="49" charset="0"/>
              <a:buChar char="o"/>
            </a:pPr>
            <a:endParaRPr lang="en-US" sz="1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indent="-457200" algn="just">
              <a:lnSpc>
                <a:spcPct val="100000"/>
              </a:lnSpc>
              <a:spcBef>
                <a:spcPts val="0"/>
              </a:spcBef>
              <a:buClrTx/>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Pay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attention to your </a:t>
            </a:r>
            <a:r>
              <a:rPr lang="en-US"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MyPSC</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account when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submitting</a:t>
            </a:r>
          </a:p>
          <a:p>
            <a:pPr marL="0" indent="0" algn="just">
              <a:lnSpc>
                <a:spcPct val="100000"/>
              </a:lnSpc>
              <a:spcBef>
                <a:spcPts val="0"/>
              </a:spcBef>
              <a:buClrTx/>
              <a:buSzPct val="100000"/>
              <a:buNone/>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applications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and answer Personal Affirmation Questions (PAQs</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marL="0" indent="0" algn="just">
              <a:lnSpc>
                <a:spcPct val="100000"/>
              </a:lnSpc>
              <a:spcBef>
                <a:spcPts val="0"/>
              </a:spcBef>
              <a:buClrTx/>
              <a:buSzPct val="100000"/>
              <a:buNone/>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honestly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and appropriately. Do not hide prior offenses</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0" indent="-457200" algn="just">
              <a:lnSpc>
                <a:spcPct val="100000"/>
              </a:lnSpc>
              <a:spcBef>
                <a:spcPts val="0"/>
              </a:spcBef>
              <a:buClrTx/>
              <a:buSzPct val="100000"/>
              <a:buFont typeface="Courier New" panose="02070309020205020404" pitchFamily="49" charset="0"/>
              <a:buChar char="o"/>
            </a:pPr>
            <a:endParaRPr lang="en-US" sz="1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0" indent="-457200" algn="just">
              <a:lnSpc>
                <a:spcPct val="100000"/>
              </a:lnSpc>
              <a:spcBef>
                <a:spcPts val="0"/>
              </a:spcBef>
              <a:buClrTx/>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Do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falsify records, including grades, sick/personal leave,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IEP</a:t>
            </a:r>
          </a:p>
          <a:p>
            <a:pPr marL="0" indent="0" algn="just">
              <a:lnSpc>
                <a:spcPct val="100000"/>
              </a:lnSpc>
              <a:spcBef>
                <a:spcPts val="0"/>
              </a:spcBef>
              <a:buClrTx/>
              <a:buSzPct val="100000"/>
              <a:buNone/>
            </a:pP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documents</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etc.</a:t>
            </a:r>
          </a:p>
          <a:p>
            <a:pPr indent="-457200" algn="just">
              <a:lnSpc>
                <a:spcPct val="100000"/>
              </a:lnSpc>
              <a:buClrTx/>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Respond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 GaPSC requests.</a:t>
            </a:r>
          </a:p>
          <a:p>
            <a:pPr algn="just">
              <a:buClrTx/>
              <a:buSzPct val="100000"/>
              <a:buFont typeface="Wingdings" panose="05000000000000000000" pitchFamily="2" charset="2"/>
              <a:buChar char="q"/>
            </a:pPr>
            <a:endParaRPr lang="en-US" dirty="0">
              <a:solidFill>
                <a:srgbClr val="000000"/>
              </a:solidFill>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90670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additive="base">
                                        <p:cTn id="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additive="base">
                                        <p:cTn id="3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687" y="-297"/>
            <a:ext cx="1010290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082381"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53995" y="1946736"/>
            <a:ext cx="5208171"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5: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Public Funds and Property</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29292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281EAFD-E657-B7E1-4BD4-ABC8010BBE44}"/>
              </a:ext>
            </a:extLst>
          </p:cNvPr>
          <p:cNvSpPr>
            <a:spLocks/>
          </p:cNvSpPr>
          <p:nvPr/>
        </p:nvSpPr>
        <p:spPr bwMode="auto">
          <a:xfrm>
            <a:off x="794" y="-155787"/>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30" name="Callout Text" hidden="1"/>
          <p:cNvSpPr/>
          <p:nvPr/>
        </p:nvSpPr>
        <p:spPr>
          <a:xfrm>
            <a:off x="8458994" y="381000"/>
            <a:ext cx="3352800" cy="144562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46"/>
            <a:r>
              <a:rPr lang="en-US" sz="1600" b="1" dirty="0">
                <a:solidFill>
                  <a:srgbClr val="C48712"/>
                </a:solidFill>
                <a:latin typeface="Tahoma"/>
              </a:rPr>
              <a:t>CLICK IN ANY OF THESE TEXT BOXES TO CHANGE THE TEXT SEEN IN THIS TEMPLATE. CUSTOMIZE IT TO FIT YOUR PERSONAL NEEDS.</a:t>
            </a:r>
            <a:endParaRPr lang="en-US" sz="1600" dirty="0">
              <a:solidFill>
                <a:srgbClr val="C48712"/>
              </a:solidFill>
              <a:latin typeface="Tahoma"/>
            </a:endParaRPr>
          </a:p>
        </p:txBody>
      </p:sp>
      <p:sp>
        <p:nvSpPr>
          <p:cNvPr id="6" name="Callout Text" hidden="1">
            <a:extLst>
              <a:ext uri="{FF2B5EF4-FFF2-40B4-BE49-F238E27FC236}">
                <a16:creationId xmlns:a16="http://schemas.microsoft.com/office/drawing/2014/main" id="{D65255B3-2B53-457C-B521-98E42B4E034B}"/>
              </a:ext>
            </a:extLst>
          </p:cNvPr>
          <p:cNvSpPr/>
          <p:nvPr/>
        </p:nvSpPr>
        <p:spPr>
          <a:xfrm>
            <a:off x="8179594" y="635000"/>
            <a:ext cx="2590800" cy="139700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46"/>
            <a:r>
              <a:rPr lang="en-US" sz="1400" b="1" dirty="0">
                <a:solidFill>
                  <a:srgbClr val="C48712"/>
                </a:solidFill>
                <a:latin typeface="Tahoma"/>
              </a:rPr>
              <a:t>CLICK IN ANY OF THESE TEXT BOXES TO CHANGE THE TEXT SEEN IN THIS TEMPLATE. CUSTOMIZE IT TO FIT YOUR PERSONAL NEEDS.</a:t>
            </a:r>
            <a:endParaRPr lang="en-US" sz="1400" dirty="0">
              <a:solidFill>
                <a:srgbClr val="C48712"/>
              </a:solidFill>
              <a:latin typeface="Tahoma"/>
            </a:endParaRPr>
          </a:p>
        </p:txBody>
      </p:sp>
      <p:sp>
        <p:nvSpPr>
          <p:cNvPr id="7" name="TextBox 6"/>
          <p:cNvSpPr txBox="1"/>
          <p:nvPr/>
        </p:nvSpPr>
        <p:spPr>
          <a:xfrm>
            <a:off x="393721" y="381911"/>
            <a:ext cx="3019330"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5: Public Funds &amp; Property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
        <p:nvSpPr>
          <p:cNvPr id="10" name="Google Shape;119;p2"/>
          <p:cNvSpPr/>
          <p:nvPr/>
        </p:nvSpPr>
        <p:spPr>
          <a:xfrm flipH="1">
            <a:off x="298213" y="1956975"/>
            <a:ext cx="2840521" cy="4193304"/>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txBody>
          <a:bodyPr spcFirstLastPara="1" wrap="square" lIns="91425" tIns="45700" rIns="91425" bIns="45700" anchor="ctr" anchorCtr="0">
            <a:noAutofit/>
          </a:bodyPr>
          <a:lstStyle/>
          <a:p>
            <a:pPr>
              <a:buClr>
                <a:schemeClr val="dk1"/>
              </a:buClr>
              <a:buSzPts val="2800"/>
            </a:pPr>
            <a:r>
              <a:rPr lang="en-US" sz="2933"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entrusted with public funds and property shall honor that trust with a high level of honesty, accuracy, and responsibility. </a:t>
            </a:r>
          </a:p>
        </p:txBody>
      </p:sp>
      <p:sp>
        <p:nvSpPr>
          <p:cNvPr id="2" name="TextBox 1"/>
          <p:cNvSpPr txBox="1"/>
          <p:nvPr/>
        </p:nvSpPr>
        <p:spPr>
          <a:xfrm>
            <a:off x="3645243" y="98855"/>
            <a:ext cx="8106033" cy="6576159"/>
          </a:xfrm>
          <a:prstGeom prst="rect">
            <a:avLst/>
          </a:prstGeom>
          <a:noFill/>
          <a:ln w="12700">
            <a:noFill/>
          </a:ln>
        </p:spPr>
        <p:txBody>
          <a:bodyPr wrap="square" rtlCol="0">
            <a:spAutoFit/>
          </a:bodyPr>
          <a:lstStyle/>
          <a:p>
            <a:pPr algn="just" defTabSz="304815">
              <a:defRPr/>
            </a:pP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a:t>
            </a:r>
          </a:p>
          <a:p>
            <a:pPr algn="just" defTabSz="304815">
              <a:defRPr/>
            </a:pPr>
            <a:endPar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defTabSz="304815">
              <a:defRPr/>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  misusing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public or school-related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funds;</a:t>
            </a:r>
          </a:p>
          <a:p>
            <a:pPr algn="just">
              <a:lnSpc>
                <a:spcPct val="100000"/>
              </a:lnSpc>
              <a:spcBef>
                <a:spcPts val="1600"/>
              </a:spcBef>
              <a:buClr>
                <a:schemeClr val="dk1"/>
              </a:buClr>
              <a:buSzPct val="100000"/>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  failing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to account for funds collected from students or</a:t>
            </a:r>
          </a:p>
          <a:p>
            <a:pPr algn="just">
              <a:buClr>
                <a:schemeClr val="dk1"/>
              </a:buClr>
              <a:buSzPct val="100000"/>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parents;</a:t>
            </a:r>
          </a:p>
          <a:p>
            <a:pPr algn="just">
              <a:buClr>
                <a:schemeClr val="dk1"/>
              </a:buClr>
              <a:buSzPct val="100000"/>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buClr>
                <a:schemeClr val="dk1"/>
              </a:buClr>
              <a:buSzPct val="100000"/>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3.  submitting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fraudulent requests or documentation for</a:t>
            </a:r>
          </a:p>
          <a:p>
            <a:pPr algn="just">
              <a:buClr>
                <a:schemeClr val="dk1"/>
              </a:buClr>
              <a:buSzPct val="100000"/>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reimbursement of expenses or for pay (including</a:t>
            </a:r>
          </a:p>
          <a:p>
            <a:pPr algn="just">
              <a:buClr>
                <a:schemeClr val="dk1"/>
              </a:buClr>
              <a:buSzPct val="100000"/>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fraudulent or purchased degrees, documents, or</a:t>
            </a:r>
          </a:p>
          <a:p>
            <a:pPr algn="just">
              <a:buClr>
                <a:schemeClr val="dk1"/>
              </a:buClr>
              <a:buSzPct val="100000"/>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coursework);</a:t>
            </a:r>
          </a:p>
          <a:p>
            <a:pPr algn="just">
              <a:spcBef>
                <a:spcPts val="0"/>
              </a:spcBef>
              <a:buClr>
                <a:schemeClr val="dk1"/>
              </a:buClr>
              <a:buSzPct val="100000"/>
            </a:pP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spcBef>
                <a:spcPts val="0"/>
              </a:spcBef>
              <a:buClr>
                <a:schemeClr val="dk1"/>
              </a:buClr>
              <a:buSzPct val="100000"/>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4.  co-mingling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public or school-related funds with personal funds or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checking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accounts; and</a:t>
            </a:r>
          </a:p>
          <a:p>
            <a:pPr marL="457200" indent="-457200" algn="just">
              <a:spcBef>
                <a:spcPts val="0"/>
              </a:spcBef>
              <a:buClr>
                <a:schemeClr val="dk1"/>
              </a:buClr>
              <a:buSzPct val="100000"/>
              <a:buFont typeface="+mj-lt"/>
              <a:buAutoNum type="arabicPeriod" startAt="4"/>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spcBef>
                <a:spcPts val="0"/>
              </a:spcBef>
              <a:buClr>
                <a:schemeClr val="dk1"/>
              </a:buClr>
              <a:buSzPct val="100000"/>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5.  using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school or school district property without the approval of the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local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board of education/governing board or authorized designee.</a:t>
            </a:r>
          </a:p>
          <a:p>
            <a:pPr algn="just" defTabSz="304815">
              <a:defRPr/>
            </a:pPr>
            <a:endParaRPr lang="en-US" sz="24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80277546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938227" y="342033"/>
            <a:ext cx="8141138" cy="742681"/>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5: Common Violations</a:t>
            </a:r>
            <a:endParaRPr lang="en-US" sz="4800" dirty="0">
              <a:solidFill>
                <a:srgbClr val="801336"/>
              </a:solidFill>
              <a:latin typeface="Footlight MT Light" panose="0204060206030A020304" pitchFamily="18" charset="0"/>
              <a:ea typeface="Calibri" panose="020F0502020204030204" pitchFamily="34" charset="0"/>
              <a:cs typeface="Times New Roman" panose="02020603050405020304" pitchFamily="18" charset="0"/>
            </a:endParaRPr>
          </a:p>
          <a:p>
            <a:pPr indent="-457223">
              <a:lnSpc>
                <a:spcPct val="100000"/>
              </a:lnSpc>
              <a:spcBef>
                <a:spcPts val="0"/>
              </a:spcBef>
              <a:buClr>
                <a:srgbClr val="000000"/>
              </a:buClr>
              <a:buSzPts val="2000"/>
            </a:pPr>
            <a:endParaRPr dirty="0">
              <a:solidFill>
                <a:srgbClr val="000000"/>
              </a:solidFill>
              <a:latin typeface="Georgia"/>
              <a:ea typeface="Georgia"/>
              <a:cs typeface="Georgia"/>
              <a:sym typeface="Georgia"/>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47" y="195109"/>
            <a:ext cx="2921904" cy="1279794"/>
          </a:xfrm>
          <a:prstGeom prst="rect">
            <a:avLst/>
          </a:prstGeom>
        </p:spPr>
      </p:pic>
      <p:sp>
        <p:nvSpPr>
          <p:cNvPr id="3" name="TextBox 2"/>
          <p:cNvSpPr txBox="1"/>
          <p:nvPr/>
        </p:nvSpPr>
        <p:spPr>
          <a:xfrm>
            <a:off x="820447" y="1507997"/>
            <a:ext cx="10921881" cy="5461880"/>
          </a:xfrm>
          <a:prstGeom prst="rect">
            <a:avLst/>
          </a:prstGeom>
          <a:noFill/>
        </p:spPr>
        <p:txBody>
          <a:bodyPr wrap="square" rtlCol="0">
            <a:spAutoFit/>
          </a:bodyPr>
          <a:lstStyle/>
          <a:p>
            <a:pPr marL="457200" indent="-457200" algn="just">
              <a:buClr>
                <a:srgbClr val="000000"/>
              </a:buClr>
              <a:buSzPct val="100000"/>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Using school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system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property improperly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(violation of acceptable use policy). Ex. Watching a movie while at work.</a:t>
            </a:r>
          </a:p>
          <a:p>
            <a:pPr marL="457200" indent="-457200" algn="just">
              <a:buClr>
                <a:srgbClr val="000000"/>
              </a:buClr>
              <a:buSzPts val="2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buClr>
                <a:srgbClr val="000000"/>
              </a:buClr>
              <a:buSzPct val="100000"/>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Pawning or stealing school property, such as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weight room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equipment and musical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instruments.</a:t>
            </a:r>
          </a:p>
          <a:p>
            <a:pPr marL="457200" indent="-457200" algn="just">
              <a:lnSpc>
                <a:spcPct val="107000"/>
              </a:lnSpc>
              <a:buClr>
                <a:srgbClr val="000000"/>
              </a:buClr>
              <a:buSzPct val="100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Co-mingling of funds; inappropriate handling of fundraiser fees, student activity funds, and athletic fees.</a:t>
            </a:r>
          </a:p>
          <a:p>
            <a:pPr marL="457200" indent="-457200" algn="just">
              <a:lnSpc>
                <a:spcPct val="107000"/>
              </a:lnSpc>
              <a:buClr>
                <a:srgbClr val="000000"/>
              </a:buClr>
              <a:buSzPct val="100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Collecting funds but not using receipt books; using personal cash apps.</a:t>
            </a:r>
          </a:p>
          <a:p>
            <a:pPr marL="457200" indent="-457200" algn="just">
              <a:buClr>
                <a:srgbClr val="000000"/>
              </a:buClr>
              <a:buSzPct val="100000"/>
              <a:buFont typeface="Courier New" panose="02070309020205020404" pitchFamily="49" charset="0"/>
              <a:buChar char="o"/>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Clr>
                <a:srgbClr val="000000"/>
              </a:buClr>
              <a:buSzPct val="100000"/>
              <a:buFont typeface="Courier New" panose="02070309020205020404" pitchFamily="49" charset="0"/>
              <a:buChar char="o"/>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Use of school email, etc. to sell for personal benefit or promote political candidates or political issues. </a:t>
            </a: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54410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12860" y="525921"/>
            <a:ext cx="10501192" cy="974165"/>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5: Scenario</a:t>
            </a:r>
          </a:p>
          <a:p>
            <a:pPr marL="0" indent="0">
              <a:lnSpc>
                <a:spcPct val="100000"/>
              </a:lnSpc>
              <a:spcBef>
                <a:spcPts val="0"/>
              </a:spcBef>
              <a:buClr>
                <a:srgbClr val="000000"/>
              </a:buClr>
              <a:buSzPts val="2000"/>
              <a:buNone/>
            </a:pPr>
            <a:endParaRPr lang="en-US" sz="733" b="1" i="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a:p>
            <a:pPr marL="0" indent="0">
              <a:lnSpc>
                <a:spcPct val="100000"/>
              </a:lnSpc>
              <a:spcBef>
                <a:spcPts val="0"/>
              </a:spcBef>
              <a:buClr>
                <a:srgbClr val="000000"/>
              </a:buClr>
              <a:buSzPts val="2000"/>
              <a:buNone/>
            </a:pPr>
            <a:endPar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TextBox 2"/>
          <p:cNvSpPr txBox="1"/>
          <p:nvPr/>
        </p:nvSpPr>
        <p:spPr>
          <a:xfrm>
            <a:off x="1466031" y="4552592"/>
            <a:ext cx="8823420" cy="1200329"/>
          </a:xfrm>
          <a:prstGeom prst="rect">
            <a:avLst/>
          </a:prstGeom>
          <a:noFill/>
          <a:ln w="12700">
            <a:solidFill>
              <a:srgbClr val="801336"/>
            </a:solidFill>
          </a:ln>
        </p:spPr>
        <p:txBody>
          <a:bodyPr wrap="square" rtlCol="0">
            <a:spAutoFit/>
          </a:bodyPr>
          <a:lstStyle/>
          <a:p>
            <a:pPr algn="just"/>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Unauthorized use of apps like </a:t>
            </a:r>
            <a:r>
              <a:rPr lang="en-US" sz="2400" i="1" dirty="0" err="1" smtClean="0">
                <a:latin typeface="Arial Narrow" panose="020B0606020202030204" pitchFamily="34" charset="0"/>
                <a:ea typeface="Nirmala UI Semilight" panose="020B0402040204020203" pitchFamily="34" charset="0"/>
                <a:cs typeface="Nirmala UI Semilight" panose="020B0402040204020203" pitchFamily="34" charset="0"/>
              </a:rPr>
              <a:t>Venmo</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 or Cash App </a:t>
            </a:r>
            <a:r>
              <a:rPr lang="en-US" sz="2400" b="1" i="1" u="sng" dirty="0" smtClean="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 a violation of Standard 5. Make sure that you are aware of your systems policies regarding these applications</a:t>
            </a:r>
            <a:r>
              <a:rPr lang="en-US" sz="2400" i="1" dirty="0" smtClean="0">
                <a:latin typeface="Arial Narrow" panose="020B0606020202030204" pitchFamily="34" charset="0"/>
                <a:cs typeface="Calibri" panose="020F0502020204030204" pitchFamily="34" charset="0"/>
              </a:rPr>
              <a:t>. </a:t>
            </a:r>
            <a:endParaRPr lang="en-US" sz="2400" i="1" dirty="0">
              <a:latin typeface="Arial Narrow" panose="020B0606020202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9417357" y="166670"/>
            <a:ext cx="2318157" cy="1692666"/>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p:cNvSpPr txBox="1"/>
          <p:nvPr/>
        </p:nvSpPr>
        <p:spPr>
          <a:xfrm>
            <a:off x="1128606" y="1796840"/>
            <a:ext cx="9740022" cy="2123658"/>
          </a:xfrm>
          <a:prstGeom prst="rect">
            <a:avLst/>
          </a:prstGeom>
          <a:noFill/>
          <a:ln w="12700">
            <a:noFill/>
          </a:ln>
        </p:spPr>
        <p:txBody>
          <a:bodyPr wrap="square" rtlCol="0">
            <a:spAutoFit/>
          </a:bodyPr>
          <a:lstStyle/>
          <a:p>
            <a:pPr algn="just"/>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educator, a high </a:t>
            </a:r>
            <a:r>
              <a:rPr lang="en-US" sz="22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school agriculture </a:t>
            </a: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teacher, wrote her </a:t>
            </a:r>
            <a:r>
              <a:rPr lang="en-US" sz="22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CashApp</a:t>
            </a: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and </a:t>
            </a:r>
            <a:r>
              <a:rPr lang="en-US" sz="22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Venmo</a:t>
            </a: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information on a board at school for a student who wanted to pay his $10 FFA dues to her. </a:t>
            </a:r>
            <a:r>
              <a:rPr lang="en-US" sz="22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She </a:t>
            </a:r>
            <a:r>
              <a:rPr lang="en-US" sz="2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accepted his $10, and then paid the bookkeeper $10 in cash from her wallet. Educator admitted to doing this, but stated it was not malicious or meant to deceive anyone. Educator simply wanted students to pay their FFA dues, and since this student could not find her in the building on this particular day, she wrote her information on the board for him. </a:t>
            </a:r>
            <a:endParaRPr lang="en-US" sz="22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319947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52357" y="539540"/>
            <a:ext cx="10501192" cy="960546"/>
          </a:xfrm>
          <a:prstGeom prst="rect">
            <a:avLst/>
          </a:prstGeom>
          <a:noFill/>
          <a:ln w="12700">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5: </a:t>
            </a:r>
            <a:r>
              <a:rPr lang="en-US" sz="4734" b="1" dirty="0" smtClean="0">
                <a:solidFill>
                  <a:srgbClr val="801336"/>
                </a:solidFill>
                <a:latin typeface="Footlight MT Light" panose="0204060206030A020304" pitchFamily="18" charset="0"/>
                <a:cs typeface="Arial" panose="020B0604020202020204" pitchFamily="34" charset="0"/>
                <a:sym typeface="Georgia"/>
              </a:rPr>
              <a:t>Scenario</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1142230" y="5300987"/>
            <a:ext cx="10399237" cy="461665"/>
          </a:xfrm>
          <a:prstGeom prst="rect">
            <a:avLst/>
          </a:prstGeom>
          <a:noFill/>
          <a:ln w="12700">
            <a:solidFill>
              <a:srgbClr val="801336"/>
            </a:solidFill>
          </a:ln>
        </p:spPr>
        <p:txBody>
          <a:bodyPr wrap="square" rtlCol="0">
            <a:spAutoFit/>
          </a:bodyPr>
          <a:lstStyle/>
          <a:p>
            <a:pPr defTabSz="304815">
              <a:buClr>
                <a:srgbClr val="000000"/>
              </a:buClr>
              <a:buSzPts val="2000"/>
              <a:defRPr/>
            </a:pP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Stealing money, time, and/or equipment from the school </a:t>
            </a:r>
            <a:r>
              <a:rPr lang="en-US" sz="2400" b="1" i="1" u="sng"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is</a:t>
            </a: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 violation of Standard 5. </a:t>
            </a:r>
            <a:endParaRPr lang="en-US" sz="2400" i="1"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8831485" y="463669"/>
            <a:ext cx="2804460" cy="1770245"/>
          </a:xfrm>
          <a:prstGeom prst="rect">
            <a:avLst/>
          </a:prstGeom>
          <a:ln>
            <a:solidFill>
              <a:srgbClr val="FFC000"/>
            </a:solidFill>
          </a:ln>
          <a:extLst>
            <a:ext uri="{53640926-AAD7-44D8-BBD7-CCE9431645EC}">
              <a14:shadowObscured xmlns:a14="http://schemas.microsoft.com/office/drawing/2010/main"/>
            </a:ext>
          </a:extLst>
        </p:spPr>
      </p:pic>
      <p:graphicFrame>
        <p:nvGraphicFramePr>
          <p:cNvPr id="5" name="Table 4"/>
          <p:cNvGraphicFramePr>
            <a:graphicFrameLocks noGrp="1"/>
          </p:cNvGraphicFramePr>
          <p:nvPr>
            <p:extLst>
              <p:ext uri="{D42A27DB-BD31-4B8C-83A1-F6EECF244321}">
                <p14:modId xmlns:p14="http://schemas.microsoft.com/office/powerpoint/2010/main" val="1599683670"/>
              </p:ext>
            </p:extLst>
          </p:nvPr>
        </p:nvGraphicFramePr>
        <p:xfrm>
          <a:off x="1142230" y="2604828"/>
          <a:ext cx="9946317" cy="1760220"/>
        </p:xfrm>
        <a:graphic>
          <a:graphicData uri="http://schemas.openxmlformats.org/drawingml/2006/table">
            <a:tbl>
              <a:tblPr/>
              <a:tblGrid>
                <a:gridCol w="9946317">
                  <a:extLst>
                    <a:ext uri="{9D8B030D-6E8A-4147-A177-3AD203B41FA5}">
                      <a16:colId xmlns:a16="http://schemas.microsoft.com/office/drawing/2014/main" val="3353220594"/>
                    </a:ext>
                  </a:extLst>
                </a:gridCol>
              </a:tblGrid>
              <a:tr h="790575">
                <a:tc>
                  <a:txBody>
                    <a:bodyPr/>
                    <a:lstStyle/>
                    <a:p>
                      <a:pPr algn="just" fontAlgn="t"/>
                      <a:r>
                        <a:rPr lang="en-US" sz="2800" b="0" i="0" u="none" strike="noStrike" dirty="0">
                          <a:solidFill>
                            <a:srgbClr val="003399"/>
                          </a:solidFill>
                          <a:effectLst/>
                          <a:latin typeface="Arial Narrow" panose="020B0606020202030204" pitchFamily="34" charset="0"/>
                        </a:rPr>
                        <a:t>The educator, </a:t>
                      </a:r>
                      <a:r>
                        <a:rPr lang="en-US" sz="2800" b="0" i="0" u="none" strike="noStrike" dirty="0" smtClean="0">
                          <a:solidFill>
                            <a:srgbClr val="003399"/>
                          </a:solidFill>
                          <a:effectLst/>
                          <a:latin typeface="Arial Narrow" panose="020B0606020202030204" pitchFamily="34" charset="0"/>
                        </a:rPr>
                        <a:t>an</a:t>
                      </a:r>
                      <a:r>
                        <a:rPr lang="en-US" sz="2800" b="0" i="0" u="none" strike="noStrike" baseline="0" dirty="0" smtClean="0">
                          <a:solidFill>
                            <a:srgbClr val="003399"/>
                          </a:solidFill>
                          <a:effectLst/>
                          <a:latin typeface="Arial Narrow" panose="020B0606020202030204" pitchFamily="34" charset="0"/>
                        </a:rPr>
                        <a:t> elementary paraprofessional</a:t>
                      </a:r>
                      <a:r>
                        <a:rPr lang="en-US" sz="2800" b="0" i="0" u="none" strike="noStrike" dirty="0" smtClean="0">
                          <a:solidFill>
                            <a:srgbClr val="003399"/>
                          </a:solidFill>
                          <a:effectLst/>
                          <a:latin typeface="Arial Narrow" panose="020B0606020202030204" pitchFamily="34" charset="0"/>
                        </a:rPr>
                        <a:t>, </a:t>
                      </a:r>
                      <a:r>
                        <a:rPr lang="en-US" sz="2800" b="0" i="0" u="none" strike="noStrike" dirty="0">
                          <a:solidFill>
                            <a:srgbClr val="003399"/>
                          </a:solidFill>
                          <a:effectLst/>
                          <a:latin typeface="Arial Narrow" panose="020B0606020202030204" pitchFamily="34" charset="0"/>
                        </a:rPr>
                        <a:t>admitted to creating an “</a:t>
                      </a:r>
                      <a:r>
                        <a:rPr lang="en-US" sz="2800" b="0" i="0" u="none" strike="noStrike" dirty="0" err="1">
                          <a:solidFill>
                            <a:srgbClr val="003399"/>
                          </a:solidFill>
                          <a:effectLst/>
                          <a:latin typeface="Arial Narrow" panose="020B0606020202030204" pitchFamily="34" charset="0"/>
                        </a:rPr>
                        <a:t>OnlyFans</a:t>
                      </a:r>
                      <a:r>
                        <a:rPr lang="en-US" sz="2800" b="0" i="0" u="none" strike="noStrike" dirty="0">
                          <a:solidFill>
                            <a:srgbClr val="003399"/>
                          </a:solidFill>
                          <a:effectLst/>
                          <a:latin typeface="Arial Narrow" panose="020B0606020202030204" pitchFamily="34" charset="0"/>
                        </a:rPr>
                        <a:t>” account, taking pornographic photographs of herself and posting them online for profit. </a:t>
                      </a:r>
                      <a:r>
                        <a:rPr lang="en-US" sz="2800" b="0" i="0" u="none" strike="noStrike" dirty="0" smtClean="0">
                          <a:solidFill>
                            <a:srgbClr val="003399"/>
                          </a:solidFill>
                          <a:effectLst/>
                          <a:latin typeface="Arial Narrow" panose="020B0606020202030204" pitchFamily="34" charset="0"/>
                        </a:rPr>
                        <a:t>She </a:t>
                      </a:r>
                      <a:r>
                        <a:rPr lang="en-US" sz="2800" b="0" i="0" u="none" strike="noStrike" dirty="0">
                          <a:solidFill>
                            <a:srgbClr val="003399"/>
                          </a:solidFill>
                          <a:effectLst/>
                          <a:latin typeface="Arial Narrow" panose="020B0606020202030204" pitchFamily="34" charset="0"/>
                        </a:rPr>
                        <a:t>decided to create the account to help her family financially. </a:t>
                      </a:r>
                    </a:p>
                  </a:txBody>
                  <a:tcPr marL="7620" marR="7620" marT="7620">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370289"/>
                  </a:ext>
                </a:extLst>
              </a:tr>
            </a:tbl>
          </a:graphicData>
        </a:graphic>
      </p:graphicFrame>
    </p:spTree>
    <p:extLst>
      <p:ext uri="{BB962C8B-B14F-4D97-AF65-F5344CB8AC3E}">
        <p14:creationId xmlns:p14="http://schemas.microsoft.com/office/powerpoint/2010/main" val="412909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52357" y="539540"/>
            <a:ext cx="10501192" cy="960546"/>
          </a:xfrm>
          <a:prstGeom prst="rect">
            <a:avLst/>
          </a:prstGeom>
          <a:noFill/>
          <a:ln w="12700">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5: </a:t>
            </a:r>
            <a:r>
              <a:rPr lang="en-US" sz="4734" b="1" dirty="0" smtClean="0">
                <a:solidFill>
                  <a:srgbClr val="801336"/>
                </a:solidFill>
                <a:latin typeface="Footlight MT Light" panose="0204060206030A020304" pitchFamily="18" charset="0"/>
                <a:cs typeface="Arial" panose="020B0604020202020204" pitchFamily="34" charset="0"/>
                <a:sym typeface="Georgia"/>
              </a:rPr>
              <a:t>Scenario</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1142230" y="5275338"/>
            <a:ext cx="10399237" cy="461665"/>
          </a:xfrm>
          <a:prstGeom prst="rect">
            <a:avLst/>
          </a:prstGeom>
          <a:noFill/>
          <a:ln w="12700">
            <a:solidFill>
              <a:srgbClr val="801336"/>
            </a:solidFill>
          </a:ln>
        </p:spPr>
        <p:txBody>
          <a:bodyPr wrap="square" rtlCol="0">
            <a:spAutoFit/>
          </a:bodyPr>
          <a:lstStyle/>
          <a:p>
            <a:pPr defTabSz="304815">
              <a:buClr>
                <a:srgbClr val="000000"/>
              </a:buClr>
              <a:buSzPts val="2000"/>
              <a:defRPr/>
            </a:pP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Failing to account for funds </a:t>
            </a:r>
            <a:r>
              <a:rPr lang="en-US" sz="2400" b="1" i="1" u="sng"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is</a:t>
            </a: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 violation of Standard 5: Public Funds and Property</a:t>
            </a:r>
            <a:r>
              <a:rPr lang="en-US" sz="24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 </a:t>
            </a:r>
            <a:endParaRPr lang="en-US" sz="2400" i="1"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5" name="Table 4"/>
          <p:cNvGraphicFramePr>
            <a:graphicFrameLocks noGrp="1"/>
          </p:cNvGraphicFramePr>
          <p:nvPr>
            <p:extLst>
              <p:ext uri="{D42A27DB-BD31-4B8C-83A1-F6EECF244321}">
                <p14:modId xmlns:p14="http://schemas.microsoft.com/office/powerpoint/2010/main" val="278898071"/>
              </p:ext>
            </p:extLst>
          </p:nvPr>
        </p:nvGraphicFramePr>
        <p:xfrm>
          <a:off x="1142230" y="2103742"/>
          <a:ext cx="9946317" cy="2567940"/>
        </p:xfrm>
        <a:graphic>
          <a:graphicData uri="http://schemas.openxmlformats.org/drawingml/2006/table">
            <a:tbl>
              <a:tblPr/>
              <a:tblGrid>
                <a:gridCol w="9946317">
                  <a:extLst>
                    <a:ext uri="{9D8B030D-6E8A-4147-A177-3AD203B41FA5}">
                      <a16:colId xmlns:a16="http://schemas.microsoft.com/office/drawing/2014/main" val="3353220594"/>
                    </a:ext>
                  </a:extLst>
                </a:gridCol>
              </a:tblGrid>
              <a:tr h="323567">
                <a:tc>
                  <a:txBody>
                    <a:bodyPr/>
                    <a:lstStyle/>
                    <a:p>
                      <a:pPr algn="just" fontAlgn="t"/>
                      <a:r>
                        <a:rPr lang="en-US" sz="2400" b="0" i="0" u="none" strike="noStrike" dirty="0" smtClean="0">
                          <a:solidFill>
                            <a:srgbClr val="003399"/>
                          </a:solidFill>
                          <a:effectLst/>
                          <a:latin typeface="Arial Narrow" panose="020B0606020202030204" pitchFamily="34" charset="0"/>
                        </a:rPr>
                        <a:t>In a self-report,</a:t>
                      </a:r>
                      <a:r>
                        <a:rPr lang="en-US" sz="2400" b="0" i="0" u="none" strike="noStrike" baseline="0" dirty="0" smtClean="0">
                          <a:solidFill>
                            <a:srgbClr val="003399"/>
                          </a:solidFill>
                          <a:effectLst/>
                          <a:latin typeface="Arial Narrow" panose="020B0606020202030204" pitchFamily="34" charset="0"/>
                        </a:rPr>
                        <a:t> an educator admitted</a:t>
                      </a:r>
                      <a:r>
                        <a:rPr lang="en-US" sz="2400" b="0" i="0" u="none" strike="noStrike" dirty="0" smtClean="0">
                          <a:solidFill>
                            <a:srgbClr val="003399"/>
                          </a:solidFill>
                          <a:effectLst/>
                          <a:latin typeface="Arial Narrow" panose="020B0606020202030204" pitchFamily="34" charset="0"/>
                        </a:rPr>
                        <a:t> </a:t>
                      </a:r>
                      <a:r>
                        <a:rPr lang="en-US" sz="2400" b="0" i="0" u="none" strike="noStrike" dirty="0">
                          <a:solidFill>
                            <a:srgbClr val="003399"/>
                          </a:solidFill>
                          <a:effectLst/>
                          <a:latin typeface="Arial Narrow" panose="020B0606020202030204" pitchFamily="34" charset="0"/>
                        </a:rPr>
                        <a:t>he arranged for system related funds to be deposited in his personal bank account. An investigation and subsequent report by the system confirms the educator arranged for funds collected by a vendor to be transferred to his bank account. There is no evidence the educator consulted with any system administrator before contracting with the vendor. There is no evidence the educator </a:t>
                      </a:r>
                      <a:r>
                        <a:rPr lang="en-US" sz="2400" b="0" i="0" u="none" strike="noStrike" dirty="0" smtClean="0">
                          <a:solidFill>
                            <a:srgbClr val="003399"/>
                          </a:solidFill>
                          <a:effectLst/>
                          <a:latin typeface="Arial Narrow" panose="020B0606020202030204" pitchFamily="34" charset="0"/>
                        </a:rPr>
                        <a:t>stole any of the</a:t>
                      </a:r>
                      <a:r>
                        <a:rPr lang="en-US" sz="2400" b="0" i="0" u="none" strike="noStrike" baseline="0" dirty="0" smtClean="0">
                          <a:solidFill>
                            <a:srgbClr val="003399"/>
                          </a:solidFill>
                          <a:effectLst/>
                          <a:latin typeface="Arial Narrow" panose="020B0606020202030204" pitchFamily="34" charset="0"/>
                        </a:rPr>
                        <a:t> money, but th</a:t>
                      </a:r>
                      <a:r>
                        <a:rPr lang="en-US" sz="2400" b="0" i="0" u="none" strike="noStrike" dirty="0" smtClean="0">
                          <a:solidFill>
                            <a:srgbClr val="003399"/>
                          </a:solidFill>
                          <a:effectLst/>
                          <a:latin typeface="Arial Narrow" panose="020B0606020202030204" pitchFamily="34" charset="0"/>
                        </a:rPr>
                        <a:t>ere </a:t>
                      </a:r>
                      <a:r>
                        <a:rPr lang="en-US" sz="2400" b="0" i="0" u="none" strike="noStrike" dirty="0">
                          <a:solidFill>
                            <a:srgbClr val="003399"/>
                          </a:solidFill>
                          <a:effectLst/>
                          <a:latin typeface="Arial Narrow" panose="020B0606020202030204" pitchFamily="34" charset="0"/>
                        </a:rPr>
                        <a:t>is evidence the educator failed to keep accurate records and account for funds collected on behalf of the </a:t>
                      </a:r>
                      <a:r>
                        <a:rPr lang="en-US" sz="2400" b="0" i="0" u="none" strike="noStrike" dirty="0" smtClean="0">
                          <a:solidFill>
                            <a:srgbClr val="003399"/>
                          </a:solidFill>
                          <a:effectLst/>
                          <a:latin typeface="Arial Narrow" panose="020B0606020202030204" pitchFamily="34" charset="0"/>
                        </a:rPr>
                        <a:t>system.   </a:t>
                      </a:r>
                      <a:endParaRPr lang="en-US" sz="2400" b="0" i="0" u="none" strike="noStrike" dirty="0">
                        <a:solidFill>
                          <a:srgbClr val="003399"/>
                        </a:solidFill>
                        <a:effectLst/>
                        <a:latin typeface="Arial Narrow" panose="020B0606020202030204" pitchFamily="34" charset="0"/>
                      </a:endParaRPr>
                    </a:p>
                  </a:txBody>
                  <a:tcPr marL="7620" marR="7620" marT="7620" marB="0">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370289"/>
                  </a:ext>
                </a:extLst>
              </a:tr>
            </a:tbl>
          </a:graphicData>
        </a:graphic>
      </p:graphicFrame>
    </p:spTree>
    <p:extLst>
      <p:ext uri="{BB962C8B-B14F-4D97-AF65-F5344CB8AC3E}">
        <p14:creationId xmlns:p14="http://schemas.microsoft.com/office/powerpoint/2010/main" val="3411723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41"/>
          <p:cNvGrpSpPr>
            <a:grpSpLocks/>
          </p:cNvGrpSpPr>
          <p:nvPr/>
        </p:nvGrpSpPr>
        <p:grpSpPr bwMode="auto">
          <a:xfrm>
            <a:off x="6502231" y="2637932"/>
            <a:ext cx="3848100" cy="3686175"/>
            <a:chOff x="1568298" y="2086135"/>
            <a:chExt cx="5130443" cy="4916499"/>
          </a:xfrm>
        </p:grpSpPr>
        <p:sp>
          <p:nvSpPr>
            <p:cNvPr id="24" name="Freeform 48">
              <a:extLst>
                <a:ext uri="{FF2B5EF4-FFF2-40B4-BE49-F238E27FC236}">
                  <a16:creationId xmlns:a16="http://schemas.microsoft.com/office/drawing/2014/main" id="{BB47E939-93B5-4F12-8C56-9D58D1733D53}"/>
                </a:ext>
              </a:extLst>
            </p:cNvPr>
            <p:cNvSpPr>
              <a:spLocks/>
            </p:cNvSpPr>
            <p:nvPr/>
          </p:nvSpPr>
          <p:spPr bwMode="auto">
            <a:xfrm>
              <a:off x="1985253" y="2257641"/>
              <a:ext cx="4713488" cy="3792183"/>
            </a:xfrm>
            <a:custGeom>
              <a:avLst/>
              <a:gdLst>
                <a:gd name="T0" fmla="*/ 1710 w 1713"/>
                <a:gd name="T1" fmla="*/ 80 h 1379"/>
                <a:gd name="T2" fmla="*/ 1624 w 1713"/>
                <a:gd name="T3" fmla="*/ 1174 h 1379"/>
                <a:gd name="T4" fmla="*/ 1553 w 1713"/>
                <a:gd name="T5" fmla="*/ 1241 h 1379"/>
                <a:gd name="T6" fmla="*/ 251 w 1713"/>
                <a:gd name="T7" fmla="*/ 1377 h 1379"/>
                <a:gd name="T8" fmla="*/ 175 w 1713"/>
                <a:gd name="T9" fmla="*/ 1314 h 1379"/>
                <a:gd name="T10" fmla="*/ 7 w 1713"/>
                <a:gd name="T11" fmla="*/ 142 h 1379"/>
                <a:gd name="T12" fmla="*/ 85 w 1713"/>
                <a:gd name="T13" fmla="*/ 57 h 1379"/>
                <a:gd name="T14" fmla="*/ 1640 w 1713"/>
                <a:gd name="T15" fmla="*/ 0 h 1379"/>
                <a:gd name="T16" fmla="*/ 1710 w 1713"/>
                <a:gd name="T17" fmla="*/ 8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10" y="80"/>
                  </a:moveTo>
                  <a:cubicBezTo>
                    <a:pt x="1624" y="1174"/>
                    <a:pt x="1624" y="1174"/>
                    <a:pt x="1624" y="1174"/>
                  </a:cubicBezTo>
                  <a:cubicBezTo>
                    <a:pt x="1621" y="1211"/>
                    <a:pt x="1590" y="1240"/>
                    <a:pt x="1553" y="1241"/>
                  </a:cubicBezTo>
                  <a:cubicBezTo>
                    <a:pt x="251" y="1377"/>
                    <a:pt x="251" y="1377"/>
                    <a:pt x="251" y="1377"/>
                  </a:cubicBezTo>
                  <a:cubicBezTo>
                    <a:pt x="213" y="1379"/>
                    <a:pt x="180" y="1351"/>
                    <a:pt x="175" y="1314"/>
                  </a:cubicBezTo>
                  <a:cubicBezTo>
                    <a:pt x="7" y="142"/>
                    <a:pt x="7" y="142"/>
                    <a:pt x="7" y="142"/>
                  </a:cubicBezTo>
                  <a:cubicBezTo>
                    <a:pt x="0" y="95"/>
                    <a:pt x="38" y="55"/>
                    <a:pt x="85" y="57"/>
                  </a:cubicBezTo>
                  <a:cubicBezTo>
                    <a:pt x="1640" y="0"/>
                    <a:pt x="1640" y="0"/>
                    <a:pt x="1640" y="0"/>
                  </a:cubicBezTo>
                  <a:cubicBezTo>
                    <a:pt x="1682" y="2"/>
                    <a:pt x="1713" y="38"/>
                    <a:pt x="1710" y="80"/>
                  </a:cubicBezTo>
                  <a:close/>
                </a:path>
              </a:pathLst>
            </a:custGeom>
            <a:solidFill>
              <a:srgbClr val="B6975E"/>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25" name="Freeform 49">
              <a:extLst>
                <a:ext uri="{FF2B5EF4-FFF2-40B4-BE49-F238E27FC236}">
                  <a16:creationId xmlns:a16="http://schemas.microsoft.com/office/drawing/2014/main" id="{D5F29DD9-CB44-4B9A-80E0-BEC0FC228246}"/>
                </a:ext>
              </a:extLst>
            </p:cNvPr>
            <p:cNvSpPr>
              <a:spLocks/>
            </p:cNvSpPr>
            <p:nvPr/>
          </p:nvSpPr>
          <p:spPr bwMode="auto">
            <a:xfrm>
              <a:off x="1743970" y="2086135"/>
              <a:ext cx="4709255" cy="3792184"/>
            </a:xfrm>
            <a:custGeom>
              <a:avLst/>
              <a:gdLst>
                <a:gd name="T0" fmla="*/ 1709 w 1713"/>
                <a:gd name="T1" fmla="*/ 81 h 1379"/>
                <a:gd name="T2" fmla="*/ 1624 w 1713"/>
                <a:gd name="T3" fmla="*/ 1174 h 1379"/>
                <a:gd name="T4" fmla="*/ 1552 w 1713"/>
                <a:gd name="T5" fmla="*/ 1242 h 1379"/>
                <a:gd name="T6" fmla="*/ 250 w 1713"/>
                <a:gd name="T7" fmla="*/ 1378 h 1379"/>
                <a:gd name="T8" fmla="*/ 174 w 1713"/>
                <a:gd name="T9" fmla="*/ 1315 h 1379"/>
                <a:gd name="T10" fmla="*/ 6 w 1713"/>
                <a:gd name="T11" fmla="*/ 143 h 1379"/>
                <a:gd name="T12" fmla="*/ 84 w 1713"/>
                <a:gd name="T13" fmla="*/ 58 h 1379"/>
                <a:gd name="T14" fmla="*/ 1640 w 1713"/>
                <a:gd name="T15" fmla="*/ 0 h 1379"/>
                <a:gd name="T16" fmla="*/ 1709 w 1713"/>
                <a:gd name="T17" fmla="*/ 8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09" y="81"/>
                  </a:moveTo>
                  <a:cubicBezTo>
                    <a:pt x="1624" y="1174"/>
                    <a:pt x="1624" y="1174"/>
                    <a:pt x="1624" y="1174"/>
                  </a:cubicBezTo>
                  <a:cubicBezTo>
                    <a:pt x="1621" y="1212"/>
                    <a:pt x="1590" y="1241"/>
                    <a:pt x="1552" y="1242"/>
                  </a:cubicBezTo>
                  <a:cubicBezTo>
                    <a:pt x="250" y="1378"/>
                    <a:pt x="250" y="1378"/>
                    <a:pt x="250" y="1378"/>
                  </a:cubicBezTo>
                  <a:cubicBezTo>
                    <a:pt x="212" y="1379"/>
                    <a:pt x="180" y="1352"/>
                    <a:pt x="174" y="1315"/>
                  </a:cubicBezTo>
                  <a:cubicBezTo>
                    <a:pt x="6" y="143"/>
                    <a:pt x="6" y="143"/>
                    <a:pt x="6" y="143"/>
                  </a:cubicBezTo>
                  <a:cubicBezTo>
                    <a:pt x="0" y="96"/>
                    <a:pt x="37" y="55"/>
                    <a:pt x="84" y="58"/>
                  </a:cubicBezTo>
                  <a:cubicBezTo>
                    <a:pt x="1640" y="0"/>
                    <a:pt x="1640" y="0"/>
                    <a:pt x="1640" y="0"/>
                  </a:cubicBezTo>
                  <a:cubicBezTo>
                    <a:pt x="1681" y="3"/>
                    <a:pt x="1713" y="39"/>
                    <a:pt x="1709" y="81"/>
                  </a:cubicBezTo>
                  <a:close/>
                </a:path>
              </a:pathLst>
            </a:custGeom>
            <a:solidFill>
              <a:srgbClr val="701524"/>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26" name="Freeform 67">
              <a:extLst>
                <a:ext uri="{FF2B5EF4-FFF2-40B4-BE49-F238E27FC236}">
                  <a16:creationId xmlns:a16="http://schemas.microsoft.com/office/drawing/2014/main" id="{968C04AD-0B4D-4898-9033-34B97E11EE17}"/>
                </a:ext>
              </a:extLst>
            </p:cNvPr>
            <p:cNvSpPr>
              <a:spLocks/>
            </p:cNvSpPr>
            <p:nvPr/>
          </p:nvSpPr>
          <p:spPr bwMode="auto">
            <a:xfrm>
              <a:off x="1568298" y="2515959"/>
              <a:ext cx="4654227" cy="4486675"/>
            </a:xfrm>
            <a:custGeom>
              <a:avLst/>
              <a:gdLst>
                <a:gd name="T0" fmla="*/ 1279 w 1692"/>
                <a:gd name="T1" fmla="*/ 1630 h 1630"/>
                <a:gd name="T2" fmla="*/ 1258 w 1692"/>
                <a:gd name="T3" fmla="*/ 1618 h 1630"/>
                <a:gd name="T4" fmla="*/ 1070 w 1692"/>
                <a:gd name="T5" fmla="*/ 1296 h 1630"/>
                <a:gd name="T6" fmla="*/ 275 w 1692"/>
                <a:gd name="T7" fmla="*/ 1378 h 1630"/>
                <a:gd name="T8" fmla="*/ 273 w 1692"/>
                <a:gd name="T9" fmla="*/ 1378 h 1630"/>
                <a:gd name="T10" fmla="*/ 172 w 1692"/>
                <a:gd name="T11" fmla="*/ 1293 h 1630"/>
                <a:gd name="T12" fmla="*/ 4 w 1692"/>
                <a:gd name="T13" fmla="*/ 121 h 1630"/>
                <a:gd name="T14" fmla="*/ 29 w 1692"/>
                <a:gd name="T15" fmla="*/ 40 h 1630"/>
                <a:gd name="T16" fmla="*/ 106 w 1692"/>
                <a:gd name="T17" fmla="*/ 8 h 1630"/>
                <a:gd name="T18" fmla="*/ 339 w 1692"/>
                <a:gd name="T19" fmla="*/ 0 h 1630"/>
                <a:gd name="T20" fmla="*/ 364 w 1692"/>
                <a:gd name="T21" fmla="*/ 24 h 1630"/>
                <a:gd name="T22" fmla="*/ 341 w 1692"/>
                <a:gd name="T23" fmla="*/ 49 h 1630"/>
                <a:gd name="T24" fmla="*/ 107 w 1692"/>
                <a:gd name="T25" fmla="*/ 58 h 1630"/>
                <a:gd name="T26" fmla="*/ 105 w 1692"/>
                <a:gd name="T27" fmla="*/ 58 h 1630"/>
                <a:gd name="T28" fmla="*/ 65 w 1692"/>
                <a:gd name="T29" fmla="*/ 74 h 1630"/>
                <a:gd name="T30" fmla="*/ 53 w 1692"/>
                <a:gd name="T31" fmla="*/ 114 h 1630"/>
                <a:gd name="T32" fmla="*/ 221 w 1692"/>
                <a:gd name="T33" fmla="*/ 1286 h 1630"/>
                <a:gd name="T34" fmla="*/ 270 w 1692"/>
                <a:gd name="T35" fmla="*/ 1329 h 1630"/>
                <a:gd name="T36" fmla="*/ 271 w 1692"/>
                <a:gd name="T37" fmla="*/ 1329 h 1630"/>
                <a:gd name="T38" fmla="*/ 1080 w 1692"/>
                <a:gd name="T39" fmla="*/ 1245 h 1630"/>
                <a:gd name="T40" fmla="*/ 1104 w 1692"/>
                <a:gd name="T41" fmla="*/ 1257 h 1630"/>
                <a:gd name="T42" fmla="*/ 1263 w 1692"/>
                <a:gd name="T43" fmla="*/ 1529 h 1630"/>
                <a:gd name="T44" fmla="*/ 1298 w 1692"/>
                <a:gd name="T45" fmla="*/ 1241 h 1630"/>
                <a:gd name="T46" fmla="*/ 1320 w 1692"/>
                <a:gd name="T47" fmla="*/ 1219 h 1630"/>
                <a:gd name="T48" fmla="*/ 1572 w 1692"/>
                <a:gd name="T49" fmla="*/ 1193 h 1630"/>
                <a:gd name="T50" fmla="*/ 1573 w 1692"/>
                <a:gd name="T51" fmla="*/ 1193 h 1630"/>
                <a:gd name="T52" fmla="*/ 1621 w 1692"/>
                <a:gd name="T53" fmla="*/ 1147 h 1630"/>
                <a:gd name="T54" fmla="*/ 1642 w 1692"/>
                <a:gd name="T55" fmla="*/ 887 h 1630"/>
                <a:gd name="T56" fmla="*/ 1668 w 1692"/>
                <a:gd name="T57" fmla="*/ 864 h 1630"/>
                <a:gd name="T58" fmla="*/ 1691 w 1692"/>
                <a:gd name="T59" fmla="*/ 891 h 1630"/>
                <a:gd name="T60" fmla="*/ 1670 w 1692"/>
                <a:gd name="T61" fmla="*/ 1151 h 1630"/>
                <a:gd name="T62" fmla="*/ 1576 w 1692"/>
                <a:gd name="T63" fmla="*/ 1242 h 1630"/>
                <a:gd name="T64" fmla="*/ 1345 w 1692"/>
                <a:gd name="T65" fmla="*/ 1266 h 1630"/>
                <a:gd name="T66" fmla="*/ 1304 w 1692"/>
                <a:gd name="T67" fmla="*/ 1608 h 1630"/>
                <a:gd name="T68" fmla="*/ 1284 w 1692"/>
                <a:gd name="T69" fmla="*/ 1630 h 1630"/>
                <a:gd name="T70" fmla="*/ 1279 w 1692"/>
                <a:gd name="T71" fmla="*/ 163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2" h="1630">
                  <a:moveTo>
                    <a:pt x="1279" y="1630"/>
                  </a:moveTo>
                  <a:cubicBezTo>
                    <a:pt x="1270" y="1630"/>
                    <a:pt x="1262" y="1626"/>
                    <a:pt x="1258" y="1618"/>
                  </a:cubicBezTo>
                  <a:cubicBezTo>
                    <a:pt x="1070" y="1296"/>
                    <a:pt x="1070" y="1296"/>
                    <a:pt x="1070" y="1296"/>
                  </a:cubicBezTo>
                  <a:cubicBezTo>
                    <a:pt x="275" y="1378"/>
                    <a:pt x="275" y="1378"/>
                    <a:pt x="275" y="1378"/>
                  </a:cubicBezTo>
                  <a:cubicBezTo>
                    <a:pt x="274" y="1378"/>
                    <a:pt x="274" y="1378"/>
                    <a:pt x="273" y="1378"/>
                  </a:cubicBezTo>
                  <a:cubicBezTo>
                    <a:pt x="222" y="1380"/>
                    <a:pt x="179" y="1343"/>
                    <a:pt x="172" y="1293"/>
                  </a:cubicBezTo>
                  <a:cubicBezTo>
                    <a:pt x="4" y="121"/>
                    <a:pt x="4" y="121"/>
                    <a:pt x="4" y="121"/>
                  </a:cubicBezTo>
                  <a:cubicBezTo>
                    <a:pt x="0" y="92"/>
                    <a:pt x="9" y="62"/>
                    <a:pt x="29" y="40"/>
                  </a:cubicBezTo>
                  <a:cubicBezTo>
                    <a:pt x="49" y="19"/>
                    <a:pt x="77" y="7"/>
                    <a:pt x="106" y="8"/>
                  </a:cubicBezTo>
                  <a:cubicBezTo>
                    <a:pt x="339" y="0"/>
                    <a:pt x="339" y="0"/>
                    <a:pt x="339" y="0"/>
                  </a:cubicBezTo>
                  <a:cubicBezTo>
                    <a:pt x="352" y="0"/>
                    <a:pt x="364" y="10"/>
                    <a:pt x="364" y="24"/>
                  </a:cubicBezTo>
                  <a:cubicBezTo>
                    <a:pt x="365" y="37"/>
                    <a:pt x="354" y="49"/>
                    <a:pt x="341" y="49"/>
                  </a:cubicBezTo>
                  <a:cubicBezTo>
                    <a:pt x="107" y="58"/>
                    <a:pt x="107" y="58"/>
                    <a:pt x="107" y="58"/>
                  </a:cubicBezTo>
                  <a:cubicBezTo>
                    <a:pt x="106" y="58"/>
                    <a:pt x="106" y="58"/>
                    <a:pt x="105" y="58"/>
                  </a:cubicBezTo>
                  <a:cubicBezTo>
                    <a:pt x="90" y="57"/>
                    <a:pt x="76" y="63"/>
                    <a:pt x="65" y="74"/>
                  </a:cubicBezTo>
                  <a:cubicBezTo>
                    <a:pt x="55" y="85"/>
                    <a:pt x="51" y="99"/>
                    <a:pt x="53" y="114"/>
                  </a:cubicBezTo>
                  <a:cubicBezTo>
                    <a:pt x="221" y="1286"/>
                    <a:pt x="221" y="1286"/>
                    <a:pt x="221" y="1286"/>
                  </a:cubicBezTo>
                  <a:cubicBezTo>
                    <a:pt x="224" y="1311"/>
                    <a:pt x="245" y="1329"/>
                    <a:pt x="270" y="1329"/>
                  </a:cubicBezTo>
                  <a:cubicBezTo>
                    <a:pt x="270" y="1329"/>
                    <a:pt x="270" y="1329"/>
                    <a:pt x="271" y="1329"/>
                  </a:cubicBezTo>
                  <a:cubicBezTo>
                    <a:pt x="1080" y="1245"/>
                    <a:pt x="1080" y="1245"/>
                    <a:pt x="1080" y="1245"/>
                  </a:cubicBezTo>
                  <a:cubicBezTo>
                    <a:pt x="1090" y="1244"/>
                    <a:pt x="1099" y="1249"/>
                    <a:pt x="1104" y="1257"/>
                  </a:cubicBezTo>
                  <a:cubicBezTo>
                    <a:pt x="1263" y="1529"/>
                    <a:pt x="1263" y="1529"/>
                    <a:pt x="1263" y="1529"/>
                  </a:cubicBezTo>
                  <a:cubicBezTo>
                    <a:pt x="1298" y="1241"/>
                    <a:pt x="1298" y="1241"/>
                    <a:pt x="1298" y="1241"/>
                  </a:cubicBezTo>
                  <a:cubicBezTo>
                    <a:pt x="1299" y="1229"/>
                    <a:pt x="1308" y="1220"/>
                    <a:pt x="1320" y="1219"/>
                  </a:cubicBezTo>
                  <a:cubicBezTo>
                    <a:pt x="1572" y="1193"/>
                    <a:pt x="1572" y="1193"/>
                    <a:pt x="1572" y="1193"/>
                  </a:cubicBezTo>
                  <a:cubicBezTo>
                    <a:pt x="1572" y="1193"/>
                    <a:pt x="1573" y="1193"/>
                    <a:pt x="1573" y="1193"/>
                  </a:cubicBezTo>
                  <a:cubicBezTo>
                    <a:pt x="1599" y="1192"/>
                    <a:pt x="1619" y="1172"/>
                    <a:pt x="1621" y="1147"/>
                  </a:cubicBezTo>
                  <a:cubicBezTo>
                    <a:pt x="1642" y="887"/>
                    <a:pt x="1642" y="887"/>
                    <a:pt x="1642" y="887"/>
                  </a:cubicBezTo>
                  <a:cubicBezTo>
                    <a:pt x="1643" y="873"/>
                    <a:pt x="1654" y="863"/>
                    <a:pt x="1668" y="864"/>
                  </a:cubicBezTo>
                  <a:cubicBezTo>
                    <a:pt x="1682" y="865"/>
                    <a:pt x="1692" y="877"/>
                    <a:pt x="1691" y="891"/>
                  </a:cubicBezTo>
                  <a:cubicBezTo>
                    <a:pt x="1670" y="1151"/>
                    <a:pt x="1670" y="1151"/>
                    <a:pt x="1670" y="1151"/>
                  </a:cubicBezTo>
                  <a:cubicBezTo>
                    <a:pt x="1666" y="1201"/>
                    <a:pt x="1626" y="1240"/>
                    <a:pt x="1576" y="1242"/>
                  </a:cubicBezTo>
                  <a:cubicBezTo>
                    <a:pt x="1345" y="1266"/>
                    <a:pt x="1345" y="1266"/>
                    <a:pt x="1345" y="1266"/>
                  </a:cubicBezTo>
                  <a:cubicBezTo>
                    <a:pt x="1304" y="1608"/>
                    <a:pt x="1304" y="1608"/>
                    <a:pt x="1304" y="1608"/>
                  </a:cubicBezTo>
                  <a:cubicBezTo>
                    <a:pt x="1302" y="1619"/>
                    <a:pt x="1295" y="1628"/>
                    <a:pt x="1284" y="1630"/>
                  </a:cubicBezTo>
                  <a:cubicBezTo>
                    <a:pt x="1282" y="1630"/>
                    <a:pt x="1281" y="1630"/>
                    <a:pt x="1279" y="1630"/>
                  </a:cubicBezTo>
                  <a:close/>
                </a:path>
              </a:pathLst>
            </a:custGeom>
            <a:solidFill>
              <a:srgbClr val="000000">
                <a:lumMod val="85000"/>
                <a:lumOff val="15000"/>
              </a:srgbClr>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grpSp>
      <p:grpSp>
        <p:nvGrpSpPr>
          <p:cNvPr id="19" name="Group 41"/>
          <p:cNvGrpSpPr>
            <a:grpSpLocks/>
          </p:cNvGrpSpPr>
          <p:nvPr/>
        </p:nvGrpSpPr>
        <p:grpSpPr bwMode="auto">
          <a:xfrm>
            <a:off x="1863680" y="1549776"/>
            <a:ext cx="3848100" cy="3686175"/>
            <a:chOff x="1568298" y="2086135"/>
            <a:chExt cx="5130443" cy="4916499"/>
          </a:xfrm>
        </p:grpSpPr>
        <p:sp>
          <p:nvSpPr>
            <p:cNvPr id="20" name="Freeform 48">
              <a:extLst>
                <a:ext uri="{FF2B5EF4-FFF2-40B4-BE49-F238E27FC236}">
                  <a16:creationId xmlns:a16="http://schemas.microsoft.com/office/drawing/2014/main" id="{BB47E939-93B5-4F12-8C56-9D58D1733D53}"/>
                </a:ext>
              </a:extLst>
            </p:cNvPr>
            <p:cNvSpPr>
              <a:spLocks/>
            </p:cNvSpPr>
            <p:nvPr/>
          </p:nvSpPr>
          <p:spPr bwMode="auto">
            <a:xfrm>
              <a:off x="1985253" y="2257641"/>
              <a:ext cx="4713488" cy="3792183"/>
            </a:xfrm>
            <a:custGeom>
              <a:avLst/>
              <a:gdLst>
                <a:gd name="T0" fmla="*/ 1710 w 1713"/>
                <a:gd name="T1" fmla="*/ 80 h 1379"/>
                <a:gd name="T2" fmla="*/ 1624 w 1713"/>
                <a:gd name="T3" fmla="*/ 1174 h 1379"/>
                <a:gd name="T4" fmla="*/ 1553 w 1713"/>
                <a:gd name="T5" fmla="*/ 1241 h 1379"/>
                <a:gd name="T6" fmla="*/ 251 w 1713"/>
                <a:gd name="T7" fmla="*/ 1377 h 1379"/>
                <a:gd name="T8" fmla="*/ 175 w 1713"/>
                <a:gd name="T9" fmla="*/ 1314 h 1379"/>
                <a:gd name="T10" fmla="*/ 7 w 1713"/>
                <a:gd name="T11" fmla="*/ 142 h 1379"/>
                <a:gd name="T12" fmla="*/ 85 w 1713"/>
                <a:gd name="T13" fmla="*/ 57 h 1379"/>
                <a:gd name="T14" fmla="*/ 1640 w 1713"/>
                <a:gd name="T15" fmla="*/ 0 h 1379"/>
                <a:gd name="T16" fmla="*/ 1710 w 1713"/>
                <a:gd name="T17" fmla="*/ 8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10" y="80"/>
                  </a:moveTo>
                  <a:cubicBezTo>
                    <a:pt x="1624" y="1174"/>
                    <a:pt x="1624" y="1174"/>
                    <a:pt x="1624" y="1174"/>
                  </a:cubicBezTo>
                  <a:cubicBezTo>
                    <a:pt x="1621" y="1211"/>
                    <a:pt x="1590" y="1240"/>
                    <a:pt x="1553" y="1241"/>
                  </a:cubicBezTo>
                  <a:cubicBezTo>
                    <a:pt x="251" y="1377"/>
                    <a:pt x="251" y="1377"/>
                    <a:pt x="251" y="1377"/>
                  </a:cubicBezTo>
                  <a:cubicBezTo>
                    <a:pt x="213" y="1379"/>
                    <a:pt x="180" y="1351"/>
                    <a:pt x="175" y="1314"/>
                  </a:cubicBezTo>
                  <a:cubicBezTo>
                    <a:pt x="7" y="142"/>
                    <a:pt x="7" y="142"/>
                    <a:pt x="7" y="142"/>
                  </a:cubicBezTo>
                  <a:cubicBezTo>
                    <a:pt x="0" y="95"/>
                    <a:pt x="38" y="55"/>
                    <a:pt x="85" y="57"/>
                  </a:cubicBezTo>
                  <a:cubicBezTo>
                    <a:pt x="1640" y="0"/>
                    <a:pt x="1640" y="0"/>
                    <a:pt x="1640" y="0"/>
                  </a:cubicBezTo>
                  <a:cubicBezTo>
                    <a:pt x="1682" y="2"/>
                    <a:pt x="1713" y="38"/>
                    <a:pt x="1710" y="80"/>
                  </a:cubicBezTo>
                  <a:close/>
                </a:path>
              </a:pathLst>
            </a:custGeom>
            <a:solidFill>
              <a:srgbClr val="B6975E"/>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21" name="Freeform 49">
              <a:extLst>
                <a:ext uri="{FF2B5EF4-FFF2-40B4-BE49-F238E27FC236}">
                  <a16:creationId xmlns:a16="http://schemas.microsoft.com/office/drawing/2014/main" id="{D5F29DD9-CB44-4B9A-80E0-BEC0FC228246}"/>
                </a:ext>
              </a:extLst>
            </p:cNvPr>
            <p:cNvSpPr>
              <a:spLocks/>
            </p:cNvSpPr>
            <p:nvPr/>
          </p:nvSpPr>
          <p:spPr bwMode="auto">
            <a:xfrm>
              <a:off x="1743970" y="2086135"/>
              <a:ext cx="4709255" cy="3792184"/>
            </a:xfrm>
            <a:custGeom>
              <a:avLst/>
              <a:gdLst>
                <a:gd name="T0" fmla="*/ 1709 w 1713"/>
                <a:gd name="T1" fmla="*/ 81 h 1379"/>
                <a:gd name="T2" fmla="*/ 1624 w 1713"/>
                <a:gd name="T3" fmla="*/ 1174 h 1379"/>
                <a:gd name="T4" fmla="*/ 1552 w 1713"/>
                <a:gd name="T5" fmla="*/ 1242 h 1379"/>
                <a:gd name="T6" fmla="*/ 250 w 1713"/>
                <a:gd name="T7" fmla="*/ 1378 h 1379"/>
                <a:gd name="T8" fmla="*/ 174 w 1713"/>
                <a:gd name="T9" fmla="*/ 1315 h 1379"/>
                <a:gd name="T10" fmla="*/ 6 w 1713"/>
                <a:gd name="T11" fmla="*/ 143 h 1379"/>
                <a:gd name="T12" fmla="*/ 84 w 1713"/>
                <a:gd name="T13" fmla="*/ 58 h 1379"/>
                <a:gd name="T14" fmla="*/ 1640 w 1713"/>
                <a:gd name="T15" fmla="*/ 0 h 1379"/>
                <a:gd name="T16" fmla="*/ 1709 w 1713"/>
                <a:gd name="T17" fmla="*/ 8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3" h="1379">
                  <a:moveTo>
                    <a:pt x="1709" y="81"/>
                  </a:moveTo>
                  <a:cubicBezTo>
                    <a:pt x="1624" y="1174"/>
                    <a:pt x="1624" y="1174"/>
                    <a:pt x="1624" y="1174"/>
                  </a:cubicBezTo>
                  <a:cubicBezTo>
                    <a:pt x="1621" y="1212"/>
                    <a:pt x="1590" y="1241"/>
                    <a:pt x="1552" y="1242"/>
                  </a:cubicBezTo>
                  <a:cubicBezTo>
                    <a:pt x="250" y="1378"/>
                    <a:pt x="250" y="1378"/>
                    <a:pt x="250" y="1378"/>
                  </a:cubicBezTo>
                  <a:cubicBezTo>
                    <a:pt x="212" y="1379"/>
                    <a:pt x="180" y="1352"/>
                    <a:pt x="174" y="1315"/>
                  </a:cubicBezTo>
                  <a:cubicBezTo>
                    <a:pt x="6" y="143"/>
                    <a:pt x="6" y="143"/>
                    <a:pt x="6" y="143"/>
                  </a:cubicBezTo>
                  <a:cubicBezTo>
                    <a:pt x="0" y="96"/>
                    <a:pt x="37" y="55"/>
                    <a:pt x="84" y="58"/>
                  </a:cubicBezTo>
                  <a:cubicBezTo>
                    <a:pt x="1640" y="0"/>
                    <a:pt x="1640" y="0"/>
                    <a:pt x="1640" y="0"/>
                  </a:cubicBezTo>
                  <a:cubicBezTo>
                    <a:pt x="1681" y="3"/>
                    <a:pt x="1713" y="39"/>
                    <a:pt x="1709" y="81"/>
                  </a:cubicBezTo>
                  <a:close/>
                </a:path>
              </a:pathLst>
            </a:custGeom>
            <a:solidFill>
              <a:srgbClr val="701524"/>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sp>
          <p:nvSpPr>
            <p:cNvPr id="22" name="Freeform 67">
              <a:extLst>
                <a:ext uri="{FF2B5EF4-FFF2-40B4-BE49-F238E27FC236}">
                  <a16:creationId xmlns:a16="http://schemas.microsoft.com/office/drawing/2014/main" id="{968C04AD-0B4D-4898-9033-34B97E11EE17}"/>
                </a:ext>
              </a:extLst>
            </p:cNvPr>
            <p:cNvSpPr>
              <a:spLocks/>
            </p:cNvSpPr>
            <p:nvPr/>
          </p:nvSpPr>
          <p:spPr bwMode="auto">
            <a:xfrm>
              <a:off x="1568298" y="2515959"/>
              <a:ext cx="4654227" cy="4486675"/>
            </a:xfrm>
            <a:custGeom>
              <a:avLst/>
              <a:gdLst>
                <a:gd name="T0" fmla="*/ 1279 w 1692"/>
                <a:gd name="T1" fmla="*/ 1630 h 1630"/>
                <a:gd name="T2" fmla="*/ 1258 w 1692"/>
                <a:gd name="T3" fmla="*/ 1618 h 1630"/>
                <a:gd name="T4" fmla="*/ 1070 w 1692"/>
                <a:gd name="T5" fmla="*/ 1296 h 1630"/>
                <a:gd name="T6" fmla="*/ 275 w 1692"/>
                <a:gd name="T7" fmla="*/ 1378 h 1630"/>
                <a:gd name="T8" fmla="*/ 273 w 1692"/>
                <a:gd name="T9" fmla="*/ 1378 h 1630"/>
                <a:gd name="T10" fmla="*/ 172 w 1692"/>
                <a:gd name="T11" fmla="*/ 1293 h 1630"/>
                <a:gd name="T12" fmla="*/ 4 w 1692"/>
                <a:gd name="T13" fmla="*/ 121 h 1630"/>
                <a:gd name="T14" fmla="*/ 29 w 1692"/>
                <a:gd name="T15" fmla="*/ 40 h 1630"/>
                <a:gd name="T16" fmla="*/ 106 w 1692"/>
                <a:gd name="T17" fmla="*/ 8 h 1630"/>
                <a:gd name="T18" fmla="*/ 339 w 1692"/>
                <a:gd name="T19" fmla="*/ 0 h 1630"/>
                <a:gd name="T20" fmla="*/ 364 w 1692"/>
                <a:gd name="T21" fmla="*/ 24 h 1630"/>
                <a:gd name="T22" fmla="*/ 341 w 1692"/>
                <a:gd name="T23" fmla="*/ 49 h 1630"/>
                <a:gd name="T24" fmla="*/ 107 w 1692"/>
                <a:gd name="T25" fmla="*/ 58 h 1630"/>
                <a:gd name="T26" fmla="*/ 105 w 1692"/>
                <a:gd name="T27" fmla="*/ 58 h 1630"/>
                <a:gd name="T28" fmla="*/ 65 w 1692"/>
                <a:gd name="T29" fmla="*/ 74 h 1630"/>
                <a:gd name="T30" fmla="*/ 53 w 1692"/>
                <a:gd name="T31" fmla="*/ 114 h 1630"/>
                <a:gd name="T32" fmla="*/ 221 w 1692"/>
                <a:gd name="T33" fmla="*/ 1286 h 1630"/>
                <a:gd name="T34" fmla="*/ 270 w 1692"/>
                <a:gd name="T35" fmla="*/ 1329 h 1630"/>
                <a:gd name="T36" fmla="*/ 271 w 1692"/>
                <a:gd name="T37" fmla="*/ 1329 h 1630"/>
                <a:gd name="T38" fmla="*/ 1080 w 1692"/>
                <a:gd name="T39" fmla="*/ 1245 h 1630"/>
                <a:gd name="T40" fmla="*/ 1104 w 1692"/>
                <a:gd name="T41" fmla="*/ 1257 h 1630"/>
                <a:gd name="T42" fmla="*/ 1263 w 1692"/>
                <a:gd name="T43" fmla="*/ 1529 h 1630"/>
                <a:gd name="T44" fmla="*/ 1298 w 1692"/>
                <a:gd name="T45" fmla="*/ 1241 h 1630"/>
                <a:gd name="T46" fmla="*/ 1320 w 1692"/>
                <a:gd name="T47" fmla="*/ 1219 h 1630"/>
                <a:gd name="T48" fmla="*/ 1572 w 1692"/>
                <a:gd name="T49" fmla="*/ 1193 h 1630"/>
                <a:gd name="T50" fmla="*/ 1573 w 1692"/>
                <a:gd name="T51" fmla="*/ 1193 h 1630"/>
                <a:gd name="T52" fmla="*/ 1621 w 1692"/>
                <a:gd name="T53" fmla="*/ 1147 h 1630"/>
                <a:gd name="T54" fmla="*/ 1642 w 1692"/>
                <a:gd name="T55" fmla="*/ 887 h 1630"/>
                <a:gd name="T56" fmla="*/ 1668 w 1692"/>
                <a:gd name="T57" fmla="*/ 864 h 1630"/>
                <a:gd name="T58" fmla="*/ 1691 w 1692"/>
                <a:gd name="T59" fmla="*/ 891 h 1630"/>
                <a:gd name="T60" fmla="*/ 1670 w 1692"/>
                <a:gd name="T61" fmla="*/ 1151 h 1630"/>
                <a:gd name="T62" fmla="*/ 1576 w 1692"/>
                <a:gd name="T63" fmla="*/ 1242 h 1630"/>
                <a:gd name="T64" fmla="*/ 1345 w 1692"/>
                <a:gd name="T65" fmla="*/ 1266 h 1630"/>
                <a:gd name="T66" fmla="*/ 1304 w 1692"/>
                <a:gd name="T67" fmla="*/ 1608 h 1630"/>
                <a:gd name="T68" fmla="*/ 1284 w 1692"/>
                <a:gd name="T69" fmla="*/ 1630 h 1630"/>
                <a:gd name="T70" fmla="*/ 1279 w 1692"/>
                <a:gd name="T71" fmla="*/ 163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2" h="1630">
                  <a:moveTo>
                    <a:pt x="1279" y="1630"/>
                  </a:moveTo>
                  <a:cubicBezTo>
                    <a:pt x="1270" y="1630"/>
                    <a:pt x="1262" y="1626"/>
                    <a:pt x="1258" y="1618"/>
                  </a:cubicBezTo>
                  <a:cubicBezTo>
                    <a:pt x="1070" y="1296"/>
                    <a:pt x="1070" y="1296"/>
                    <a:pt x="1070" y="1296"/>
                  </a:cubicBezTo>
                  <a:cubicBezTo>
                    <a:pt x="275" y="1378"/>
                    <a:pt x="275" y="1378"/>
                    <a:pt x="275" y="1378"/>
                  </a:cubicBezTo>
                  <a:cubicBezTo>
                    <a:pt x="274" y="1378"/>
                    <a:pt x="274" y="1378"/>
                    <a:pt x="273" y="1378"/>
                  </a:cubicBezTo>
                  <a:cubicBezTo>
                    <a:pt x="222" y="1380"/>
                    <a:pt x="179" y="1343"/>
                    <a:pt x="172" y="1293"/>
                  </a:cubicBezTo>
                  <a:cubicBezTo>
                    <a:pt x="4" y="121"/>
                    <a:pt x="4" y="121"/>
                    <a:pt x="4" y="121"/>
                  </a:cubicBezTo>
                  <a:cubicBezTo>
                    <a:pt x="0" y="92"/>
                    <a:pt x="9" y="62"/>
                    <a:pt x="29" y="40"/>
                  </a:cubicBezTo>
                  <a:cubicBezTo>
                    <a:pt x="49" y="19"/>
                    <a:pt x="77" y="7"/>
                    <a:pt x="106" y="8"/>
                  </a:cubicBezTo>
                  <a:cubicBezTo>
                    <a:pt x="339" y="0"/>
                    <a:pt x="339" y="0"/>
                    <a:pt x="339" y="0"/>
                  </a:cubicBezTo>
                  <a:cubicBezTo>
                    <a:pt x="352" y="0"/>
                    <a:pt x="364" y="10"/>
                    <a:pt x="364" y="24"/>
                  </a:cubicBezTo>
                  <a:cubicBezTo>
                    <a:pt x="365" y="37"/>
                    <a:pt x="354" y="49"/>
                    <a:pt x="341" y="49"/>
                  </a:cubicBezTo>
                  <a:cubicBezTo>
                    <a:pt x="107" y="58"/>
                    <a:pt x="107" y="58"/>
                    <a:pt x="107" y="58"/>
                  </a:cubicBezTo>
                  <a:cubicBezTo>
                    <a:pt x="106" y="58"/>
                    <a:pt x="106" y="58"/>
                    <a:pt x="105" y="58"/>
                  </a:cubicBezTo>
                  <a:cubicBezTo>
                    <a:pt x="90" y="57"/>
                    <a:pt x="76" y="63"/>
                    <a:pt x="65" y="74"/>
                  </a:cubicBezTo>
                  <a:cubicBezTo>
                    <a:pt x="55" y="85"/>
                    <a:pt x="51" y="99"/>
                    <a:pt x="53" y="114"/>
                  </a:cubicBezTo>
                  <a:cubicBezTo>
                    <a:pt x="221" y="1286"/>
                    <a:pt x="221" y="1286"/>
                    <a:pt x="221" y="1286"/>
                  </a:cubicBezTo>
                  <a:cubicBezTo>
                    <a:pt x="224" y="1311"/>
                    <a:pt x="245" y="1329"/>
                    <a:pt x="270" y="1329"/>
                  </a:cubicBezTo>
                  <a:cubicBezTo>
                    <a:pt x="270" y="1329"/>
                    <a:pt x="270" y="1329"/>
                    <a:pt x="271" y="1329"/>
                  </a:cubicBezTo>
                  <a:cubicBezTo>
                    <a:pt x="1080" y="1245"/>
                    <a:pt x="1080" y="1245"/>
                    <a:pt x="1080" y="1245"/>
                  </a:cubicBezTo>
                  <a:cubicBezTo>
                    <a:pt x="1090" y="1244"/>
                    <a:pt x="1099" y="1249"/>
                    <a:pt x="1104" y="1257"/>
                  </a:cubicBezTo>
                  <a:cubicBezTo>
                    <a:pt x="1263" y="1529"/>
                    <a:pt x="1263" y="1529"/>
                    <a:pt x="1263" y="1529"/>
                  </a:cubicBezTo>
                  <a:cubicBezTo>
                    <a:pt x="1298" y="1241"/>
                    <a:pt x="1298" y="1241"/>
                    <a:pt x="1298" y="1241"/>
                  </a:cubicBezTo>
                  <a:cubicBezTo>
                    <a:pt x="1299" y="1229"/>
                    <a:pt x="1308" y="1220"/>
                    <a:pt x="1320" y="1219"/>
                  </a:cubicBezTo>
                  <a:cubicBezTo>
                    <a:pt x="1572" y="1193"/>
                    <a:pt x="1572" y="1193"/>
                    <a:pt x="1572" y="1193"/>
                  </a:cubicBezTo>
                  <a:cubicBezTo>
                    <a:pt x="1572" y="1193"/>
                    <a:pt x="1573" y="1193"/>
                    <a:pt x="1573" y="1193"/>
                  </a:cubicBezTo>
                  <a:cubicBezTo>
                    <a:pt x="1599" y="1192"/>
                    <a:pt x="1619" y="1172"/>
                    <a:pt x="1621" y="1147"/>
                  </a:cubicBezTo>
                  <a:cubicBezTo>
                    <a:pt x="1642" y="887"/>
                    <a:pt x="1642" y="887"/>
                    <a:pt x="1642" y="887"/>
                  </a:cubicBezTo>
                  <a:cubicBezTo>
                    <a:pt x="1643" y="873"/>
                    <a:pt x="1654" y="863"/>
                    <a:pt x="1668" y="864"/>
                  </a:cubicBezTo>
                  <a:cubicBezTo>
                    <a:pt x="1682" y="865"/>
                    <a:pt x="1692" y="877"/>
                    <a:pt x="1691" y="891"/>
                  </a:cubicBezTo>
                  <a:cubicBezTo>
                    <a:pt x="1670" y="1151"/>
                    <a:pt x="1670" y="1151"/>
                    <a:pt x="1670" y="1151"/>
                  </a:cubicBezTo>
                  <a:cubicBezTo>
                    <a:pt x="1666" y="1201"/>
                    <a:pt x="1626" y="1240"/>
                    <a:pt x="1576" y="1242"/>
                  </a:cubicBezTo>
                  <a:cubicBezTo>
                    <a:pt x="1345" y="1266"/>
                    <a:pt x="1345" y="1266"/>
                    <a:pt x="1345" y="1266"/>
                  </a:cubicBezTo>
                  <a:cubicBezTo>
                    <a:pt x="1304" y="1608"/>
                    <a:pt x="1304" y="1608"/>
                    <a:pt x="1304" y="1608"/>
                  </a:cubicBezTo>
                  <a:cubicBezTo>
                    <a:pt x="1302" y="1619"/>
                    <a:pt x="1295" y="1628"/>
                    <a:pt x="1284" y="1630"/>
                  </a:cubicBezTo>
                  <a:cubicBezTo>
                    <a:pt x="1282" y="1630"/>
                    <a:pt x="1281" y="1630"/>
                    <a:pt x="1279" y="1630"/>
                  </a:cubicBezTo>
                  <a:close/>
                </a:path>
              </a:pathLst>
            </a:custGeom>
            <a:solidFill>
              <a:srgbClr val="000000">
                <a:lumMod val="85000"/>
                <a:lumOff val="15000"/>
              </a:srgbClr>
            </a:solidFill>
            <a:ln>
              <a:noFill/>
            </a:ln>
          </p:spPr>
          <p:txBody>
            <a:bodyPr lIns="68571" tIns="34286" rIns="68571" bIns="34286"/>
            <a:lstStyle/>
            <a:p>
              <a:pPr>
                <a:defRPr/>
              </a:pPr>
              <a:endParaRPr lang="en-ID" sz="1350" kern="0">
                <a:solidFill>
                  <a:srgbClr val="000000"/>
                </a:solidFill>
                <a:latin typeface="Arial Narrow" panose="020B0606020202030204" pitchFamily="34" charset="0"/>
              </a:endParaRPr>
            </a:p>
          </p:txBody>
        </p:sp>
      </p:grpSp>
      <p:sp>
        <p:nvSpPr>
          <p:cNvPr id="2" name="Title 1"/>
          <p:cNvSpPr>
            <a:spLocks noGrp="1"/>
          </p:cNvSpPr>
          <p:nvPr>
            <p:ph type="title"/>
          </p:nvPr>
        </p:nvSpPr>
        <p:spPr>
          <a:xfrm>
            <a:off x="1887151" y="420097"/>
            <a:ext cx="7886700" cy="994172"/>
          </a:xfrm>
        </p:spPr>
        <p:txBody>
          <a:bodyPr>
            <a:normAutofit/>
          </a:bodyPr>
          <a:lstStyle/>
          <a:p>
            <a:pPr algn="ctr"/>
            <a:r>
              <a:rPr lang="en-US" sz="4800" dirty="0">
                <a:solidFill>
                  <a:srgbClr val="801336"/>
                </a:solidFill>
                <a:latin typeface="Footlight MT Light" panose="0204060206030A020304" pitchFamily="18" charset="0"/>
                <a:ea typeface="MS Gothic" panose="020B0609070205080204" pitchFamily="49" charset="-128"/>
              </a:rPr>
              <a:t>About </a:t>
            </a:r>
            <a:r>
              <a:rPr lang="en-US" sz="4800" dirty="0" smtClean="0">
                <a:solidFill>
                  <a:srgbClr val="801336"/>
                </a:solidFill>
                <a:latin typeface="Footlight MT Light" panose="0204060206030A020304" pitchFamily="18" charset="0"/>
                <a:ea typeface="MS Gothic" panose="020B0609070205080204" pitchFamily="49" charset="-128"/>
              </a:rPr>
              <a:t>the </a:t>
            </a:r>
            <a:r>
              <a:rPr lang="en-US" sz="4800" dirty="0" err="1" smtClean="0">
                <a:solidFill>
                  <a:srgbClr val="801336"/>
                </a:solidFill>
                <a:latin typeface="Footlight MT Light" panose="0204060206030A020304" pitchFamily="18" charset="0"/>
                <a:ea typeface="MS Gothic" panose="020B0609070205080204" pitchFamily="49" charset="-128"/>
              </a:rPr>
              <a:t>GaPSC</a:t>
            </a:r>
            <a:endParaRPr lang="en-US" sz="4800" dirty="0">
              <a:solidFill>
                <a:srgbClr val="801336"/>
              </a:solidFill>
              <a:latin typeface="Footlight MT Light" panose="0204060206030A020304" pitchFamily="18" charset="0"/>
              <a:ea typeface="MS Gothic" panose="020B0609070205080204" pitchFamily="49" charset="-128"/>
            </a:endParaRPr>
          </a:p>
        </p:txBody>
      </p:sp>
      <p:sp>
        <p:nvSpPr>
          <p:cNvPr id="8" name="TextBox 7"/>
          <p:cNvSpPr txBox="1"/>
          <p:nvPr/>
        </p:nvSpPr>
        <p:spPr>
          <a:xfrm>
            <a:off x="3024627" y="5327381"/>
            <a:ext cx="2416046" cy="461665"/>
          </a:xfrm>
          <a:prstGeom prst="rect">
            <a:avLst/>
          </a:prstGeom>
          <a:noFill/>
        </p:spPr>
        <p:txBody>
          <a:bodyPr wrap="none" rtlCol="0">
            <a:spAutoFit/>
          </a:bodyPr>
          <a:lstStyle/>
          <a:p>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Mission </a:t>
            </a: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Statement</a:t>
            </a:r>
            <a:endParaRPr lang="en-US" sz="16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9" name="TextBox 8"/>
          <p:cNvSpPr txBox="1"/>
          <p:nvPr/>
        </p:nvSpPr>
        <p:spPr>
          <a:xfrm>
            <a:off x="8730619" y="6370286"/>
            <a:ext cx="2299476" cy="461665"/>
          </a:xfrm>
          <a:prstGeom prst="rect">
            <a:avLst/>
          </a:prstGeom>
          <a:noFill/>
        </p:spPr>
        <p:txBody>
          <a:bodyPr wrap="none" rtlCol="0">
            <a:spAutoFit/>
          </a:bodyPr>
          <a:lstStyle/>
          <a:p>
            <a:r>
              <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Vision </a:t>
            </a:r>
            <a:r>
              <a:rPr lang="en-US" sz="2400" b="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Statement </a:t>
            </a:r>
            <a:endParaRPr lang="en-US" sz="2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0" name="TextBox 9"/>
          <p:cNvSpPr txBox="1"/>
          <p:nvPr/>
        </p:nvSpPr>
        <p:spPr>
          <a:xfrm>
            <a:off x="7189091" y="3190948"/>
            <a:ext cx="2506844" cy="1631216"/>
          </a:xfrm>
          <a:prstGeom prst="rect">
            <a:avLst/>
          </a:prstGeom>
          <a:noFill/>
        </p:spPr>
        <p:txBody>
          <a:bodyPr wrap="square" rtlCol="0">
            <a:spAutoFit/>
          </a:bodyPr>
          <a:lstStyle/>
          <a:p>
            <a:pPr algn="ct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“Protecting Georgia’s Higher Standard </a:t>
            </a:r>
            <a:r>
              <a:rPr lang="en-US" sz="28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of</a:t>
            </a: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Learning”</a:t>
            </a:r>
          </a:p>
        </p:txBody>
      </p:sp>
      <p:sp>
        <p:nvSpPr>
          <p:cNvPr id="12" name="TextBox 11"/>
          <p:cNvSpPr txBox="1"/>
          <p:nvPr/>
        </p:nvSpPr>
        <p:spPr>
          <a:xfrm>
            <a:off x="2106568" y="1854316"/>
            <a:ext cx="3307406" cy="2246769"/>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To build the best prepared, best qualified and most ethical educator workforce in the nation”</a:t>
            </a:r>
          </a:p>
        </p:txBody>
      </p:sp>
    </p:spTree>
    <p:extLst>
      <p:ext uri="{BB962C8B-B14F-4D97-AF65-F5344CB8AC3E}">
        <p14:creationId xmlns:p14="http://schemas.microsoft.com/office/powerpoint/2010/main" val="3929430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5" y="214646"/>
            <a:ext cx="1404583" cy="1394530"/>
          </a:xfrm>
          <a:prstGeom prst="flowChartConnector">
            <a:avLst/>
          </a:prstGeom>
          <a:ln w="28575">
            <a:solidFill>
              <a:srgbClr val="9B2D1F"/>
            </a:solidFill>
          </a:ln>
        </p:spPr>
      </p:pic>
      <p:sp>
        <p:nvSpPr>
          <p:cNvPr id="7" name="Google Shape;175;gd026101d0f_1_12"/>
          <p:cNvSpPr txBox="1">
            <a:spLocks noGrp="1"/>
          </p:cNvSpPr>
          <p:nvPr>
            <p:ph type="body" idx="1"/>
          </p:nvPr>
        </p:nvSpPr>
        <p:spPr>
          <a:xfrm>
            <a:off x="1003335" y="492899"/>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5: Takeaways</a:t>
            </a:r>
          </a:p>
          <a:p>
            <a:pPr>
              <a:lnSpc>
                <a:spcPct val="107000"/>
              </a:lnSpc>
              <a:spcAft>
                <a:spcPts val="533"/>
              </a:spcAft>
              <a:buClr>
                <a:srgbClr val="000000"/>
              </a:buClr>
              <a:buSzPct val="100000"/>
            </a:pPr>
            <a:endParaRPr lang="en-US" sz="533" dirty="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algn="just">
              <a:lnSpc>
                <a:spcPct val="107000"/>
              </a:lnSpc>
              <a:spcAft>
                <a:spcPts val="533"/>
              </a:spcAft>
              <a:buClr>
                <a:srgbClr val="000000"/>
              </a:buClr>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When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handling money, make sure to receipt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it and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know your school’s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financial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guidelines. </a:t>
            </a:r>
          </a:p>
          <a:p>
            <a:pPr algn="just">
              <a:lnSpc>
                <a:spcPct val="107000"/>
              </a:lnSpc>
              <a:spcAft>
                <a:spcPts val="533"/>
              </a:spcAft>
              <a:buClr>
                <a:srgbClr val="000000"/>
              </a:buClr>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Do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mix </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funds. You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one cannot reimburse later for monies taken and deposited</a:t>
            </a: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7000"/>
              </a:lnSpc>
              <a:spcAft>
                <a:spcPts val="533"/>
              </a:spcAft>
              <a:buClr>
                <a:srgbClr val="000000"/>
              </a:buClr>
              <a:buSzPct val="100000"/>
              <a:buFont typeface="Courier New" panose="02070309020205020404" pitchFamily="49" charset="0"/>
              <a:buChar char="o"/>
            </a:pPr>
            <a:r>
              <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Understand </a:t>
            </a:r>
            <a:r>
              <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and follow local school policy regarding use of a school/organization item, equipment, vehicles, kitchens, athletics facilities, etc. </a:t>
            </a:r>
            <a:endParaRPr lang="en-US"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lnSpc>
                <a:spcPct val="107000"/>
              </a:lnSpc>
              <a:spcAft>
                <a:spcPts val="533"/>
              </a:spcAft>
              <a:buClr>
                <a:srgbClr val="000000"/>
              </a:buClr>
              <a:buSzPct val="100000"/>
              <a:buFont typeface="Courier New" panose="02070309020205020404" pitchFamily="49" charset="0"/>
              <a:buChar char="o"/>
            </a:pPr>
            <a:endParaRPr lang="en-US"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51936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24" y="-297"/>
            <a:ext cx="10287891"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7142890"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5" y="161808"/>
            <a:ext cx="5208171" cy="637097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6: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Remunerative Conduct</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73937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30" name="Callout Text" hidden="1"/>
          <p:cNvSpPr/>
          <p:nvPr/>
        </p:nvSpPr>
        <p:spPr>
          <a:xfrm>
            <a:off x="8458994" y="381000"/>
            <a:ext cx="3352800" cy="144562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46"/>
            <a:r>
              <a:rPr lang="en-US" sz="1600" b="1" dirty="0">
                <a:solidFill>
                  <a:srgbClr val="C48712"/>
                </a:solidFill>
                <a:latin typeface="Tahoma"/>
              </a:rPr>
              <a:t>CLICK IN ANY OF THESE TEXT BOXES TO CHANGE THE TEXT SEEN IN THIS TEMPLATE. CUSTOMIZE IT TO FIT YOUR PERSONAL NEEDS.</a:t>
            </a:r>
            <a:endParaRPr lang="en-US" sz="1600" dirty="0">
              <a:solidFill>
                <a:srgbClr val="C48712"/>
              </a:solidFill>
              <a:latin typeface="Tahoma"/>
            </a:endParaRPr>
          </a:p>
        </p:txBody>
      </p:sp>
      <p:sp>
        <p:nvSpPr>
          <p:cNvPr id="6" name="Callout Text" hidden="1">
            <a:extLst>
              <a:ext uri="{FF2B5EF4-FFF2-40B4-BE49-F238E27FC236}">
                <a16:creationId xmlns:a16="http://schemas.microsoft.com/office/drawing/2014/main" id="{D65255B3-2B53-457C-B521-98E42B4E034B}"/>
              </a:ext>
            </a:extLst>
          </p:cNvPr>
          <p:cNvSpPr/>
          <p:nvPr/>
        </p:nvSpPr>
        <p:spPr>
          <a:xfrm>
            <a:off x="8179594" y="635000"/>
            <a:ext cx="2590800" cy="1397000"/>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46"/>
            <a:r>
              <a:rPr lang="en-US" sz="1400" b="1" dirty="0">
                <a:solidFill>
                  <a:srgbClr val="C48712"/>
                </a:solidFill>
                <a:latin typeface="Tahoma"/>
              </a:rPr>
              <a:t>CLICK IN ANY OF THESE TEXT BOXES TO CHANGE THE TEXT SEEN IN THIS TEMPLATE. CUSTOMIZE IT TO FIT YOUR PERSONAL NEEDS.</a:t>
            </a:r>
            <a:endParaRPr lang="en-US" sz="1400" dirty="0">
              <a:solidFill>
                <a:srgbClr val="C48712"/>
              </a:solidFill>
              <a:latin typeface="Tahoma"/>
            </a:endParaRPr>
          </a:p>
        </p:txBody>
      </p:sp>
      <p:sp>
        <p:nvSpPr>
          <p:cNvPr id="2" name="TextBox 1"/>
          <p:cNvSpPr txBox="1"/>
          <p:nvPr/>
        </p:nvSpPr>
        <p:spPr>
          <a:xfrm>
            <a:off x="3825104" y="1597329"/>
            <a:ext cx="8224142" cy="5722079"/>
          </a:xfrm>
          <a:prstGeom prst="rect">
            <a:avLst/>
          </a:prstGeom>
          <a:noFill/>
          <a:ln w="12700">
            <a:noFill/>
          </a:ln>
        </p:spPr>
        <p:txBody>
          <a:bodyPr wrap="square" rtlCol="0">
            <a:spAutoFit/>
          </a:bodyPr>
          <a:lstStyle/>
          <a:p>
            <a:pPr marL="114305" algn="just">
              <a:lnSpc>
                <a:spcPct val="107000"/>
              </a:lnSpc>
              <a:spcAft>
                <a:spcPts val="533"/>
              </a:spcAft>
              <a:buClr>
                <a:srgbClr val="000000"/>
              </a:buClr>
              <a:buSzPct val="100000"/>
            </a:pP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 Soliciting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students or parents of students, or school or LUA/school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district 	personnel</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to purchase equipment, supplies, or services from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or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to 	participate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activities that financially benefit the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unless approved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by the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local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board of education/governing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board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or authorized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designee</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114305" algn="just">
              <a:lnSpc>
                <a:spcPct val="107000"/>
              </a:lnSpc>
              <a:spcAft>
                <a:spcPts val="533"/>
              </a:spcAft>
              <a:buClr>
                <a:srgbClr val="000000"/>
              </a:buClr>
              <a:buSzPct val="100000"/>
            </a:pP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 	Accepting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gifts from vendors or potential vendors for personal use or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gain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where 	there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may be the appearance of a conflict of interest; </a:t>
            </a:r>
          </a:p>
          <a:p>
            <a:pPr marL="114305" algn="just">
              <a:lnSpc>
                <a:spcPct val="107000"/>
              </a:lnSpc>
              <a:spcAft>
                <a:spcPts val="533"/>
              </a:spcAft>
              <a:buClr>
                <a:srgbClr val="000000"/>
              </a:buClr>
              <a:buSzPct val="100000"/>
            </a:pP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3. 	Tutoring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students assigned to the educator for remuneration unless approved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by 	the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local board of education/governing board or authorized designee; and </a:t>
            </a:r>
            <a:endPar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114305" algn="just">
              <a:lnSpc>
                <a:spcPct val="107000"/>
              </a:lnSpc>
              <a:spcAft>
                <a:spcPts val="533"/>
              </a:spcAft>
              <a:buClr>
                <a:srgbClr val="000000"/>
              </a:buClr>
              <a:buSzPct val="100000"/>
            </a:pP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4. 	Coaching</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instructing, promoting athletic camps, summer leagues, etc.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that 	involve students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an educator’s school system and from whom the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educator 	receives 	remuneration unless approved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by the local board of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education/governing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board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or authorized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designee. These types of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activities 	must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 in compliance with all rules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and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regulations of the Georgia </a:t>
            </a:r>
            <a:r>
              <a:rPr lang="en-US" sz="2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High School 	Association </a:t>
            </a:r>
            <a:r>
              <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(GHSA).</a:t>
            </a:r>
          </a:p>
          <a:p>
            <a:pPr marL="609630" indent="-495325" algn="just">
              <a:lnSpc>
                <a:spcPct val="107000"/>
              </a:lnSpc>
              <a:spcAft>
                <a:spcPts val="533"/>
              </a:spcAft>
              <a:buClr>
                <a:srgbClr val="000000"/>
              </a:buClr>
              <a:buSzPct val="100000"/>
              <a:buFont typeface="+mj-lt"/>
              <a:buAutoNum type="arabicPeriod"/>
            </a:pPr>
            <a:endParaRPr lang="en-US" sz="2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endParaRPr lang="en-US" sz="2400"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7" name="TextBox 6"/>
          <p:cNvSpPr txBox="1"/>
          <p:nvPr/>
        </p:nvSpPr>
        <p:spPr>
          <a:xfrm>
            <a:off x="393721" y="381911"/>
            <a:ext cx="3019330" cy="1446358"/>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6</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 Remunerative Conduct </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
        <p:nvSpPr>
          <p:cNvPr id="9" name="Google Shape;119;p2"/>
          <p:cNvSpPr/>
          <p:nvPr/>
        </p:nvSpPr>
        <p:spPr>
          <a:xfrm flipH="1">
            <a:off x="288220" y="2153822"/>
            <a:ext cx="3250252" cy="4059087"/>
          </a:xfrm>
          <a:prstGeom prst="rect">
            <a:avLst/>
          </a:prstGeom>
          <a:gradFill flip="none" rotWithShape="1">
            <a:gsLst>
              <a:gs pos="0">
                <a:srgbClr val="801336">
                  <a:shade val="30000"/>
                  <a:satMod val="115000"/>
                </a:srgbClr>
              </a:gs>
              <a:gs pos="50000">
                <a:srgbClr val="801336">
                  <a:shade val="67500"/>
                  <a:satMod val="115000"/>
                </a:srgbClr>
              </a:gs>
              <a:gs pos="100000">
                <a:srgbClr val="801336">
                  <a:shade val="100000"/>
                  <a:satMod val="115000"/>
                </a:srgbClr>
              </a:gs>
            </a:gsLst>
            <a:lin ang="2700000" scaled="1"/>
            <a:tileRect/>
          </a:gradFill>
          <a:ln>
            <a:noFill/>
          </a:ln>
        </p:spPr>
        <p:txBody>
          <a:bodyPr spcFirstLastPara="1" wrap="square" lIns="91425" tIns="45700" rIns="91425" bIns="45700" anchor="ctr" anchorCtr="0">
            <a:noAutofit/>
          </a:bodyPr>
          <a:lstStyle/>
          <a:p>
            <a:pPr defTabSz="609630">
              <a:buClr>
                <a:srgbClr val="000000"/>
              </a:buClr>
              <a:buSzPct val="100000"/>
            </a:pPr>
            <a:r>
              <a:rPr lang="en-US" sz="2667" kern="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sym typeface="Roboto"/>
              </a:rPr>
              <a:t>An educator shall maintain integrity with students, colleagues, parents, patrons, or businesses when accepting gifts, gratuities, favors, and additional compensation. </a:t>
            </a:r>
          </a:p>
        </p:txBody>
      </p:sp>
      <p:sp>
        <p:nvSpPr>
          <p:cNvPr id="3" name="TextBox 2"/>
          <p:cNvSpPr txBox="1"/>
          <p:nvPr/>
        </p:nvSpPr>
        <p:spPr>
          <a:xfrm>
            <a:off x="4098470" y="636608"/>
            <a:ext cx="6492365" cy="492443"/>
          </a:xfrm>
          <a:prstGeom prst="rect">
            <a:avLst/>
          </a:prstGeom>
          <a:noFill/>
          <a:ln w="12700">
            <a:noFill/>
          </a:ln>
        </p:spPr>
        <p:txBody>
          <a:bodyPr wrap="square" rtlCol="0">
            <a:spAutoFit/>
          </a:bodyPr>
          <a:lstStyle/>
          <a:p>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 </a:t>
            </a:r>
          </a:p>
        </p:txBody>
      </p:sp>
    </p:spTree>
    <p:extLst>
      <p:ext uri="{BB962C8B-B14F-4D97-AF65-F5344CB8AC3E}">
        <p14:creationId xmlns:p14="http://schemas.microsoft.com/office/powerpoint/2010/main" val="2378726471"/>
      </p:ext>
    </p:extLst>
  </p:cSld>
  <p:clrMapOvr>
    <a:masterClrMapping/>
  </p:clrMapOvr>
  <p:transition spd="slow">
    <p:push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993901" y="557491"/>
            <a:ext cx="8081749" cy="5350943"/>
          </a:xfrm>
          <a:prstGeom prst="rect">
            <a:avLst/>
          </a:prstGeom>
          <a:noFill/>
          <a:ln>
            <a:noFill/>
          </a:ln>
        </p:spPr>
        <p:txBody>
          <a:bodyPr spcFirstLastPara="1" wrap="square" lIns="0" tIns="45700" rIns="0" bIns="45700" anchor="t" anchorCtr="0">
            <a:noAutofit/>
          </a:bodyPr>
          <a:lstStyle/>
          <a:p>
            <a:pPr marL="0" indent="0" defTabSz="304815">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6: Common Violations</a:t>
            </a:r>
            <a:endParaRPr sz="4800"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1299905" y="2301215"/>
            <a:ext cx="10619360" cy="4052135"/>
          </a:xfrm>
          <a:prstGeom prst="rect">
            <a:avLst/>
          </a:prstGeom>
        </p:spPr>
        <p:txBody>
          <a:bodyPr wrap="square">
            <a:spAutoFit/>
          </a:bodyPr>
          <a:lstStyle/>
          <a:p>
            <a:pPr marL="457200" indent="-457200" algn="just">
              <a:buFont typeface="Courier New" panose="02070309020205020404" pitchFamily="49" charset="0"/>
              <a:buChar char="o"/>
            </a:pP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Getting paid for two or more jobs during school time.</a:t>
            </a:r>
          </a:p>
          <a:p>
            <a:pPr marL="457200" indent="-457200" algn="just">
              <a:buFont typeface="Courier New" panose="02070309020205020404" pitchFamily="49" charset="0"/>
              <a:buChar char="o"/>
            </a:pPr>
            <a:endPar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Conducting personal business for profit during school hours.</a:t>
            </a:r>
          </a:p>
          <a:p>
            <a:pPr marL="457200" indent="-457200" algn="just">
              <a:buFont typeface="Courier New" panose="02070309020205020404" pitchFamily="49" charset="0"/>
              <a:buChar char="o"/>
            </a:pPr>
            <a:endPar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getting permission to provide additional services, such as coaching or tutoring, to students for payment. </a:t>
            </a:r>
          </a:p>
          <a:p>
            <a:pPr defTabSz="304815">
              <a:defRPr/>
            </a:pPr>
            <a:endParaRPr lang="en-US" sz="2667" dirty="0">
              <a:solidFill>
                <a:srgbClr val="003399"/>
              </a:solidFill>
              <a:latin typeface="Calibri" panose="020F0502020204030204" pitchFamily="34" charset="0"/>
              <a:cs typeface="Calibri" panose="020F0502020204030204" pitchFamily="34" charset="0"/>
            </a:endParaRPr>
          </a:p>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98" y="147706"/>
            <a:ext cx="3093676" cy="1355030"/>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54386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157" y="676343"/>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6: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Rectangle 2"/>
          <p:cNvSpPr/>
          <p:nvPr/>
        </p:nvSpPr>
        <p:spPr>
          <a:xfrm>
            <a:off x="1077086" y="2399871"/>
            <a:ext cx="10105333" cy="1897699"/>
          </a:xfrm>
          <a:prstGeom prst="rect">
            <a:avLst/>
          </a:prstGeom>
        </p:spPr>
        <p:txBody>
          <a:bodyPr wrap="square">
            <a:spAutoFit/>
          </a:bodyPr>
          <a:lstStyle/>
          <a:p>
            <a:pPr lvl="0"/>
            <a:r>
              <a:rPr lang="en-US" sz="2933"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An elementary teacher signed-up for an Amazon wish list that solicited public donations of supplies for her classroom</a:t>
            </a:r>
            <a:r>
              <a:rPr lang="en-US" sz="2933" dirty="0" smtClean="0">
                <a:solidFill>
                  <a:srgbClr val="003399"/>
                </a:solidFill>
                <a:latin typeface="Arial Narrow" panose="020B0606020202030204" pitchFamily="34" charset="0"/>
                <a:ea typeface="Georgia"/>
                <a:cs typeface="Calibri" panose="020F0502020204030204" pitchFamily="34" charset="0"/>
                <a:sym typeface="Georgia"/>
              </a:rPr>
              <a:t>. </a:t>
            </a: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She posted the </a:t>
            </a:r>
            <a:r>
              <a:rPr lang="en-US" sz="2933"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donation </a:t>
            </a:r>
            <a:r>
              <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rPr>
              <a:t>link on her Facebook. </a:t>
            </a:r>
            <a:r>
              <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t/>
            </a:r>
            <a:br>
              <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rPr>
            </a:br>
            <a:endParaRPr lang="en-US" sz="2933" dirty="0">
              <a:solidFill>
                <a:srgbClr val="000A1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1755726" y="4509906"/>
            <a:ext cx="9349518" cy="1200329"/>
          </a:xfrm>
          <a:prstGeom prst="rect">
            <a:avLst/>
          </a:prstGeom>
          <a:noFill/>
          <a:ln w="12700">
            <a:solidFill>
              <a:srgbClr val="801336"/>
            </a:solidFill>
          </a:ln>
        </p:spPr>
        <p:txBody>
          <a:bodyPr wrap="square" rtlCol="0">
            <a:spAutoFit/>
          </a:bodyPr>
          <a:lstStyle/>
          <a:p>
            <a:pPr algn="just"/>
            <a:r>
              <a:rPr lang="en-US" sz="2400"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is not</a:t>
            </a:r>
            <a:r>
              <a:rPr lang="en-US" sz="2400" b="1"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violation of Standard 6. The educator was not receiving a financial benefit. Educators should check with their employing district regarding solicitations.</a:t>
            </a:r>
            <a:endParaRPr lang="en-US" sz="2400" i="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6286"/>
          <a:stretch/>
        </p:blipFill>
        <p:spPr>
          <a:xfrm>
            <a:off x="8839402" y="227651"/>
            <a:ext cx="2947939" cy="1842672"/>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253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157" y="676343"/>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6: </a:t>
            </a:r>
            <a:r>
              <a:rPr lang="en-US" sz="4800" b="1" dirty="0" smtClean="0">
                <a:solidFill>
                  <a:srgbClr val="801336"/>
                </a:solidFill>
                <a:latin typeface="Footlight MT Light" panose="0204060206030A020304" pitchFamily="18" charset="0"/>
                <a:cs typeface="Arial" panose="020B0604020202020204" pitchFamily="34" charset="0"/>
                <a:sym typeface="Georgia"/>
              </a:rPr>
              <a:t>Scenario</a:t>
            </a:r>
          </a:p>
          <a:p>
            <a:pPr marL="457223" lvl="1" indent="0">
              <a:lnSpc>
                <a:spcPct val="100000"/>
              </a:lnSpc>
              <a:spcBef>
                <a:spcPts val="0"/>
              </a:spcBef>
              <a:buClr>
                <a:srgbClr val="000000"/>
              </a:buClr>
              <a:buSzPts val="2000"/>
              <a:buNone/>
            </a:pPr>
            <a:endParaRPr lang="en-US" sz="4800" b="1" dirty="0">
              <a:solidFill>
                <a:srgbClr val="003399"/>
              </a:solidFill>
              <a:latin typeface="Arial Narrow" panose="020B0606020202030204" pitchFamily="34" charset="0"/>
              <a:cs typeface="Arial" panose="020B0604020202020204" pitchFamily="34" charset="0"/>
              <a:sym typeface="Georgia"/>
            </a:endParaRPr>
          </a:p>
          <a:p>
            <a:pPr marL="457223" lvl="1" indent="0" algn="just">
              <a:lnSpc>
                <a:spcPct val="100000"/>
              </a:lnSpc>
              <a:spcBef>
                <a:spcPts val="0"/>
              </a:spcBef>
              <a:buClr>
                <a:srgbClr val="000000"/>
              </a:buClr>
              <a:buSzPts val="2000"/>
              <a:buNone/>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middle school teacher and track coach accepted fees for providing private coaching services to student athletes from his district. The educator did not request authorization from the district prior to offering his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services.</a:t>
            </a:r>
            <a:endParaRPr lang="en-US" sz="54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344171" y="4492978"/>
            <a:ext cx="9949213" cy="1200329"/>
          </a:xfrm>
          <a:prstGeom prst="rect">
            <a:avLst/>
          </a:prstGeom>
          <a:noFill/>
          <a:ln w="12700">
            <a:solidFill>
              <a:srgbClr val="801336"/>
            </a:solidFill>
          </a:ln>
        </p:spPr>
        <p:txBody>
          <a:bodyPr wrap="square" rtlCol="0">
            <a:spAutoFit/>
          </a:bodyPr>
          <a:lstStyle/>
          <a:p>
            <a:pPr algn="just"/>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This is a violation of Standard 6: Remuneration. If the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students were not students in the same system or students for whom the educator did not receive remuneration, it would not be a violation.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8867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157" y="676343"/>
            <a:ext cx="10501192" cy="5350943"/>
          </a:xfrm>
          <a:prstGeom prst="rect">
            <a:avLst/>
          </a:prstGeom>
          <a:noFill/>
          <a:ln>
            <a:noFill/>
          </a:ln>
        </p:spPr>
        <p:txBody>
          <a:bodyPr spcFirstLastPara="1" wrap="square" lIns="0" tIns="45700" rIns="0" bIns="45700" anchor="t" anchorCtr="0">
            <a:noAutofit/>
          </a:bodyPr>
          <a:lstStyle/>
          <a:p>
            <a:pPr marL="457223" lvl="1"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6: </a:t>
            </a:r>
            <a:r>
              <a:rPr lang="en-US" sz="4800" b="1" dirty="0" smtClean="0">
                <a:solidFill>
                  <a:srgbClr val="801336"/>
                </a:solidFill>
                <a:latin typeface="Footlight MT Light" panose="0204060206030A020304" pitchFamily="18" charset="0"/>
                <a:cs typeface="Arial" panose="020B0604020202020204" pitchFamily="34" charset="0"/>
                <a:sym typeface="Georgia"/>
              </a:rPr>
              <a:t>Scenario</a:t>
            </a:r>
          </a:p>
          <a:p>
            <a:pPr marL="457223" lvl="1" indent="0">
              <a:lnSpc>
                <a:spcPct val="100000"/>
              </a:lnSpc>
              <a:spcBef>
                <a:spcPts val="0"/>
              </a:spcBef>
              <a:buClr>
                <a:srgbClr val="000000"/>
              </a:buClr>
              <a:buSzPts val="2000"/>
              <a:buNone/>
            </a:pPr>
            <a:endParaRPr lang="en-US" sz="4800" b="1" dirty="0">
              <a:solidFill>
                <a:srgbClr val="003399"/>
              </a:solidFill>
              <a:latin typeface="Arial Narrow" panose="020B0606020202030204" pitchFamily="34" charset="0"/>
              <a:cs typeface="Arial" panose="020B0604020202020204" pitchFamily="34" charset="0"/>
              <a:sym typeface="Georgia"/>
            </a:endParaRPr>
          </a:p>
          <a:p>
            <a:pPr marL="457223" lvl="1" indent="0" algn="just">
              <a:lnSpc>
                <a:spcPct val="100000"/>
              </a:lnSpc>
              <a:spcBef>
                <a:spcPts val="0"/>
              </a:spcBef>
              <a:buClr>
                <a:srgbClr val="000000"/>
              </a:buClr>
              <a:buSzPts val="2000"/>
              <a:buNone/>
            </a:pPr>
            <a:r>
              <a:rPr lang="en-US" sz="2800" dirty="0">
                <a:solidFill>
                  <a:srgbClr val="003399"/>
                </a:solidFill>
                <a:latin typeface="Arial Narrow" panose="020B0606020202030204" pitchFamily="34" charset="0"/>
              </a:rPr>
              <a:t>The educator, an elementary school math teacher, tutored students in his class for pay without receiving necessary approvals</a:t>
            </a:r>
            <a:r>
              <a:rPr lang="en-US" sz="2800" dirty="0" smtClean="0">
                <a:solidFill>
                  <a:srgbClr val="003399"/>
                </a:solidFill>
                <a:latin typeface="Arial Narrow" panose="020B0606020202030204" pitchFamily="34" charset="0"/>
              </a:rPr>
              <a:t>. </a:t>
            </a:r>
            <a:r>
              <a:rPr lang="en-US" sz="2800" dirty="0">
                <a:solidFill>
                  <a:srgbClr val="003399"/>
                </a:solidFill>
                <a:latin typeface="Arial Narrow" panose="020B0606020202030204" pitchFamily="34" charset="0"/>
              </a:rPr>
              <a:t>He told the PSC </a:t>
            </a:r>
            <a:r>
              <a:rPr lang="en-US" sz="2800" dirty="0" smtClean="0">
                <a:solidFill>
                  <a:srgbClr val="003399"/>
                </a:solidFill>
                <a:latin typeface="Arial Narrow" panose="020B0606020202030204" pitchFamily="34" charset="0"/>
              </a:rPr>
              <a:t>investigator </a:t>
            </a:r>
            <a:r>
              <a:rPr lang="en-US" sz="2800" dirty="0">
                <a:solidFill>
                  <a:srgbClr val="003399"/>
                </a:solidFill>
                <a:latin typeface="Arial Narrow" panose="020B0606020202030204" pitchFamily="34" charset="0"/>
              </a:rPr>
              <a:t>he received verbal permission to tutor from the </a:t>
            </a:r>
            <a:r>
              <a:rPr lang="en-US" sz="2800" dirty="0" smtClean="0">
                <a:solidFill>
                  <a:srgbClr val="003399"/>
                </a:solidFill>
                <a:latin typeface="Arial Narrow" panose="020B0606020202030204" pitchFamily="34" charset="0"/>
              </a:rPr>
              <a:t>superintendent.. </a:t>
            </a:r>
            <a:r>
              <a:rPr lang="en-US" sz="2800" dirty="0">
                <a:solidFill>
                  <a:srgbClr val="003399"/>
                </a:solidFill>
                <a:latin typeface="Arial Narrow" panose="020B0606020202030204" pitchFamily="34" charset="0"/>
              </a:rPr>
              <a:t>The superintendent denied giving him authorization. </a:t>
            </a:r>
            <a:endPar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685722" y="4963241"/>
            <a:ext cx="9949213" cy="830997"/>
          </a:xfrm>
          <a:prstGeom prst="rect">
            <a:avLst/>
          </a:prstGeom>
          <a:noFill/>
          <a:ln w="12700">
            <a:solidFill>
              <a:srgbClr val="801336"/>
            </a:solidFill>
          </a:ln>
        </p:spPr>
        <p:txBody>
          <a:bodyPr wrap="square" rtlCol="0">
            <a:spAutoFit/>
          </a:bodyPr>
          <a:lstStyle/>
          <a:p>
            <a:pPr algn="just"/>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Permission is crucial to whether or not a violation occurred. Always obtain written permission prior to tutoring students.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27204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603243"/>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800" b="1" dirty="0">
                <a:solidFill>
                  <a:srgbClr val="801336"/>
                </a:solidFill>
                <a:latin typeface="Footlight MT Light" panose="0204060206030A020304" pitchFamily="18" charset="0"/>
                <a:cs typeface="Arial" panose="020B0604020202020204" pitchFamily="34" charset="0"/>
                <a:sym typeface="Georgia"/>
              </a:rPr>
              <a:t>Standard 6: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9929886" y="214645"/>
            <a:ext cx="1791329" cy="1778507"/>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2" name="Rectangle 1"/>
          <p:cNvSpPr/>
          <p:nvPr/>
        </p:nvSpPr>
        <p:spPr>
          <a:xfrm>
            <a:off x="1038562" y="1992528"/>
            <a:ext cx="10178788" cy="4562596"/>
          </a:xfrm>
          <a:prstGeom prst="rect">
            <a:avLst/>
          </a:prstGeom>
        </p:spPr>
        <p:txBody>
          <a:bodyPr wrap="square">
            <a:spAutoFit/>
          </a:bodyPr>
          <a:lstStyle/>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Check and abide by school policy regarding accepting payment, gifts, etc. </a:t>
            </a:r>
          </a:p>
          <a:p>
            <a:pPr marL="457200" indent="-457200" algn="just">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Avoid the potential perception of favoritism and/or inappropriate relationships that may result by providing services to only a few. </a:t>
            </a:r>
          </a:p>
          <a:p>
            <a:pPr marL="457200" indent="-457200" algn="just">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Obtain approval from the appropriate persons if you are coaching,  etc., students in your own system and from whom you receive normal compensation.  </a:t>
            </a:r>
          </a:p>
          <a:p>
            <a:pPr marL="381019" indent="-381019" algn="just">
              <a:lnSpc>
                <a:spcPct val="107000"/>
              </a:lnSpc>
              <a:spcAft>
                <a:spcPts val="533"/>
              </a:spcAft>
              <a:buFont typeface="Wingdings" panose="05000000000000000000" pitchFamily="2" charset="2"/>
              <a:buChar char="q"/>
            </a:pPr>
            <a:endParaRPr lang="en-US" sz="2933"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0"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50020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210" y="-297"/>
            <a:ext cx="1039237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5" y="76747"/>
            <a:ext cx="5208171" cy="6401753"/>
          </a:xfrm>
          <a:prstGeom prst="rect">
            <a:avLst/>
          </a:prstGeom>
          <a:noFill/>
        </p:spPr>
        <p:txBody>
          <a:bodyPr wrap="square" lIns="0" tIns="0" rIns="0" bIns="0" rtlCol="0">
            <a:spAutoFit/>
          </a:bodyPr>
          <a:lstStyle/>
          <a:p>
            <a:pPr algn="just">
              <a:lnSpc>
                <a:spcPct val="150000"/>
              </a:lnSpc>
            </a:pPr>
            <a:endParaRPr lang="en-US" sz="32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endParaRPr lang="en-US" sz="3200" b="1" dirty="0" smtClean="0">
              <a:solidFill>
                <a:srgbClr val="002060"/>
              </a:solidFill>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7: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Confidential Information</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p>
        </p:txBody>
      </p:sp>
    </p:spTree>
    <p:extLst>
      <p:ext uri="{BB962C8B-B14F-4D97-AF65-F5344CB8AC3E}">
        <p14:creationId xmlns:p14="http://schemas.microsoft.com/office/powerpoint/2010/main" val="3947805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2"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4" name="Google Shape;114;p2"/>
          <p:cNvSpPr/>
          <p:nvPr/>
        </p:nvSpPr>
        <p:spPr>
          <a:xfrm>
            <a:off x="3692324" y="1076008"/>
            <a:ext cx="8069749" cy="5684057"/>
          </a:xfrm>
          <a:prstGeom prst="rect">
            <a:avLst/>
          </a:prstGeom>
          <a:noFill/>
          <a:ln>
            <a:noFill/>
          </a:ln>
        </p:spPr>
        <p:txBody>
          <a:bodyPr spcFirstLastPara="1" wrap="square" lIns="91425" tIns="45700" rIns="91425" bIns="45700" anchor="ctr" anchorCtr="0">
            <a:noAutofit/>
          </a:bodyPr>
          <a:lstStyle/>
          <a:p>
            <a:pPr marL="495325" indent="-495325" algn="just" defTabSz="609630">
              <a:buClr>
                <a:srgbClr val="000000"/>
              </a:buClr>
              <a:buSzPct val="100000"/>
              <a:buFont typeface="+mj-lt"/>
              <a:buAutoNum type="arabicPeriod"/>
            </a:pPr>
            <a:r>
              <a:rPr lang="en-US" sz="22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Sharing of confidential information concerning student academic and disciplinary records, health and medical information, family status and/or income, and assessment/testing results unless disclosure is required or permitted by law; </a:t>
            </a:r>
            <a:endPar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endPar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r>
              <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Sharing of confidential information restricted by state or federal law; </a:t>
            </a:r>
          </a:p>
          <a:p>
            <a:pPr marL="495325" indent="-495325" algn="just" defTabSz="609630">
              <a:buClr>
                <a:srgbClr val="000000"/>
              </a:buClr>
              <a:buSzPct val="100000"/>
              <a:buFont typeface="+mj-lt"/>
              <a:buAutoNum type="arabicPeriod"/>
            </a:pPr>
            <a:endParaRPr lang="en-US" sz="22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r>
              <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Violation </a:t>
            </a:r>
            <a:r>
              <a:rPr lang="en-US" sz="22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of confidentiality agreements related to standardized testing including copying or teaching identified test items, publishing or distributing test items or answers, discussing test items, violating local school system or state directions for the use of tests or test items, etc.; and </a:t>
            </a:r>
            <a:endPar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endParaRPr lang="en-US" sz="22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r>
              <a:rPr lang="en-US" sz="22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Violation </a:t>
            </a:r>
            <a:r>
              <a:rPr lang="en-US" sz="22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of other confidentiality agreements required by state or local policy. </a:t>
            </a:r>
          </a:p>
          <a:p>
            <a:pPr algn="just" defTabSz="609630">
              <a:buClr>
                <a:srgbClr val="000000"/>
              </a:buClr>
              <a:buSzPct val="100000"/>
            </a:pPr>
            <a:endParaRPr lang="en-US" sz="2800" kern="0" dirty="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p:txBody>
      </p:sp>
      <p:sp>
        <p:nvSpPr>
          <p:cNvPr id="119" name="Google Shape;119;p2"/>
          <p:cNvSpPr/>
          <p:nvPr/>
        </p:nvSpPr>
        <p:spPr>
          <a:xfrm flipH="1">
            <a:off x="154475" y="2013995"/>
            <a:ext cx="3250252" cy="4474487"/>
          </a:xfrm>
          <a:prstGeom prst="rect">
            <a:avLst/>
          </a:prstGeom>
          <a:gradFill flip="none" rotWithShape="1">
            <a:gsLst>
              <a:gs pos="0">
                <a:srgbClr val="801336">
                  <a:shade val="30000"/>
                  <a:satMod val="115000"/>
                </a:srgbClr>
              </a:gs>
              <a:gs pos="50000">
                <a:srgbClr val="801336">
                  <a:shade val="67500"/>
                  <a:satMod val="115000"/>
                </a:srgbClr>
              </a:gs>
              <a:gs pos="100000">
                <a:srgbClr val="801336">
                  <a:shade val="100000"/>
                  <a:satMod val="115000"/>
                </a:srgbClr>
              </a:gs>
            </a:gsLst>
            <a:lin ang="2700000" scaled="1"/>
            <a:tileRect/>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60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An educator shall comply with state and federal laws and state school board policies relating to the confidentiality of student and personnel records, standardized test material and other information.</a:t>
            </a:r>
            <a:endParaRPr lang="en-US" sz="2600" kern="0"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Roboto"/>
            </a:endParaRPr>
          </a:p>
        </p:txBody>
      </p:sp>
      <p:sp>
        <p:nvSpPr>
          <p:cNvPr id="3" name="TextBox 2"/>
          <p:cNvSpPr txBox="1"/>
          <p:nvPr/>
        </p:nvSpPr>
        <p:spPr>
          <a:xfrm>
            <a:off x="4027913" y="389553"/>
            <a:ext cx="7025390" cy="523220"/>
          </a:xfrm>
          <a:prstGeom prst="rect">
            <a:avLst/>
          </a:prstGeom>
          <a:noFill/>
        </p:spPr>
        <p:txBody>
          <a:bodyPr wrap="square" rtlCol="0">
            <a:spAutoFit/>
          </a:bodyPr>
          <a:lstStyle/>
          <a:p>
            <a:pPr algn="just" defTabSz="304815">
              <a:defRPr/>
            </a:pPr>
            <a:r>
              <a:rPr lang="en-US" sz="2800" dirty="0">
                <a:solidFill>
                  <a:srgbClr val="003399"/>
                </a:solidFill>
                <a:latin typeface="Arial Narrow" panose="020B0606020202030204" pitchFamily="34" charset="0"/>
                <a:ea typeface="Nirmala UI Semilight" panose="020B0402040204020203" pitchFamily="34" charset="0"/>
                <a:cs typeface="Arial" panose="020B0604020202020204" pitchFamily="34" charset="0"/>
              </a:rPr>
              <a:t>Unethical conduct includes but is not limited to:</a:t>
            </a:r>
            <a:endParaRPr lang="en-US" sz="3200" dirty="0">
              <a:solidFill>
                <a:srgbClr val="003399"/>
              </a:solidFill>
              <a:latin typeface="Arial Narrow" panose="020B0606020202030204" pitchFamily="34" charset="0"/>
              <a:ea typeface="Nirmala UI Semilight" panose="020B0402040204020203" pitchFamily="34" charset="0"/>
              <a:cs typeface="Arial" panose="020B0604020202020204" pitchFamily="34" charset="0"/>
            </a:endParaRPr>
          </a:p>
        </p:txBody>
      </p:sp>
      <p:sp>
        <p:nvSpPr>
          <p:cNvPr id="11" name="TextBox 10"/>
          <p:cNvSpPr txBox="1"/>
          <p:nvPr/>
        </p:nvSpPr>
        <p:spPr>
          <a:xfrm>
            <a:off x="299941" y="469662"/>
            <a:ext cx="3019330" cy="1446358"/>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7:  Confidential Information</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356026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2" end="2"/>
                                            </p:txEl>
                                          </p:spTgt>
                                        </p:tgtEl>
                                        <p:attrNameLst>
                                          <p:attrName>style.visibility</p:attrName>
                                        </p:attrNameLst>
                                      </p:cBhvr>
                                      <p:to>
                                        <p:strVal val="visible"/>
                                      </p:to>
                                    </p:set>
                                    <p:anim calcmode="lin" valueType="num">
                                      <p:cBhvr additive="base">
                                        <p:cTn id="13"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4" end="4"/>
                                            </p:txEl>
                                          </p:spTgt>
                                        </p:tgtEl>
                                        <p:attrNameLst>
                                          <p:attrName>style.visibility</p:attrName>
                                        </p:attrNameLst>
                                      </p:cBhvr>
                                      <p:to>
                                        <p:strVal val="visible"/>
                                      </p:to>
                                    </p:set>
                                    <p:anim calcmode="lin" valueType="num">
                                      <p:cBhvr additive="base">
                                        <p:cTn id="19" dur="500" fill="hold"/>
                                        <p:tgtEl>
                                          <p:spTgt spid="1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4">
                                            <p:txEl>
                                              <p:pRg st="6" end="6"/>
                                            </p:txEl>
                                          </p:spTgt>
                                        </p:tgtEl>
                                        <p:attrNameLst>
                                          <p:attrName>style.visibility</p:attrName>
                                        </p:attrNameLst>
                                      </p:cBhvr>
                                      <p:to>
                                        <p:strVal val="visible"/>
                                      </p:to>
                                    </p:set>
                                    <p:anim calcmode="lin" valueType="num">
                                      <p:cBhvr additive="base">
                                        <p:cTn id="25" dur="500" fill="hold"/>
                                        <p:tgtEl>
                                          <p:spTgt spid="1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6790776" y="1538456"/>
            <a:ext cx="5015144" cy="4756801"/>
          </a:xfrm>
          <a:prstGeom prst="ellipse">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Narrow" panose="020B0606020202030204" pitchFamily="34" charset="0"/>
            </a:endParaRPr>
          </a:p>
        </p:txBody>
      </p:sp>
      <p:sp>
        <p:nvSpPr>
          <p:cNvPr id="15" name="Oval 14"/>
          <p:cNvSpPr/>
          <p:nvPr/>
        </p:nvSpPr>
        <p:spPr>
          <a:xfrm>
            <a:off x="6879669" y="1655267"/>
            <a:ext cx="4724328" cy="44567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Narrow" panose="020B0606020202030204" pitchFamily="34" charset="0"/>
            </a:endParaRPr>
          </a:p>
        </p:txBody>
      </p:sp>
      <p:sp>
        <p:nvSpPr>
          <p:cNvPr id="7" name="Oval 6"/>
          <p:cNvSpPr/>
          <p:nvPr/>
        </p:nvSpPr>
        <p:spPr>
          <a:xfrm>
            <a:off x="931603" y="1472027"/>
            <a:ext cx="5234293" cy="4823230"/>
          </a:xfrm>
          <a:prstGeom prst="ellipse">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Narrow" panose="020B0606020202030204" pitchFamily="34" charset="0"/>
            </a:endParaRPr>
          </a:p>
        </p:txBody>
      </p:sp>
      <p:sp>
        <p:nvSpPr>
          <p:cNvPr id="4" name="Oval 3"/>
          <p:cNvSpPr/>
          <p:nvPr/>
        </p:nvSpPr>
        <p:spPr>
          <a:xfrm>
            <a:off x="1105221" y="1538456"/>
            <a:ext cx="4860626" cy="46903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Narrow" panose="020B0606020202030204" pitchFamily="34" charset="0"/>
            </a:endParaRPr>
          </a:p>
        </p:txBody>
      </p:sp>
      <p:sp>
        <p:nvSpPr>
          <p:cNvPr id="2" name="Title 1"/>
          <p:cNvSpPr>
            <a:spLocks noGrp="1"/>
          </p:cNvSpPr>
          <p:nvPr>
            <p:ph type="title"/>
          </p:nvPr>
        </p:nvSpPr>
        <p:spPr>
          <a:xfrm>
            <a:off x="2495940" y="378480"/>
            <a:ext cx="7305386" cy="845272"/>
          </a:xfrm>
        </p:spPr>
        <p:txBody>
          <a:bodyPr/>
          <a:lstStyle/>
          <a:p>
            <a:pPr algn="ctr"/>
            <a:r>
              <a:rPr lang="en-US" sz="4800" b="1" dirty="0" err="1" smtClean="0">
                <a:solidFill>
                  <a:srgbClr val="801336"/>
                </a:solidFill>
                <a:latin typeface="Footlight MT Light" panose="0204060206030A020304" pitchFamily="18" charset="0"/>
                <a:ea typeface="MS Gothic" panose="020B0609070205080204" pitchFamily="49" charset="-128"/>
              </a:rPr>
              <a:t>GaPSC</a:t>
            </a:r>
            <a:r>
              <a:rPr lang="en-US" sz="4800" b="1" dirty="0" smtClean="0">
                <a:solidFill>
                  <a:srgbClr val="801336"/>
                </a:solidFill>
                <a:latin typeface="Footlight MT Light" panose="0204060206030A020304" pitchFamily="18" charset="0"/>
                <a:ea typeface="MS Gothic" panose="020B0609070205080204" pitchFamily="49" charset="-128"/>
              </a:rPr>
              <a:t> </a:t>
            </a:r>
            <a:r>
              <a:rPr lang="en-US" sz="4800" b="1" dirty="0" smtClean="0">
                <a:solidFill>
                  <a:srgbClr val="801336"/>
                </a:solidFill>
                <a:latin typeface="Footlight MT Light" panose="0204060206030A020304" pitchFamily="18" charset="0"/>
                <a:ea typeface="MS Gothic" panose="020B0609070205080204" pitchFamily="49" charset="-128"/>
              </a:rPr>
              <a:t>Responsibility</a:t>
            </a:r>
            <a:endParaRPr lang="en-US" sz="4800" b="1" dirty="0">
              <a:solidFill>
                <a:srgbClr val="801336"/>
              </a:solidFill>
              <a:latin typeface="Footlight MT Light" panose="0204060206030A020304" pitchFamily="18" charset="0"/>
              <a:ea typeface="MS Gothic" panose="020B0609070205080204" pitchFamily="49" charset="-128"/>
            </a:endParaRPr>
          </a:p>
        </p:txBody>
      </p:sp>
      <p:sp>
        <p:nvSpPr>
          <p:cNvPr id="6" name="Rectangle 5"/>
          <p:cNvSpPr/>
          <p:nvPr/>
        </p:nvSpPr>
        <p:spPr>
          <a:xfrm>
            <a:off x="1921102" y="2847967"/>
            <a:ext cx="3077507" cy="2462213"/>
          </a:xfrm>
          <a:prstGeom prst="rect">
            <a:avLst/>
          </a:prstGeom>
        </p:spPr>
        <p:txBody>
          <a:bodyPr wrap="square">
            <a:spAutoFit/>
          </a:bodyPr>
          <a:lstStyle/>
          <a:p>
            <a:pPr algn="ctr"/>
            <a:r>
              <a:rPr lang="en-US" sz="22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It shall be the duty of the </a:t>
            </a:r>
            <a:r>
              <a:rPr lang="en-US" sz="22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Commission </a:t>
            </a:r>
            <a:r>
              <a:rPr lang="en-US" sz="22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to adopt standards of performance and a code of ethics for educators… which are generally accepted by educators of this state.</a:t>
            </a:r>
          </a:p>
        </p:txBody>
      </p:sp>
      <p:sp>
        <p:nvSpPr>
          <p:cNvPr id="11" name="Rectangle 10"/>
          <p:cNvSpPr/>
          <p:nvPr/>
        </p:nvSpPr>
        <p:spPr>
          <a:xfrm>
            <a:off x="842709" y="1859618"/>
            <a:ext cx="5234294" cy="830997"/>
          </a:xfrm>
          <a:prstGeom prst="rect">
            <a:avLst/>
          </a:prstGeom>
        </p:spPr>
        <p:txBody>
          <a:bodyPr wrap="square">
            <a:spAutoFit/>
          </a:bodyPr>
          <a:lstStyle/>
          <a:p>
            <a:pPr algn="ct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Georgia Code:</a:t>
            </a:r>
          </a:p>
          <a:p>
            <a:pPr algn="ct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20-2-981.1.</a:t>
            </a:r>
          </a:p>
        </p:txBody>
      </p:sp>
      <p:sp>
        <p:nvSpPr>
          <p:cNvPr id="5" name="TextBox 4"/>
          <p:cNvSpPr txBox="1"/>
          <p:nvPr/>
        </p:nvSpPr>
        <p:spPr>
          <a:xfrm>
            <a:off x="7155808" y="2134620"/>
            <a:ext cx="4162432" cy="2800767"/>
          </a:xfrm>
          <a:prstGeom prst="rect">
            <a:avLst/>
          </a:prstGeom>
          <a:noFill/>
        </p:spPr>
        <p:txBody>
          <a:bodyPr wrap="square" rtlCol="0">
            <a:spAutoFit/>
          </a:bodyPr>
          <a:lstStyle/>
          <a:p>
            <a:endParaRPr lang="en-US" sz="22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ctr"/>
            <a:r>
              <a:rPr lang="en-US" sz="22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The standards of performance and code of ethics adopted by the </a:t>
            </a:r>
            <a:r>
              <a:rPr lang="en-US" sz="22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Commission </a:t>
            </a:r>
            <a:r>
              <a:rPr lang="en-US" sz="2200" b="1" u="sng"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shall be limited to professional performance and professional ethics</a:t>
            </a:r>
            <a:r>
              <a:rPr lang="en-US" sz="2200" u="sng"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2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which does not include one’s personal life as long as it does not impact one’s professional life.</a:t>
            </a:r>
          </a:p>
        </p:txBody>
      </p:sp>
    </p:spTree>
    <p:extLst>
      <p:ext uri="{BB962C8B-B14F-4D97-AF65-F5344CB8AC3E}">
        <p14:creationId xmlns:p14="http://schemas.microsoft.com/office/powerpoint/2010/main" val="2851135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4" grpId="0" animBg="1"/>
      <p:bldP spid="6"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Rectangle 2"/>
          <p:cNvSpPr/>
          <p:nvPr/>
        </p:nvSpPr>
        <p:spPr>
          <a:xfrm>
            <a:off x="1132074" y="1608513"/>
            <a:ext cx="10128957" cy="4358116"/>
          </a:xfrm>
          <a:prstGeom prst="rect">
            <a:avLst/>
          </a:prstGeom>
        </p:spPr>
        <p:txBody>
          <a:bodyPr wrap="square">
            <a:spAutoFit/>
          </a:bodyPr>
          <a:lstStyle/>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Annual performance evaluation records of school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personnel.</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Health services provided to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insured.</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Individual student performance data, information and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reports.</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School records of students with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disabilities.</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student’s education record.</a:t>
            </a: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1132074" y="337899"/>
            <a:ext cx="9989391" cy="820866"/>
          </a:xfrm>
          <a:prstGeom prst="rect">
            <a:avLst/>
          </a:prstGeom>
          <a:noFill/>
        </p:spPr>
        <p:txBody>
          <a:bodyPr wrap="square" rtlCol="0">
            <a:spAutoFit/>
          </a:bodyPr>
          <a:lstStyle/>
          <a:p>
            <a:r>
              <a:rPr lang="en-US" sz="4734" b="1" dirty="0">
                <a:solidFill>
                  <a:srgbClr val="801336"/>
                </a:solidFill>
                <a:latin typeface="Footlight MT Light" panose="0204060206030A020304" pitchFamily="18" charset="0"/>
                <a:cs typeface="Arial" panose="020B0604020202020204" pitchFamily="34" charset="0"/>
                <a:sym typeface="Roboto"/>
              </a:rPr>
              <a:t>Examples of Confidential </a:t>
            </a:r>
            <a:r>
              <a:rPr lang="en-US" sz="4734" b="1" dirty="0" smtClean="0">
                <a:solidFill>
                  <a:srgbClr val="801336"/>
                </a:solidFill>
                <a:latin typeface="Footlight MT Light" panose="0204060206030A020304" pitchFamily="18" charset="0"/>
                <a:cs typeface="Arial" panose="020B0604020202020204" pitchFamily="34" charset="0"/>
                <a:sym typeface="Roboto"/>
              </a:rPr>
              <a:t>Information</a:t>
            </a:r>
            <a:endParaRPr lang="en-US" sz="4734" b="1" dirty="0">
              <a:solidFill>
                <a:srgbClr val="801336"/>
              </a:solidFill>
              <a:latin typeface="Footlight MT Light" panose="0204060206030A020304" pitchFamily="18" charset="0"/>
              <a:cs typeface="Arial" panose="020B0604020202020204" pitchFamily="34" charset="0"/>
              <a:sym typeface="Roboto"/>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58214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747442" y="479432"/>
            <a:ext cx="10501192" cy="5350943"/>
          </a:xfrm>
          <a:prstGeom prst="rect">
            <a:avLst/>
          </a:prstGeom>
          <a:noFill/>
          <a:ln>
            <a:noFill/>
          </a:ln>
        </p:spPr>
        <p:txBody>
          <a:bodyPr spcFirstLastPara="1" wrap="square" lIns="0" tIns="45700" rIns="0" bIns="45700" anchor="t" anchorCtr="0">
            <a:noAutofit/>
          </a:bodyPr>
          <a:lstStyle/>
          <a:p>
            <a:pPr marL="0" indent="-457223" defTabSz="304815">
              <a:lnSpc>
                <a:spcPct val="100000"/>
              </a:lnSpc>
              <a:spcBef>
                <a:spcPts val="0"/>
              </a:spcBef>
              <a:buClr>
                <a:srgbClr val="000000"/>
              </a:buClr>
              <a:buSzPts val="2000"/>
            </a:pPr>
            <a:r>
              <a:rPr lang="en-US" sz="4734" b="1" dirty="0">
                <a:solidFill>
                  <a:srgbClr val="801336"/>
                </a:solidFill>
                <a:latin typeface="Footlight MT Light" panose="0204060206030A020304" pitchFamily="18" charset="0"/>
                <a:cs typeface="Arial" panose="020B0604020202020204" pitchFamily="34" charset="0"/>
                <a:sym typeface="Georgia"/>
              </a:rPr>
              <a:t>Standard 7: Common Violations</a:t>
            </a:r>
            <a:endParaRPr dirty="0">
              <a:solidFill>
                <a:srgbClr val="801336"/>
              </a:solidFill>
              <a:latin typeface="Footlight MT Light" panose="0204060206030A020304" pitchFamily="18" charset="0"/>
              <a:ea typeface="Georgia"/>
              <a:cs typeface="Georgia"/>
              <a:sym typeface="Georgia"/>
            </a:endParaRPr>
          </a:p>
        </p:txBody>
      </p:sp>
      <p:sp>
        <p:nvSpPr>
          <p:cNvPr id="4" name="Rectangle 3"/>
          <p:cNvSpPr/>
          <p:nvPr/>
        </p:nvSpPr>
        <p:spPr>
          <a:xfrm>
            <a:off x="1296194" y="1861980"/>
            <a:ext cx="9601200" cy="1344086"/>
          </a:xfrm>
          <a:prstGeom prst="rect">
            <a:avLst/>
          </a:prstGeom>
        </p:spPr>
        <p:txBody>
          <a:bodyPr wrap="square">
            <a:spAutoFit/>
          </a:bodyPr>
          <a:lstStyle/>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667" dirty="0">
              <a:solidFill>
                <a:srgbClr val="000000"/>
              </a:solidFill>
              <a:latin typeface="Calibri" panose="020F0502020204030204" pitchFamily="34" charset="0"/>
              <a:cs typeface="Calibri" panose="020F0502020204030204" pitchFamily="34" charset="0"/>
            </a:endParaRPr>
          </a:p>
          <a:p>
            <a:pPr defTabSz="304815">
              <a:defRPr/>
            </a:pPr>
            <a:endParaRPr lang="en-US" sz="2800" dirty="0">
              <a:solidFill>
                <a:srgbClr val="000000"/>
              </a:solidFill>
              <a:latin typeface="Calibri" panose="020F0502020204030204" pitchFamily="34" charset="0"/>
              <a:ea typeface="Georgia"/>
              <a:cs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3" name="Rectangle 2"/>
          <p:cNvSpPr/>
          <p:nvPr/>
        </p:nvSpPr>
        <p:spPr>
          <a:xfrm>
            <a:off x="1127125" y="2317582"/>
            <a:ext cx="10708640" cy="4358116"/>
          </a:xfrm>
          <a:prstGeom prst="rect">
            <a:avLst/>
          </a:prstGeom>
        </p:spPr>
        <p:txBody>
          <a:bodyPr wrap="square">
            <a:spAutoFit/>
          </a:bodyPr>
          <a:lstStyle/>
          <a:p>
            <a:pPr marL="457200" indent="-457200" algn="just">
              <a:lnSpc>
                <a:spcPct val="90000"/>
              </a:lnSpc>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Sharing confidential information on social media platforms.</a:t>
            </a:r>
          </a:p>
          <a:p>
            <a:pPr marL="457200" indent="-457200" algn="just">
              <a:lnSpc>
                <a:spcPct val="90000"/>
              </a:lnSpc>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Sharing information outside appropriate settings and with appropriate personnel.</a:t>
            </a:r>
          </a:p>
          <a:p>
            <a:pPr marL="457200" indent="-457200" algn="just">
              <a:lnSpc>
                <a:spcPct val="90000"/>
              </a:lnSpc>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Sharing confidential information with appropriate personnel but within the hearing of others. </a:t>
            </a:r>
          </a:p>
          <a:p>
            <a:pPr marL="457200" indent="-457200" algn="just">
              <a:lnSpc>
                <a:spcPct val="90000"/>
              </a:lnSpc>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90000"/>
              </a:lnSpc>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Using personal email to send/receive a student’s education record(s).  </a:t>
            </a: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81019" indent="-381019">
              <a:lnSpc>
                <a:spcPct val="90000"/>
              </a:lnSpc>
              <a:buFont typeface="Arial" panose="020B0604020202020204" pitchFamily="34" charset="0"/>
              <a:buChar char="•"/>
            </a:pP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89485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54773"/>
            <a:ext cx="10501192" cy="78822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2" name="TextBox 1"/>
          <p:cNvSpPr txBox="1"/>
          <p:nvPr/>
        </p:nvSpPr>
        <p:spPr>
          <a:xfrm>
            <a:off x="1466031" y="4619195"/>
            <a:ext cx="9243952" cy="830997"/>
          </a:xfrm>
          <a:prstGeom prst="rect">
            <a:avLst/>
          </a:prstGeom>
          <a:noFill/>
          <a:ln w="12700">
            <a:solidFill>
              <a:srgbClr val="801336"/>
            </a:solidFill>
          </a:ln>
        </p:spPr>
        <p:txBody>
          <a:bodyPr wrap="square" rtlCol="0">
            <a:spAutoFit/>
          </a:bodyPr>
          <a:lstStyle/>
          <a:p>
            <a:pPr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 violation of Standard 7: Confidential Information. Academic records, including grades, are considered confidential. </a:t>
            </a:r>
            <a:endParaRPr lang="en-US" sz="11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0"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199330" y="2284609"/>
            <a:ext cx="9688410" cy="1384995"/>
          </a:xfrm>
          <a:prstGeom prst="rect">
            <a:avLst/>
          </a:prstGeom>
        </p:spPr>
        <p:txBody>
          <a:bodyPr wrap="square">
            <a:spAutoFit/>
          </a:bodyPr>
          <a:lstStyle/>
          <a:p>
            <a:pPr algn="just"/>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Nine students, across multiple grade-levels, reported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elementary school teacher divulged other students’ grades to them, or had students call out their grades during class</a:t>
            </a:r>
            <a:r>
              <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Tree>
    <p:extLst>
      <p:ext uri="{BB962C8B-B14F-4D97-AF65-F5344CB8AC3E}">
        <p14:creationId xmlns:p14="http://schemas.microsoft.com/office/powerpoint/2010/main" val="245354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36126" y="198079"/>
            <a:ext cx="10501192" cy="888702"/>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152362" y="2296544"/>
            <a:ext cx="9868719" cy="2492990"/>
          </a:xfrm>
          <a:prstGeom prst="rect">
            <a:avLst/>
          </a:prstGeom>
        </p:spPr>
        <p:txBody>
          <a:bodyPr wrap="square">
            <a:spAutoFit/>
          </a:bodyPr>
          <a:lstStyle/>
          <a:p>
            <a:pPr algn="just" defTabSz="304815">
              <a:buClr>
                <a:srgbClr val="000000"/>
              </a:buClr>
              <a:buSzPts val="2000"/>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non-renewed charter school administrator used her personal device to access Infinite Campus, and then sent confidential student information, staff personnel information, </a:t>
            </a:r>
            <a:r>
              <a:rPr lang="en-US" sz="2600" dirty="0" err="1">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GaDOE</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correspondence, and various other sensitive documents to her personal email address. The educator said she was collecting the information to defend against potential allegations that she had done something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wrong.</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2" name="TextBox 1"/>
          <p:cNvSpPr txBox="1"/>
          <p:nvPr/>
        </p:nvSpPr>
        <p:spPr>
          <a:xfrm>
            <a:off x="2119474" y="5376209"/>
            <a:ext cx="8901607" cy="830997"/>
          </a:xfrm>
          <a:prstGeom prst="rect">
            <a:avLst/>
          </a:prstGeom>
          <a:noFill/>
          <a:ln w="12700">
            <a:solidFill>
              <a:srgbClr val="801336"/>
            </a:solidFill>
          </a:ln>
        </p:spPr>
        <p:txBody>
          <a:bodyPr wrap="square" rtlCol="0">
            <a:spAutoFit/>
          </a:bodyPr>
          <a:lstStyle/>
          <a:p>
            <a:pPr lvl="0"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Sending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any confidential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information, outside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of authorized digital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environments,</a:t>
            </a:r>
            <a:r>
              <a:rPr lang="en-US" sz="2400" b="1" i="1" dirty="0" smtClean="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b="1"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a violation of Standard 7: Confidential Information. </a:t>
            </a:r>
            <a:endParaRPr lang="en-US" sz="11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998" y="385701"/>
            <a:ext cx="3951320" cy="1639798"/>
          </a:xfrm>
          <a:prstGeom prst="rect">
            <a:avLst/>
          </a:prstGeom>
        </p:spPr>
      </p:pic>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5138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61541" y="293155"/>
            <a:ext cx="10501192" cy="34603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7: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Rectangle 2"/>
          <p:cNvSpPr/>
          <p:nvPr/>
        </p:nvSpPr>
        <p:spPr>
          <a:xfrm>
            <a:off x="1907179" y="2195883"/>
            <a:ext cx="9246550" cy="2246769"/>
          </a:xfrm>
          <a:prstGeom prst="rect">
            <a:avLst/>
          </a:prstGeom>
        </p:spPr>
        <p:txBody>
          <a:bodyPr wrap="square">
            <a:spAutoFit/>
          </a:bodyPr>
          <a:lstStyle/>
          <a:p>
            <a:pPr algn="just"/>
            <a:r>
              <a:rPr lang="en-US" sz="2800" dirty="0" smtClean="0">
                <a:solidFill>
                  <a:srgbClr val="003399"/>
                </a:solidFill>
                <a:latin typeface="Arial Narrow" panose="020B0606020202030204" pitchFamily="34" charset="0"/>
              </a:rPr>
              <a:t>The </a:t>
            </a:r>
            <a:r>
              <a:rPr lang="en-US" sz="2800" dirty="0">
                <a:solidFill>
                  <a:srgbClr val="003399"/>
                </a:solidFill>
                <a:latin typeface="Arial Narrow" panose="020B0606020202030204" pitchFamily="34" charset="0"/>
              </a:rPr>
              <a:t>educator, a middle school special education teacher, had two students shred documents, including but not limited to sensitive information such as IEPs, tube feeding action plans, behavior plans, and spreadsheets with student data. The principal witnessed this and collected the documents</a:t>
            </a:r>
            <a:r>
              <a:rPr lang="en-US" sz="2000" dirty="0" smtClean="0">
                <a:solidFill>
                  <a:srgbClr val="003399"/>
                </a:solidFill>
              </a:rPr>
              <a:t>.</a:t>
            </a:r>
            <a:r>
              <a:rPr lang="en-US" sz="2000" dirty="0" smtClean="0"/>
              <a:t> </a:t>
            </a:r>
            <a:endParaRPr lang="en-US" sz="1400" dirty="0">
              <a:solidFill>
                <a:srgbClr val="000000"/>
              </a:solidFill>
            </a:endParaRPr>
          </a:p>
        </p:txBody>
      </p:sp>
      <p:sp>
        <p:nvSpPr>
          <p:cNvPr id="2" name="TextBox 1"/>
          <p:cNvSpPr txBox="1"/>
          <p:nvPr/>
        </p:nvSpPr>
        <p:spPr>
          <a:xfrm>
            <a:off x="2415743" y="5304418"/>
            <a:ext cx="8229422" cy="461665"/>
          </a:xfrm>
          <a:prstGeom prst="rect">
            <a:avLst/>
          </a:prstGeom>
          <a:noFill/>
          <a:ln w="12700">
            <a:solidFill>
              <a:srgbClr val="801336"/>
            </a:solidFill>
          </a:ln>
        </p:spPr>
        <p:txBody>
          <a:bodyPr wrap="square" rtlCol="0">
            <a:spAutoFit/>
          </a:bodyPr>
          <a:lstStyle/>
          <a:p>
            <a:pPr algn="just"/>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Yes, 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 violation of Standard 7: Confidential Information.  </a:t>
            </a: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30232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55685" y="214645"/>
            <a:ext cx="10501192" cy="535094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7: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125898" y="13776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967409" y="1838768"/>
            <a:ext cx="10606351" cy="4401205"/>
          </a:xfrm>
          <a:prstGeom prst="rect">
            <a:avLst/>
          </a:prstGeom>
        </p:spPr>
        <p:txBody>
          <a:bodyPr wrap="square">
            <a:spAutoFit/>
          </a:bodyPr>
          <a:lstStyle/>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Keep confidential information within secure, school platforms.</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Ensure school records and school files are protected.</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Respect the information and data of your students.</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Avoid social media posts of students and the classroom.</a:t>
            </a:r>
          </a:p>
          <a:p>
            <a:pPr marL="457200" indent="-45720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 aware of others who may be able to overhear confidential information</a:t>
            </a:r>
            <a:r>
              <a:rPr lang="en-US" sz="2800" dirty="0">
                <a:solidFill>
                  <a:srgbClr val="003399"/>
                </a:solidFill>
                <a:latin typeface="Arial Narrow" panose="020B0606020202030204" pitchFamily="34" charset="0"/>
                <a:cs typeface="Calibri" panose="020F0502020204030204" pitchFamily="34" charset="0"/>
              </a:rPr>
              <a:t>.</a:t>
            </a:r>
          </a:p>
          <a:p>
            <a:pPr marL="381019" indent="-381019" algn="just">
              <a:buFont typeface="Wingdings" panose="05000000000000000000" pitchFamily="2" charset="2"/>
              <a:buChar char="q"/>
            </a:pPr>
            <a:endParaRPr lang="en-US" sz="2800" dirty="0">
              <a:solidFill>
                <a:srgbClr val="00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781595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105" y="-297"/>
            <a:ext cx="10397483"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5" y="0"/>
            <a:ext cx="7114279"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8204" y="-125271"/>
            <a:ext cx="5208171" cy="6463308"/>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ctr">
              <a:lnSpc>
                <a:spcPct val="150000"/>
              </a:lnSpc>
            </a:pPr>
            <a:endParaRPr lang="en-US" sz="32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8: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Required Reports</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rPr>
              <a:t> </a:t>
            </a:r>
          </a:p>
        </p:txBody>
      </p:sp>
    </p:spTree>
    <p:extLst>
      <p:ext uri="{BB962C8B-B14F-4D97-AF65-F5344CB8AC3E}">
        <p14:creationId xmlns:p14="http://schemas.microsoft.com/office/powerpoint/2010/main" val="1973449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112"/>
        <p:cNvGrpSpPr/>
        <p:nvPr/>
      </p:nvGrpSpPr>
      <p:grpSpPr>
        <a:xfrm>
          <a:off x="0" y="0"/>
          <a:ext cx="0" cy="0"/>
          <a:chOff x="0" y="0"/>
          <a:chExt cx="0" cy="0"/>
        </a:xfrm>
      </p:grpSpPr>
      <p:sp>
        <p:nvSpPr>
          <p:cNvPr id="12"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4" name="Google Shape;114;p2"/>
          <p:cNvSpPr/>
          <p:nvPr/>
        </p:nvSpPr>
        <p:spPr>
          <a:xfrm>
            <a:off x="3956998" y="1281872"/>
            <a:ext cx="7757309" cy="6858000"/>
          </a:xfrm>
          <a:prstGeom prst="rect">
            <a:avLst/>
          </a:prstGeom>
          <a:noFill/>
          <a:ln>
            <a:noFill/>
          </a:ln>
        </p:spPr>
        <p:txBody>
          <a:bodyPr spcFirstLastPara="1" wrap="square" lIns="91425" tIns="45700" rIns="91425" bIns="45700" anchor="t" anchorCtr="0">
            <a:noAutofit/>
          </a:bodyPr>
          <a:lstStyle/>
          <a:p>
            <a:pPr marL="495325" indent="-495325" algn="just" defTabSz="609630">
              <a:buClr>
                <a:srgbClr val="000000"/>
              </a:buClr>
              <a:buSzPct val="100000"/>
              <a:buFont typeface="+mj-lt"/>
              <a:buAutoNum type="arabicPeriod"/>
            </a:pPr>
            <a:r>
              <a:rPr lang="en-US" sz="24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Failure to report to the Georgia Professional Standards Commission all requested information on documents required by the Commission when applying for or renewing any certificate with the Commission. </a:t>
            </a:r>
          </a:p>
          <a:p>
            <a:pPr marL="495325" indent="-495325" algn="just" defTabSz="609630">
              <a:buClr>
                <a:srgbClr val="000000"/>
              </a:buClr>
              <a:buSzPct val="100000"/>
              <a:buFont typeface="+mj-lt"/>
              <a:buAutoNum type="arabicPeriod"/>
            </a:pPr>
            <a:endParaRPr lang="en-US" sz="24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495325" indent="-495325" algn="just" defTabSz="609630">
              <a:buClr>
                <a:srgbClr val="000000"/>
              </a:buClr>
              <a:buSzPct val="100000"/>
              <a:buFont typeface="+mj-lt"/>
              <a:buAutoNum type="arabicPeriod"/>
            </a:pPr>
            <a:r>
              <a:rPr lang="en-US" sz="24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Failure </a:t>
            </a:r>
            <a:r>
              <a:rPr lang="en-US" sz="24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to make a required report of a an alleged or proven violation of one or more standards of the Code of Ethics for educators of which they have personal knowledge as soon as possible but no later than ninety (90) days from the date the educator became aware of an alleged breach unless the law or local procedures require reporting sooner; and</a:t>
            </a:r>
          </a:p>
          <a:p>
            <a:pPr marL="495325" indent="-495325" algn="just" defTabSz="609630">
              <a:buClr>
                <a:srgbClr val="000000"/>
              </a:buClr>
              <a:buSzPct val="100000"/>
              <a:buFont typeface="+mj-lt"/>
              <a:buAutoNum type="arabicPeriod"/>
            </a:pPr>
            <a:endParaRPr lang="en-US" sz="2800" kern="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sym typeface="Calibri"/>
            </a:endParaRPr>
          </a:p>
        </p:txBody>
      </p:sp>
      <p:sp>
        <p:nvSpPr>
          <p:cNvPr id="119" name="Google Shape;119;p2"/>
          <p:cNvSpPr/>
          <p:nvPr/>
        </p:nvSpPr>
        <p:spPr>
          <a:xfrm flipH="1">
            <a:off x="184480" y="1837785"/>
            <a:ext cx="3250252" cy="4037835"/>
          </a:xfrm>
          <a:prstGeom prst="rect">
            <a:avLst/>
          </a:prstGeom>
          <a:gradFill flip="none" rotWithShape="1">
            <a:gsLst>
              <a:gs pos="0">
                <a:srgbClr val="801336">
                  <a:shade val="30000"/>
                  <a:satMod val="115000"/>
                </a:srgbClr>
              </a:gs>
              <a:gs pos="50000">
                <a:srgbClr val="801336">
                  <a:shade val="67500"/>
                  <a:satMod val="115000"/>
                </a:srgbClr>
              </a:gs>
              <a:gs pos="100000">
                <a:srgbClr val="801336">
                  <a:shade val="100000"/>
                  <a:satMod val="115000"/>
                </a:srgbClr>
              </a:gs>
            </a:gsLst>
            <a:lin ang="2700000" scaled="1"/>
            <a:tileRect/>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4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An educator shall file with the Georgia Professional Standards Commission reports of a breach of one or more of the standards in the Code of Ethics for Educators, child abuse (O.C.G.A. §19-7-5), or any other required report. </a:t>
            </a:r>
            <a:endParaRPr lang="en-US" sz="2400" kern="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sym typeface="Roboto"/>
            </a:endParaRPr>
          </a:p>
        </p:txBody>
      </p:sp>
      <p:sp>
        <p:nvSpPr>
          <p:cNvPr id="3" name="TextBox 2"/>
          <p:cNvSpPr txBox="1"/>
          <p:nvPr/>
        </p:nvSpPr>
        <p:spPr>
          <a:xfrm>
            <a:off x="4185607" y="532981"/>
            <a:ext cx="7025390" cy="502766"/>
          </a:xfrm>
          <a:prstGeom prst="rect">
            <a:avLst/>
          </a:prstGeom>
          <a:noFill/>
        </p:spPr>
        <p:txBody>
          <a:bodyPr wrap="square" rtlCol="0">
            <a:spAutoFit/>
          </a:bodyPr>
          <a:lstStyle/>
          <a:p>
            <a:pPr algn="just" defTabSz="304815">
              <a:defRPr/>
            </a:pPr>
            <a:r>
              <a:rPr lang="en-US" sz="2667"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a:t>
            </a:r>
            <a:r>
              <a:rPr lang="en-US" sz="2667" b="1" dirty="0">
                <a:solidFill>
                  <a:srgbClr val="003399"/>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2933" dirty="0">
              <a:solidFill>
                <a:srgbClr val="003399"/>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184480" y="286856"/>
            <a:ext cx="3019330"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8: Required Reports</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3840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2" end="2"/>
                                            </p:txEl>
                                          </p:spTgt>
                                        </p:tgtEl>
                                        <p:attrNameLst>
                                          <p:attrName>style.visibility</p:attrName>
                                        </p:attrNameLst>
                                      </p:cBhvr>
                                      <p:to>
                                        <p:strVal val="visible"/>
                                      </p:to>
                                    </p:set>
                                    <p:anim calcmode="lin" valueType="num">
                                      <p:cBhvr additive="base">
                                        <p:cTn id="13"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2"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4" name="Google Shape;114;p2"/>
          <p:cNvSpPr/>
          <p:nvPr/>
        </p:nvSpPr>
        <p:spPr>
          <a:xfrm>
            <a:off x="4119625" y="1391302"/>
            <a:ext cx="7757309" cy="6858000"/>
          </a:xfrm>
          <a:prstGeom prst="rect">
            <a:avLst/>
          </a:prstGeom>
          <a:noFill/>
          <a:ln>
            <a:noFill/>
          </a:ln>
        </p:spPr>
        <p:txBody>
          <a:bodyPr spcFirstLastPara="1" wrap="square" lIns="91425" tIns="45700" rIns="91425" bIns="45700" anchor="t" anchorCtr="0">
            <a:noAutofit/>
          </a:bodyPr>
          <a:lstStyle/>
          <a:p>
            <a:pPr marL="495325" indent="-495325" algn="just" defTabSz="609630">
              <a:buClr>
                <a:srgbClr val="000000"/>
              </a:buClr>
              <a:buSzPct val="100000"/>
              <a:buFont typeface="+mj-lt"/>
              <a:buAutoNum type="arabicPeriod" startAt="3"/>
            </a:pPr>
            <a:r>
              <a:rPr lang="en-US" sz="25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Failure to make a required report of any alleged or proven violation of state or federal law as soon as possible but no later than ninety (90) days from the date the educator became aware of an alleged breach unless the law or local procedures require reporting sooner. These reports include but are not limited to: murder, voluntary manslaughter, aggravated assault, aggravated battery, kidnapping, any sexual offense, any sexual exploitation of a minor, any offense involving a controlled substance and any abuse of a child if an educator has reasonable cause to believe that a child has been abused.</a:t>
            </a:r>
            <a:endParaRPr lang="en-US" sz="2500" b="1"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p:txBody>
      </p:sp>
      <p:sp>
        <p:nvSpPr>
          <p:cNvPr id="3" name="TextBox 2"/>
          <p:cNvSpPr txBox="1"/>
          <p:nvPr/>
        </p:nvSpPr>
        <p:spPr>
          <a:xfrm>
            <a:off x="4027913" y="389553"/>
            <a:ext cx="7025390" cy="913199"/>
          </a:xfrm>
          <a:prstGeom prst="rect">
            <a:avLst/>
          </a:prstGeom>
          <a:noFill/>
        </p:spPr>
        <p:txBody>
          <a:bodyPr wrap="square" rtlCol="0">
            <a:spAutoFit/>
          </a:bodyPr>
          <a:lstStyle/>
          <a:p>
            <a:pPr algn="just" defTabSz="304815">
              <a:defRPr/>
            </a:pPr>
            <a:r>
              <a:rPr lang="en-US" sz="2667"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a:t>
            </a:r>
          </a:p>
          <a:p>
            <a:pPr algn="just" defTabSz="304815">
              <a:defRPr/>
            </a:pPr>
            <a:r>
              <a:rPr lang="en-US" sz="2667"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(continued):</a:t>
            </a:r>
            <a:endParaRPr lang="en-US" sz="2933"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1" name="TextBox 10"/>
          <p:cNvSpPr txBox="1"/>
          <p:nvPr/>
        </p:nvSpPr>
        <p:spPr>
          <a:xfrm>
            <a:off x="299941" y="469662"/>
            <a:ext cx="3019330"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8</a:t>
            </a:r>
            <a:r>
              <a:rPr lang="en-US" sz="2933" b="1" dirty="0" smtClean="0">
                <a:solidFill>
                  <a:srgbClr val="FFFFFF"/>
                </a:solidFill>
                <a:latin typeface="Footlight MT Light" panose="0204060206030A020304" pitchFamily="18" charset="0"/>
                <a:ea typeface="Calibri"/>
                <a:cs typeface="Calibri" panose="020F0502020204030204" pitchFamily="34" charset="0"/>
                <a:sym typeface="Calibri"/>
              </a:rPr>
              <a:t>:  Required Reports</a:t>
            </a:r>
            <a:endParaRPr lang="en-US" sz="2933" b="1" dirty="0">
              <a:solidFill>
                <a:srgbClr val="FFFFFF"/>
              </a:solidFill>
              <a:latin typeface="Footlight MT Light" panose="0204060206030A020304" pitchFamily="18" charset="0"/>
              <a:ea typeface="Calibri"/>
              <a:cs typeface="Calibri" panose="020F0502020204030204" pitchFamily="34" charset="0"/>
              <a:sym typeface="Calibri"/>
            </a:endParaRPr>
          </a:p>
        </p:txBody>
      </p:sp>
    </p:spTree>
    <p:extLst>
      <p:ext uri="{BB962C8B-B14F-4D97-AF65-F5344CB8AC3E}">
        <p14:creationId xmlns:p14="http://schemas.microsoft.com/office/powerpoint/2010/main" val="290249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34036"/>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Reporting Timelines</a:t>
            </a:r>
            <a:endParaRPr lang="en-US" sz="4734" b="1" dirty="0">
              <a:solidFill>
                <a:srgbClr val="801336"/>
              </a:solidFill>
              <a:latin typeface="Footlight MT Light" panose="0204060206030A020304"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
                <a:srgbClr val="000000"/>
              </a:buClr>
              <a:buSzPts val="2000"/>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461964" y="88933"/>
            <a:ext cx="1421327" cy="141115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p:cNvSpPr/>
          <p:nvPr/>
        </p:nvSpPr>
        <p:spPr>
          <a:xfrm>
            <a:off x="986592" y="1355976"/>
            <a:ext cx="10762385" cy="6247864"/>
          </a:xfrm>
          <a:prstGeom prst="rect">
            <a:avLst/>
          </a:prstGeom>
        </p:spPr>
        <p:txBody>
          <a:bodyPr wrap="square">
            <a:spAutoFit/>
          </a:bodyPr>
          <a:lstStyle/>
          <a:p>
            <a:pPr marL="381019" marR="0" lvl="0" indent="-381019"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smtClean="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School Districts have their own reporting policies, guidelines,</a:t>
            </a:r>
          </a:p>
          <a:p>
            <a:pPr marR="0" lvl="0" algn="just" defTabSz="457200" rtl="0" eaLnBrk="1" fontAlgn="auto" latinLnBrk="0" hangingPunct="1">
              <a:lnSpc>
                <a:spcPct val="100000"/>
              </a:lnSpc>
              <a:spcBef>
                <a:spcPts val="0"/>
              </a:spcBef>
              <a:spcAft>
                <a:spcPts val="0"/>
              </a:spcAft>
              <a:buClrTx/>
              <a:buSzTx/>
              <a:tabLst/>
              <a:defRPr/>
            </a:pPr>
            <a:r>
              <a:rPr kumimoji="0" lang="en-US" sz="2600" b="0" i="0" u="none" strike="noStrike" kern="1200" cap="none" spc="0" normalizeH="0" noProof="0" dirty="0" smtClean="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    and timelines, which are important to know and follow. </a:t>
            </a:r>
          </a:p>
          <a:p>
            <a:pPr marL="381019" marR="0" lvl="0" indent="-381019"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State policy requires the following reporting timelines:</a:t>
            </a:r>
            <a:r>
              <a:rPr kumimoji="0" lang="en-US" sz="2600" b="0" i="0" u="none" strike="noStrike" kern="1200" cap="none" spc="0" normalizeH="0" baseline="0" noProof="0" dirty="0" smtClean="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 </a:t>
            </a:r>
          </a:p>
          <a:p>
            <a:pPr marL="914400" lvl="1" indent="-457200" algn="just">
              <a:buFont typeface="Arial" panose="020B0604020202020204" pitchFamily="34" charset="0"/>
              <a:buChar char="•"/>
              <a:defRPr/>
            </a:pPr>
            <a:r>
              <a:rPr kumimoji="0" lang="en-US" sz="2400" b="0" i="0" u="none" strike="noStrike" kern="1200" cap="none" spc="0" normalizeH="0" baseline="0" noProof="0" dirty="0" smtClean="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The </a:t>
            </a:r>
            <a:r>
              <a:rPr kumimoji="0" lang="en-US" sz="2400" b="0" i="0" u="none" strike="noStrike" kern="1200" cap="none" spc="0" normalizeH="0" baseline="0" noProof="0" dirty="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Mandated Reporter Law (O.C.G.A. § 19-7-5) requires reporting of actual or suspected student abuse within 24 hours to the Local Education Agency (LEA), Department of Family and Children Services (DFCS), and/or the District Attorney’s Office</a:t>
            </a:r>
            <a:r>
              <a:rPr kumimoji="0" lang="en-US" sz="2400" b="0" i="0" u="none" strike="noStrike" kern="1200" cap="none" spc="0" normalizeH="0" baseline="0" noProof="0" dirty="0" smtClean="0">
                <a:ln>
                  <a:noFill/>
                </a:ln>
                <a:solidFill>
                  <a:srgbClr val="003399"/>
                </a:solidFill>
                <a:effectLst/>
                <a:uLnTx/>
                <a:uFillTx/>
                <a:latin typeface="Arial Narrow" panose="020B0606020202030204" pitchFamily="34" charset="0"/>
                <a:ea typeface="Nirmala UI Semilight" panose="020B0402040204020203" pitchFamily="34" charset="0"/>
                <a:cs typeface="Nirmala UI Semilight" panose="020B0402040204020203" pitchFamily="34" charset="0"/>
              </a:rPr>
              <a:t>.</a:t>
            </a:r>
          </a:p>
          <a:p>
            <a:pPr marL="914400" lvl="1" indent="-457200" algn="just">
              <a:buFont typeface="Arial" panose="020B0604020202020204" pitchFamily="34" charset="0"/>
              <a:buChar char="•"/>
              <a:defRPr/>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O.C.G.A. § 20-2-984.2 requires the district to make a report to the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within 30 days if an educator is accused of sexual abuse of a student.</a:t>
            </a:r>
          </a:p>
          <a:p>
            <a:pPr marL="914400" lvl="1" indent="-457200" algn="just">
              <a:buFont typeface="Arial" panose="020B0604020202020204" pitchFamily="34" charset="0"/>
              <a:buChar char="•"/>
              <a:defRPr/>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O.C.G.A. §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16-13-111, requires reporting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of controlled substance convictions within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10 days. </a:t>
            </a:r>
          </a:p>
          <a:p>
            <a:pPr marL="457200" lvl="0" indent="-457200" algn="just">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State policy requires reporting violations of the Georgia Code of Ethics for Educators to the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GaPSC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within 90 days.</a:t>
            </a:r>
          </a:p>
          <a:p>
            <a:pPr marL="914400" lvl="1" indent="-457200" algn="just">
              <a:buFont typeface="Arial" panose="020B0604020202020204" pitchFamily="34" charset="0"/>
              <a:buChar char="•"/>
              <a:defRPr/>
            </a:pPr>
            <a:endParaRPr lang="en-US" sz="26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914400" lvl="1" indent="-457200" algn="just">
              <a:buFont typeface="Arial" panose="020B0604020202020204" pitchFamily="34" charset="0"/>
              <a:buChar char="•"/>
              <a:defRPr/>
            </a:pPr>
            <a:endParaRPr kumimoji="0" lang="en-US" sz="260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81019" marR="0" lvl="0" indent="-381019" algn="just" defTabSz="304815"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00" b="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510A32"/>
              </a:solidFill>
              <a:effectLst/>
              <a:uLnTx/>
              <a:uFillTx/>
              <a:latin typeface="Roboto"/>
              <a:ea typeface="+mn-ea"/>
              <a:cs typeface="+mn-cs"/>
            </a:endParaRPr>
          </a:p>
        </p:txBody>
      </p:sp>
    </p:spTree>
    <p:extLst>
      <p:ext uri="{BB962C8B-B14F-4D97-AF65-F5344CB8AC3E}">
        <p14:creationId xmlns:p14="http://schemas.microsoft.com/office/powerpoint/2010/main" val="972076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_bg">
            <a:extLst>
              <a:ext uri="{FF2B5EF4-FFF2-40B4-BE49-F238E27FC236}">
                <a16:creationId xmlns:a16="http://schemas.microsoft.com/office/drawing/2014/main" id="{E9622934-5936-D42D-9255-E73CDD48FCAD}"/>
              </a:ext>
            </a:extLst>
          </p:cNvPr>
          <p:cNvSpPr/>
          <p:nvPr/>
        </p:nvSpPr>
        <p:spPr>
          <a:xfrm rot="10800000">
            <a:off x="0" y="0"/>
            <a:ext cx="9490447" cy="6858001"/>
          </a:xfrm>
          <a:custGeom>
            <a:avLst/>
            <a:gdLst>
              <a:gd name="connsiteX0" fmla="*/ 0 w 1828800"/>
              <a:gd name="connsiteY0" fmla="*/ 876300 h 1752600"/>
              <a:gd name="connsiteX1" fmla="*/ 914400 w 1828800"/>
              <a:gd name="connsiteY1" fmla="*/ 0 h 1752600"/>
              <a:gd name="connsiteX2" fmla="*/ 1828800 w 1828800"/>
              <a:gd name="connsiteY2" fmla="*/ 876300 h 1752600"/>
              <a:gd name="connsiteX3" fmla="*/ 914400 w 1828800"/>
              <a:gd name="connsiteY3" fmla="*/ 1752600 h 1752600"/>
              <a:gd name="connsiteX4" fmla="*/ 0 w 1828800"/>
              <a:gd name="connsiteY4" fmla="*/ 876300 h 1752600"/>
              <a:gd name="connsiteX0" fmla="*/ 4047239 w 5876899"/>
              <a:gd name="connsiteY0" fmla="*/ 1975283 h 2851583"/>
              <a:gd name="connsiteX1" fmla="*/ 5010 w 5876899"/>
              <a:gd name="connsiteY1" fmla="*/ 15854 h 2851583"/>
              <a:gd name="connsiteX2" fmla="*/ 4961639 w 5876899"/>
              <a:gd name="connsiteY2" fmla="*/ 1098983 h 2851583"/>
              <a:gd name="connsiteX3" fmla="*/ 5876039 w 5876899"/>
              <a:gd name="connsiteY3" fmla="*/ 1975283 h 2851583"/>
              <a:gd name="connsiteX4" fmla="*/ 4961639 w 5876899"/>
              <a:gd name="connsiteY4" fmla="*/ 2851583 h 2851583"/>
              <a:gd name="connsiteX5" fmla="*/ 4047239 w 5876899"/>
              <a:gd name="connsiteY5" fmla="*/ 1975283 h 2851583"/>
              <a:gd name="connsiteX0" fmla="*/ 158976 w 8066952"/>
              <a:gd name="connsiteY0" fmla="*/ 4021797 h 4123939"/>
              <a:gd name="connsiteX1" fmla="*/ 2140175 w 8066952"/>
              <a:gd name="connsiteY1" fmla="*/ 15854 h 4123939"/>
              <a:gd name="connsiteX2" fmla="*/ 7096804 w 8066952"/>
              <a:gd name="connsiteY2" fmla="*/ 1098983 h 4123939"/>
              <a:gd name="connsiteX3" fmla="*/ 8011204 w 8066952"/>
              <a:gd name="connsiteY3" fmla="*/ 1975283 h 4123939"/>
              <a:gd name="connsiteX4" fmla="*/ 7096804 w 8066952"/>
              <a:gd name="connsiteY4" fmla="*/ 2851583 h 4123939"/>
              <a:gd name="connsiteX5" fmla="*/ 158976 w 8066952"/>
              <a:gd name="connsiteY5" fmla="*/ 4021797 h 4123939"/>
              <a:gd name="connsiteX0" fmla="*/ 2454691 w 10307779"/>
              <a:gd name="connsiteY0" fmla="*/ 4021797 h 6967136"/>
              <a:gd name="connsiteX1" fmla="*/ 4435890 w 10307779"/>
              <a:gd name="connsiteY1" fmla="*/ 15854 h 6967136"/>
              <a:gd name="connsiteX2" fmla="*/ 9392519 w 10307779"/>
              <a:gd name="connsiteY2" fmla="*/ 1098983 h 6967136"/>
              <a:gd name="connsiteX3" fmla="*/ 10306919 w 10307779"/>
              <a:gd name="connsiteY3" fmla="*/ 1975283 h 6967136"/>
              <a:gd name="connsiteX4" fmla="*/ 350119 w 10307779"/>
              <a:gd name="connsiteY4" fmla="*/ 6930097 h 6967136"/>
              <a:gd name="connsiteX5" fmla="*/ 2454691 w 10307779"/>
              <a:gd name="connsiteY5" fmla="*/ 4021797 h 6967136"/>
              <a:gd name="connsiteX0" fmla="*/ 2307687 w 10321906"/>
              <a:gd name="connsiteY0" fmla="*/ 4021797 h 7843189"/>
              <a:gd name="connsiteX1" fmla="*/ 4288886 w 10321906"/>
              <a:gd name="connsiteY1" fmla="*/ 15854 h 7843189"/>
              <a:gd name="connsiteX2" fmla="*/ 9245515 w 10321906"/>
              <a:gd name="connsiteY2" fmla="*/ 1098983 h 7843189"/>
              <a:gd name="connsiteX3" fmla="*/ 10159915 w 10321906"/>
              <a:gd name="connsiteY3" fmla="*/ 1975283 h 7843189"/>
              <a:gd name="connsiteX4" fmla="*/ 7685231 w 10321906"/>
              <a:gd name="connsiteY4" fmla="*/ 7490712 h 7843189"/>
              <a:gd name="connsiteX5" fmla="*/ 203115 w 10321906"/>
              <a:gd name="connsiteY5" fmla="*/ 6930097 h 7843189"/>
              <a:gd name="connsiteX6" fmla="*/ 2307687 w 10321906"/>
              <a:gd name="connsiteY6" fmla="*/ 4021797 h 7843189"/>
              <a:gd name="connsiteX0" fmla="*/ 2307687 w 10285532"/>
              <a:gd name="connsiteY0" fmla="*/ 4041335 h 7862727"/>
              <a:gd name="connsiteX1" fmla="*/ 4288886 w 10285532"/>
              <a:gd name="connsiteY1" fmla="*/ 35392 h 7862727"/>
              <a:gd name="connsiteX2" fmla="*/ 9245515 w 10285532"/>
              <a:gd name="connsiteY2" fmla="*/ 1118521 h 7862727"/>
              <a:gd name="connsiteX3" fmla="*/ 10116372 w 10285532"/>
              <a:gd name="connsiteY3" fmla="*/ 5637906 h 7862727"/>
              <a:gd name="connsiteX4" fmla="*/ 7685231 w 10285532"/>
              <a:gd name="connsiteY4" fmla="*/ 7510250 h 7862727"/>
              <a:gd name="connsiteX5" fmla="*/ 203115 w 10285532"/>
              <a:gd name="connsiteY5" fmla="*/ 6949635 h 7862727"/>
              <a:gd name="connsiteX6" fmla="*/ 2307687 w 10285532"/>
              <a:gd name="connsiteY6" fmla="*/ 4041335 h 7862727"/>
              <a:gd name="connsiteX0" fmla="*/ 2307687 w 10216197"/>
              <a:gd name="connsiteY0" fmla="*/ 4011033 h 7832425"/>
              <a:gd name="connsiteX1" fmla="*/ 4288886 w 10216197"/>
              <a:gd name="connsiteY1" fmla="*/ 5090 h 7832425"/>
              <a:gd name="connsiteX2" fmla="*/ 8708487 w 10216197"/>
              <a:gd name="connsiteY2" fmla="*/ 3831419 h 7832425"/>
              <a:gd name="connsiteX3" fmla="*/ 10116372 w 10216197"/>
              <a:gd name="connsiteY3" fmla="*/ 5607604 h 7832425"/>
              <a:gd name="connsiteX4" fmla="*/ 7685231 w 10216197"/>
              <a:gd name="connsiteY4" fmla="*/ 7479948 h 7832425"/>
              <a:gd name="connsiteX5" fmla="*/ 203115 w 10216197"/>
              <a:gd name="connsiteY5" fmla="*/ 6919333 h 7832425"/>
              <a:gd name="connsiteX6" fmla="*/ 2307687 w 10216197"/>
              <a:gd name="connsiteY6" fmla="*/ 4011033 h 7832425"/>
              <a:gd name="connsiteX0" fmla="*/ 2307687 w 10173322"/>
              <a:gd name="connsiteY0" fmla="*/ 4109088 h 7930480"/>
              <a:gd name="connsiteX1" fmla="*/ 4288886 w 10173322"/>
              <a:gd name="connsiteY1" fmla="*/ 103145 h 7930480"/>
              <a:gd name="connsiteX2" fmla="*/ 9927771 w 10173322"/>
              <a:gd name="connsiteY2" fmla="*/ 680441 h 7930480"/>
              <a:gd name="connsiteX3" fmla="*/ 8708487 w 10173322"/>
              <a:gd name="connsiteY3" fmla="*/ 3929474 h 7930480"/>
              <a:gd name="connsiteX4" fmla="*/ 10116372 w 10173322"/>
              <a:gd name="connsiteY4" fmla="*/ 5705659 h 7930480"/>
              <a:gd name="connsiteX5" fmla="*/ 7685231 w 10173322"/>
              <a:gd name="connsiteY5" fmla="*/ 7578003 h 7930480"/>
              <a:gd name="connsiteX6" fmla="*/ 203115 w 10173322"/>
              <a:gd name="connsiteY6" fmla="*/ 7017388 h 7930480"/>
              <a:gd name="connsiteX7" fmla="*/ 2307687 w 10173322"/>
              <a:gd name="connsiteY7" fmla="*/ 4109088 h 7930480"/>
              <a:gd name="connsiteX0" fmla="*/ 2307687 w 10173322"/>
              <a:gd name="connsiteY0" fmla="*/ 4094494 h 7915886"/>
              <a:gd name="connsiteX1" fmla="*/ 4288886 w 10173322"/>
              <a:gd name="connsiteY1" fmla="*/ 88551 h 7915886"/>
              <a:gd name="connsiteX2" fmla="*/ 5950857 w 10173322"/>
              <a:gd name="connsiteY2" fmla="*/ 2988132 h 7915886"/>
              <a:gd name="connsiteX3" fmla="*/ 9927771 w 10173322"/>
              <a:gd name="connsiteY3" fmla="*/ 665847 h 7915886"/>
              <a:gd name="connsiteX4" fmla="*/ 8708487 w 10173322"/>
              <a:gd name="connsiteY4" fmla="*/ 3914880 h 7915886"/>
              <a:gd name="connsiteX5" fmla="*/ 10116372 w 10173322"/>
              <a:gd name="connsiteY5" fmla="*/ 5691065 h 7915886"/>
              <a:gd name="connsiteX6" fmla="*/ 7685231 w 10173322"/>
              <a:gd name="connsiteY6" fmla="*/ 7563409 h 7915886"/>
              <a:gd name="connsiteX7" fmla="*/ 203115 w 10173322"/>
              <a:gd name="connsiteY7" fmla="*/ 7002794 h 7915886"/>
              <a:gd name="connsiteX8" fmla="*/ 2307687 w 10173322"/>
              <a:gd name="connsiteY8" fmla="*/ 4094494 h 7915886"/>
              <a:gd name="connsiteX0" fmla="*/ 2287274 w 10152909"/>
              <a:gd name="connsiteY0" fmla="*/ 3557297 h 7378689"/>
              <a:gd name="connsiteX1" fmla="*/ 2134873 w 10152909"/>
              <a:gd name="connsiteY1" fmla="*/ 102897 h 7378689"/>
              <a:gd name="connsiteX2" fmla="*/ 5930444 w 10152909"/>
              <a:gd name="connsiteY2" fmla="*/ 2450935 h 7378689"/>
              <a:gd name="connsiteX3" fmla="*/ 9907358 w 10152909"/>
              <a:gd name="connsiteY3" fmla="*/ 128650 h 7378689"/>
              <a:gd name="connsiteX4" fmla="*/ 8688074 w 10152909"/>
              <a:gd name="connsiteY4" fmla="*/ 3377683 h 7378689"/>
              <a:gd name="connsiteX5" fmla="*/ 10095959 w 10152909"/>
              <a:gd name="connsiteY5" fmla="*/ 5153868 h 7378689"/>
              <a:gd name="connsiteX6" fmla="*/ 7664818 w 10152909"/>
              <a:gd name="connsiteY6" fmla="*/ 7026212 h 7378689"/>
              <a:gd name="connsiteX7" fmla="*/ 182702 w 10152909"/>
              <a:gd name="connsiteY7" fmla="*/ 6465597 h 7378689"/>
              <a:gd name="connsiteX8" fmla="*/ 2287274 w 10152909"/>
              <a:gd name="connsiteY8" fmla="*/ 3557297 h 7378689"/>
              <a:gd name="connsiteX0" fmla="*/ 2288031 w 10153666"/>
              <a:gd name="connsiteY0" fmla="*/ 3519783 h 7341175"/>
              <a:gd name="connsiteX1" fmla="*/ 2222716 w 10153666"/>
              <a:gd name="connsiteY1" fmla="*/ 108926 h 7341175"/>
              <a:gd name="connsiteX2" fmla="*/ 5931201 w 10153666"/>
              <a:gd name="connsiteY2" fmla="*/ 2413421 h 7341175"/>
              <a:gd name="connsiteX3" fmla="*/ 9908115 w 10153666"/>
              <a:gd name="connsiteY3" fmla="*/ 91136 h 7341175"/>
              <a:gd name="connsiteX4" fmla="*/ 8688831 w 10153666"/>
              <a:gd name="connsiteY4" fmla="*/ 3340169 h 7341175"/>
              <a:gd name="connsiteX5" fmla="*/ 10096716 w 10153666"/>
              <a:gd name="connsiteY5" fmla="*/ 5116354 h 7341175"/>
              <a:gd name="connsiteX6" fmla="*/ 7665575 w 10153666"/>
              <a:gd name="connsiteY6" fmla="*/ 6988698 h 7341175"/>
              <a:gd name="connsiteX7" fmla="*/ 183459 w 10153666"/>
              <a:gd name="connsiteY7" fmla="*/ 6428083 h 7341175"/>
              <a:gd name="connsiteX8" fmla="*/ 2288031 w 10153666"/>
              <a:gd name="connsiteY8" fmla="*/ 3519783 h 7341175"/>
              <a:gd name="connsiteX0" fmla="*/ 2288031 w 10153666"/>
              <a:gd name="connsiteY0" fmla="*/ 3617798 h 7439190"/>
              <a:gd name="connsiteX1" fmla="*/ 2222716 w 10153666"/>
              <a:gd name="connsiteY1" fmla="*/ 206941 h 7439190"/>
              <a:gd name="connsiteX2" fmla="*/ 5931201 w 10153666"/>
              <a:gd name="connsiteY2" fmla="*/ 2511436 h 7439190"/>
              <a:gd name="connsiteX3" fmla="*/ 9908115 w 10153666"/>
              <a:gd name="connsiteY3" fmla="*/ 189151 h 7439190"/>
              <a:gd name="connsiteX4" fmla="*/ 8688831 w 10153666"/>
              <a:gd name="connsiteY4" fmla="*/ 3438184 h 7439190"/>
              <a:gd name="connsiteX5" fmla="*/ 10096716 w 10153666"/>
              <a:gd name="connsiteY5" fmla="*/ 5214369 h 7439190"/>
              <a:gd name="connsiteX6" fmla="*/ 7665575 w 10153666"/>
              <a:gd name="connsiteY6" fmla="*/ 7086713 h 7439190"/>
              <a:gd name="connsiteX7" fmla="*/ 183459 w 10153666"/>
              <a:gd name="connsiteY7" fmla="*/ 6526098 h 7439190"/>
              <a:gd name="connsiteX8" fmla="*/ 2288031 w 10153666"/>
              <a:gd name="connsiteY8" fmla="*/ 3617798 h 7439190"/>
              <a:gd name="connsiteX0" fmla="*/ 1408409 w 10304558"/>
              <a:gd name="connsiteY0" fmla="*/ 3505268 h 7341648"/>
              <a:gd name="connsiteX1" fmla="*/ 2373608 w 10304558"/>
              <a:gd name="connsiteY1" fmla="*/ 108926 h 7341648"/>
              <a:gd name="connsiteX2" fmla="*/ 6082093 w 10304558"/>
              <a:gd name="connsiteY2" fmla="*/ 2413421 h 7341648"/>
              <a:gd name="connsiteX3" fmla="*/ 10059007 w 10304558"/>
              <a:gd name="connsiteY3" fmla="*/ 91136 h 7341648"/>
              <a:gd name="connsiteX4" fmla="*/ 8839723 w 10304558"/>
              <a:gd name="connsiteY4" fmla="*/ 3340169 h 7341648"/>
              <a:gd name="connsiteX5" fmla="*/ 10247608 w 10304558"/>
              <a:gd name="connsiteY5" fmla="*/ 5116354 h 7341648"/>
              <a:gd name="connsiteX6" fmla="*/ 7816467 w 10304558"/>
              <a:gd name="connsiteY6" fmla="*/ 6988698 h 7341648"/>
              <a:gd name="connsiteX7" fmla="*/ 334351 w 10304558"/>
              <a:gd name="connsiteY7" fmla="*/ 6428083 h 7341648"/>
              <a:gd name="connsiteX8" fmla="*/ 1408409 w 10304558"/>
              <a:gd name="connsiteY8" fmla="*/ 3505268 h 7341648"/>
              <a:gd name="connsiteX0" fmla="*/ 1408409 w 10304558"/>
              <a:gd name="connsiteY0" fmla="*/ 3553542 h 7389922"/>
              <a:gd name="connsiteX1" fmla="*/ 2373608 w 10304558"/>
              <a:gd name="connsiteY1" fmla="*/ 157200 h 7389922"/>
              <a:gd name="connsiteX2" fmla="*/ 6082093 w 10304558"/>
              <a:gd name="connsiteY2" fmla="*/ 2461695 h 7389922"/>
              <a:gd name="connsiteX3" fmla="*/ 10059007 w 10304558"/>
              <a:gd name="connsiteY3" fmla="*/ 139410 h 7389922"/>
              <a:gd name="connsiteX4" fmla="*/ 8839723 w 10304558"/>
              <a:gd name="connsiteY4" fmla="*/ 3388443 h 7389922"/>
              <a:gd name="connsiteX5" fmla="*/ 10247608 w 10304558"/>
              <a:gd name="connsiteY5" fmla="*/ 5164628 h 7389922"/>
              <a:gd name="connsiteX6" fmla="*/ 7816467 w 10304558"/>
              <a:gd name="connsiteY6" fmla="*/ 7036972 h 7389922"/>
              <a:gd name="connsiteX7" fmla="*/ 334351 w 10304558"/>
              <a:gd name="connsiteY7" fmla="*/ 6476357 h 7389922"/>
              <a:gd name="connsiteX8" fmla="*/ 1408409 w 10304558"/>
              <a:gd name="connsiteY8" fmla="*/ 3553542 h 7389922"/>
              <a:gd name="connsiteX0" fmla="*/ 1408409 w 10304558"/>
              <a:gd name="connsiteY0" fmla="*/ 3529651 h 7366031"/>
              <a:gd name="connsiteX1" fmla="*/ 2373608 w 10304558"/>
              <a:gd name="connsiteY1" fmla="*/ 133309 h 7366031"/>
              <a:gd name="connsiteX2" fmla="*/ 5995007 w 10304558"/>
              <a:gd name="connsiteY2" fmla="*/ 1697575 h 7366031"/>
              <a:gd name="connsiteX3" fmla="*/ 10059007 w 10304558"/>
              <a:gd name="connsiteY3" fmla="*/ 115519 h 7366031"/>
              <a:gd name="connsiteX4" fmla="*/ 8839723 w 10304558"/>
              <a:gd name="connsiteY4" fmla="*/ 3364552 h 7366031"/>
              <a:gd name="connsiteX5" fmla="*/ 10247608 w 10304558"/>
              <a:gd name="connsiteY5" fmla="*/ 5140737 h 7366031"/>
              <a:gd name="connsiteX6" fmla="*/ 7816467 w 10304558"/>
              <a:gd name="connsiteY6" fmla="*/ 7013081 h 7366031"/>
              <a:gd name="connsiteX7" fmla="*/ 334351 w 10304558"/>
              <a:gd name="connsiteY7" fmla="*/ 6452466 h 7366031"/>
              <a:gd name="connsiteX8" fmla="*/ 1408409 w 10304558"/>
              <a:gd name="connsiteY8" fmla="*/ 3529651 h 7366031"/>
              <a:gd name="connsiteX0" fmla="*/ 1408409 w 10304558"/>
              <a:gd name="connsiteY0" fmla="*/ 3520548 h 7356928"/>
              <a:gd name="connsiteX1" fmla="*/ 2373608 w 10304558"/>
              <a:gd name="connsiteY1" fmla="*/ 124206 h 7356928"/>
              <a:gd name="connsiteX2" fmla="*/ 5995007 w 10304558"/>
              <a:gd name="connsiteY2" fmla="*/ 1688472 h 7356928"/>
              <a:gd name="connsiteX3" fmla="*/ 10059007 w 10304558"/>
              <a:gd name="connsiteY3" fmla="*/ 106416 h 7356928"/>
              <a:gd name="connsiteX4" fmla="*/ 8839723 w 10304558"/>
              <a:gd name="connsiteY4" fmla="*/ 3355449 h 7356928"/>
              <a:gd name="connsiteX5" fmla="*/ 10247608 w 10304558"/>
              <a:gd name="connsiteY5" fmla="*/ 5131634 h 7356928"/>
              <a:gd name="connsiteX6" fmla="*/ 7816467 w 10304558"/>
              <a:gd name="connsiteY6" fmla="*/ 7003978 h 7356928"/>
              <a:gd name="connsiteX7" fmla="*/ 334351 w 10304558"/>
              <a:gd name="connsiteY7" fmla="*/ 6443363 h 7356928"/>
              <a:gd name="connsiteX8" fmla="*/ 1408409 w 10304558"/>
              <a:gd name="connsiteY8" fmla="*/ 3520548 h 7356928"/>
              <a:gd name="connsiteX0" fmla="*/ 1408409 w 10304558"/>
              <a:gd name="connsiteY0" fmla="*/ 3538257 h 7374637"/>
              <a:gd name="connsiteX1" fmla="*/ 2373608 w 10304558"/>
              <a:gd name="connsiteY1" fmla="*/ 141915 h 7374637"/>
              <a:gd name="connsiteX2" fmla="*/ 5995007 w 10304558"/>
              <a:gd name="connsiteY2" fmla="*/ 1706181 h 7374637"/>
              <a:gd name="connsiteX3" fmla="*/ 10059007 w 10304558"/>
              <a:gd name="connsiteY3" fmla="*/ 124125 h 7374637"/>
              <a:gd name="connsiteX4" fmla="*/ 8839723 w 10304558"/>
              <a:gd name="connsiteY4" fmla="*/ 3373158 h 7374637"/>
              <a:gd name="connsiteX5" fmla="*/ 10247608 w 10304558"/>
              <a:gd name="connsiteY5" fmla="*/ 5149343 h 7374637"/>
              <a:gd name="connsiteX6" fmla="*/ 7816467 w 10304558"/>
              <a:gd name="connsiteY6" fmla="*/ 7021687 h 7374637"/>
              <a:gd name="connsiteX7" fmla="*/ 334351 w 10304558"/>
              <a:gd name="connsiteY7" fmla="*/ 6461072 h 7374637"/>
              <a:gd name="connsiteX8" fmla="*/ 1408409 w 10304558"/>
              <a:gd name="connsiteY8" fmla="*/ 3538257 h 7374637"/>
              <a:gd name="connsiteX0" fmla="*/ 1408409 w 10305350"/>
              <a:gd name="connsiteY0" fmla="*/ 3528227 h 7364607"/>
              <a:gd name="connsiteX1" fmla="*/ 2373608 w 10305350"/>
              <a:gd name="connsiteY1" fmla="*/ 131885 h 7364607"/>
              <a:gd name="connsiteX2" fmla="*/ 5995007 w 10305350"/>
              <a:gd name="connsiteY2" fmla="*/ 1696151 h 7364607"/>
              <a:gd name="connsiteX3" fmla="*/ 9884835 w 10305350"/>
              <a:gd name="connsiteY3" fmla="*/ 1043009 h 7364607"/>
              <a:gd name="connsiteX4" fmla="*/ 8839723 w 10305350"/>
              <a:gd name="connsiteY4" fmla="*/ 3363128 h 7364607"/>
              <a:gd name="connsiteX5" fmla="*/ 10247608 w 10305350"/>
              <a:gd name="connsiteY5" fmla="*/ 5139313 h 7364607"/>
              <a:gd name="connsiteX6" fmla="*/ 7816467 w 10305350"/>
              <a:gd name="connsiteY6" fmla="*/ 7011657 h 7364607"/>
              <a:gd name="connsiteX7" fmla="*/ 334351 w 10305350"/>
              <a:gd name="connsiteY7" fmla="*/ 6451042 h 7364607"/>
              <a:gd name="connsiteX8" fmla="*/ 1408409 w 10305350"/>
              <a:gd name="connsiteY8" fmla="*/ 3528227 h 7364607"/>
              <a:gd name="connsiteX0" fmla="*/ 1408409 w 10305350"/>
              <a:gd name="connsiteY0" fmla="*/ 3528227 h 7364607"/>
              <a:gd name="connsiteX1" fmla="*/ 2373608 w 10305350"/>
              <a:gd name="connsiteY1" fmla="*/ 131885 h 7364607"/>
              <a:gd name="connsiteX2" fmla="*/ 5995007 w 10305350"/>
              <a:gd name="connsiteY2" fmla="*/ 1696151 h 7364607"/>
              <a:gd name="connsiteX3" fmla="*/ 9884835 w 10305350"/>
              <a:gd name="connsiteY3" fmla="*/ 1043009 h 7364607"/>
              <a:gd name="connsiteX4" fmla="*/ 8839723 w 10305350"/>
              <a:gd name="connsiteY4" fmla="*/ 3363128 h 7364607"/>
              <a:gd name="connsiteX5" fmla="*/ 10247608 w 10305350"/>
              <a:gd name="connsiteY5" fmla="*/ 5139313 h 7364607"/>
              <a:gd name="connsiteX6" fmla="*/ 7816467 w 10305350"/>
              <a:gd name="connsiteY6" fmla="*/ 7011657 h 7364607"/>
              <a:gd name="connsiteX7" fmla="*/ 334351 w 10305350"/>
              <a:gd name="connsiteY7" fmla="*/ 6451042 h 7364607"/>
              <a:gd name="connsiteX8" fmla="*/ 1408409 w 10305350"/>
              <a:gd name="connsiteY8" fmla="*/ 3528227 h 7364607"/>
              <a:gd name="connsiteX0" fmla="*/ 1408409 w 10372908"/>
              <a:gd name="connsiteY0" fmla="*/ 3528227 h 7364607"/>
              <a:gd name="connsiteX1" fmla="*/ 2373608 w 10372908"/>
              <a:gd name="connsiteY1" fmla="*/ 131885 h 7364607"/>
              <a:gd name="connsiteX2" fmla="*/ 5995007 w 10372908"/>
              <a:gd name="connsiteY2" fmla="*/ 1696151 h 7364607"/>
              <a:gd name="connsiteX3" fmla="*/ 9884835 w 10372908"/>
              <a:gd name="connsiteY3" fmla="*/ 1043009 h 7364607"/>
              <a:gd name="connsiteX4" fmla="*/ 9928295 w 10372908"/>
              <a:gd name="connsiteY4" fmla="*/ 3987243 h 7364607"/>
              <a:gd name="connsiteX5" fmla="*/ 10247608 w 10372908"/>
              <a:gd name="connsiteY5" fmla="*/ 5139313 h 7364607"/>
              <a:gd name="connsiteX6" fmla="*/ 7816467 w 10372908"/>
              <a:gd name="connsiteY6" fmla="*/ 7011657 h 7364607"/>
              <a:gd name="connsiteX7" fmla="*/ 334351 w 10372908"/>
              <a:gd name="connsiteY7" fmla="*/ 6451042 h 7364607"/>
              <a:gd name="connsiteX8" fmla="*/ 1408409 w 10372908"/>
              <a:gd name="connsiteY8" fmla="*/ 3528227 h 7364607"/>
              <a:gd name="connsiteX0" fmla="*/ 1408409 w 10691265"/>
              <a:gd name="connsiteY0" fmla="*/ 3528227 h 7709109"/>
              <a:gd name="connsiteX1" fmla="*/ 2373608 w 10691265"/>
              <a:gd name="connsiteY1" fmla="*/ 131885 h 7709109"/>
              <a:gd name="connsiteX2" fmla="*/ 5995007 w 10691265"/>
              <a:gd name="connsiteY2" fmla="*/ 1696151 h 7709109"/>
              <a:gd name="connsiteX3" fmla="*/ 9884835 w 10691265"/>
              <a:gd name="connsiteY3" fmla="*/ 1043009 h 7709109"/>
              <a:gd name="connsiteX4" fmla="*/ 9928295 w 10691265"/>
              <a:gd name="connsiteY4" fmla="*/ 3987243 h 7709109"/>
              <a:gd name="connsiteX5" fmla="*/ 10595951 w 10691265"/>
              <a:gd name="connsiteY5" fmla="*/ 7635770 h 7709109"/>
              <a:gd name="connsiteX6" fmla="*/ 7816467 w 10691265"/>
              <a:gd name="connsiteY6" fmla="*/ 7011657 h 7709109"/>
              <a:gd name="connsiteX7" fmla="*/ 334351 w 10691265"/>
              <a:gd name="connsiteY7" fmla="*/ 6451042 h 7709109"/>
              <a:gd name="connsiteX8" fmla="*/ 1408409 w 10691265"/>
              <a:gd name="connsiteY8" fmla="*/ 3528227 h 7709109"/>
              <a:gd name="connsiteX0" fmla="*/ 1408409 w 11004809"/>
              <a:gd name="connsiteY0" fmla="*/ 3528227 h 8059987"/>
              <a:gd name="connsiteX1" fmla="*/ 2373608 w 11004809"/>
              <a:gd name="connsiteY1" fmla="*/ 131885 h 8059987"/>
              <a:gd name="connsiteX2" fmla="*/ 5995007 w 11004809"/>
              <a:gd name="connsiteY2" fmla="*/ 1696151 h 8059987"/>
              <a:gd name="connsiteX3" fmla="*/ 9884835 w 11004809"/>
              <a:gd name="connsiteY3" fmla="*/ 1043009 h 8059987"/>
              <a:gd name="connsiteX4" fmla="*/ 9928295 w 11004809"/>
              <a:gd name="connsiteY4" fmla="*/ 3987243 h 8059987"/>
              <a:gd name="connsiteX5" fmla="*/ 10595951 w 11004809"/>
              <a:gd name="connsiteY5" fmla="*/ 7635770 h 8059987"/>
              <a:gd name="connsiteX6" fmla="*/ 7816467 w 11004809"/>
              <a:gd name="connsiteY6" fmla="*/ 7011657 h 8059987"/>
              <a:gd name="connsiteX7" fmla="*/ 334351 w 11004809"/>
              <a:gd name="connsiteY7" fmla="*/ 6451042 h 8059987"/>
              <a:gd name="connsiteX8" fmla="*/ 1408409 w 11004809"/>
              <a:gd name="connsiteY8" fmla="*/ 3528227 h 8059987"/>
              <a:gd name="connsiteX0" fmla="*/ 1408409 w 11004809"/>
              <a:gd name="connsiteY0" fmla="*/ 3528227 h 7635770"/>
              <a:gd name="connsiteX1" fmla="*/ 2373608 w 11004809"/>
              <a:gd name="connsiteY1" fmla="*/ 131885 h 7635770"/>
              <a:gd name="connsiteX2" fmla="*/ 5995007 w 11004809"/>
              <a:gd name="connsiteY2" fmla="*/ 1696151 h 7635770"/>
              <a:gd name="connsiteX3" fmla="*/ 9884835 w 11004809"/>
              <a:gd name="connsiteY3" fmla="*/ 1043009 h 7635770"/>
              <a:gd name="connsiteX4" fmla="*/ 9928295 w 11004809"/>
              <a:gd name="connsiteY4" fmla="*/ 3987243 h 7635770"/>
              <a:gd name="connsiteX5" fmla="*/ 10595951 w 11004809"/>
              <a:gd name="connsiteY5" fmla="*/ 7635770 h 7635770"/>
              <a:gd name="connsiteX6" fmla="*/ 7816467 w 11004809"/>
              <a:gd name="connsiteY6" fmla="*/ 7011657 h 7635770"/>
              <a:gd name="connsiteX7" fmla="*/ 334351 w 11004809"/>
              <a:gd name="connsiteY7" fmla="*/ 6451042 h 7635770"/>
              <a:gd name="connsiteX8" fmla="*/ 1408409 w 11004809"/>
              <a:gd name="connsiteY8" fmla="*/ 3528227 h 7635770"/>
              <a:gd name="connsiteX0" fmla="*/ 1600058 w 11196458"/>
              <a:gd name="connsiteY0" fmla="*/ 3528227 h 7738256"/>
              <a:gd name="connsiteX1" fmla="*/ 2565257 w 11196458"/>
              <a:gd name="connsiteY1" fmla="*/ 131885 h 7738256"/>
              <a:gd name="connsiteX2" fmla="*/ 6186656 w 11196458"/>
              <a:gd name="connsiteY2" fmla="*/ 1696151 h 7738256"/>
              <a:gd name="connsiteX3" fmla="*/ 10076484 w 11196458"/>
              <a:gd name="connsiteY3" fmla="*/ 1043009 h 7738256"/>
              <a:gd name="connsiteX4" fmla="*/ 10119944 w 11196458"/>
              <a:gd name="connsiteY4" fmla="*/ 3987243 h 7738256"/>
              <a:gd name="connsiteX5" fmla="*/ 10787600 w 11196458"/>
              <a:gd name="connsiteY5" fmla="*/ 7635770 h 7738256"/>
              <a:gd name="connsiteX6" fmla="*/ 526000 w 11196458"/>
              <a:gd name="connsiteY6" fmla="*/ 6451042 h 7738256"/>
              <a:gd name="connsiteX7" fmla="*/ 1600058 w 11196458"/>
              <a:gd name="connsiteY7" fmla="*/ 3528227 h 7738256"/>
              <a:gd name="connsiteX0" fmla="*/ 1562278 w 11158678"/>
              <a:gd name="connsiteY0" fmla="*/ 3528227 h 7983933"/>
              <a:gd name="connsiteX1" fmla="*/ 2527477 w 11158678"/>
              <a:gd name="connsiteY1" fmla="*/ 131885 h 7983933"/>
              <a:gd name="connsiteX2" fmla="*/ 6148876 w 11158678"/>
              <a:gd name="connsiteY2" fmla="*/ 1696151 h 7983933"/>
              <a:gd name="connsiteX3" fmla="*/ 10038704 w 11158678"/>
              <a:gd name="connsiteY3" fmla="*/ 1043009 h 7983933"/>
              <a:gd name="connsiteX4" fmla="*/ 10082164 w 11158678"/>
              <a:gd name="connsiteY4" fmla="*/ 3987243 h 7983933"/>
              <a:gd name="connsiteX5" fmla="*/ 10749820 w 11158678"/>
              <a:gd name="connsiteY5" fmla="*/ 7635770 h 7983933"/>
              <a:gd name="connsiteX6" fmla="*/ 531763 w 11158678"/>
              <a:gd name="connsiteY6" fmla="*/ 7510585 h 7983933"/>
              <a:gd name="connsiteX7" fmla="*/ 1562278 w 11158678"/>
              <a:gd name="connsiteY7" fmla="*/ 3528227 h 7983933"/>
              <a:gd name="connsiteX0" fmla="*/ 1904489 w 11500889"/>
              <a:gd name="connsiteY0" fmla="*/ 3528227 h 7791052"/>
              <a:gd name="connsiteX1" fmla="*/ 2869688 w 11500889"/>
              <a:gd name="connsiteY1" fmla="*/ 131885 h 7791052"/>
              <a:gd name="connsiteX2" fmla="*/ 6491087 w 11500889"/>
              <a:gd name="connsiteY2" fmla="*/ 1696151 h 7791052"/>
              <a:gd name="connsiteX3" fmla="*/ 10380915 w 11500889"/>
              <a:gd name="connsiteY3" fmla="*/ 1043009 h 7791052"/>
              <a:gd name="connsiteX4" fmla="*/ 10424375 w 11500889"/>
              <a:gd name="connsiteY4" fmla="*/ 3987243 h 7791052"/>
              <a:gd name="connsiteX5" fmla="*/ 11092031 w 11500889"/>
              <a:gd name="connsiteY5" fmla="*/ 7635770 h 7791052"/>
              <a:gd name="connsiteX6" fmla="*/ 873974 w 11500889"/>
              <a:gd name="connsiteY6" fmla="*/ 7510585 h 7791052"/>
              <a:gd name="connsiteX7" fmla="*/ 1904489 w 11500889"/>
              <a:gd name="connsiteY7" fmla="*/ 3528227 h 7791052"/>
              <a:gd name="connsiteX0" fmla="*/ 1746384 w 11342784"/>
              <a:gd name="connsiteY0" fmla="*/ 3528227 h 7856891"/>
              <a:gd name="connsiteX1" fmla="*/ 2711583 w 11342784"/>
              <a:gd name="connsiteY1" fmla="*/ 131885 h 7856891"/>
              <a:gd name="connsiteX2" fmla="*/ 6332982 w 11342784"/>
              <a:gd name="connsiteY2" fmla="*/ 1696151 h 7856891"/>
              <a:gd name="connsiteX3" fmla="*/ 10222810 w 11342784"/>
              <a:gd name="connsiteY3" fmla="*/ 1043009 h 7856891"/>
              <a:gd name="connsiteX4" fmla="*/ 10266270 w 11342784"/>
              <a:gd name="connsiteY4" fmla="*/ 3987243 h 7856891"/>
              <a:gd name="connsiteX5" fmla="*/ 10933926 w 11342784"/>
              <a:gd name="connsiteY5" fmla="*/ 7635770 h 7856891"/>
              <a:gd name="connsiteX6" fmla="*/ 904555 w 11342784"/>
              <a:gd name="connsiteY6" fmla="*/ 7757328 h 7856891"/>
              <a:gd name="connsiteX7" fmla="*/ 1746384 w 11342784"/>
              <a:gd name="connsiteY7" fmla="*/ 3528227 h 7856891"/>
              <a:gd name="connsiteX0" fmla="*/ 1674148 w 11270548"/>
              <a:gd name="connsiteY0" fmla="*/ 3528227 h 7846470"/>
              <a:gd name="connsiteX1" fmla="*/ 2639347 w 11270548"/>
              <a:gd name="connsiteY1" fmla="*/ 131885 h 7846470"/>
              <a:gd name="connsiteX2" fmla="*/ 6260746 w 11270548"/>
              <a:gd name="connsiteY2" fmla="*/ 1696151 h 7846470"/>
              <a:gd name="connsiteX3" fmla="*/ 10150574 w 11270548"/>
              <a:gd name="connsiteY3" fmla="*/ 1043009 h 7846470"/>
              <a:gd name="connsiteX4" fmla="*/ 10194034 w 11270548"/>
              <a:gd name="connsiteY4" fmla="*/ 3987243 h 7846470"/>
              <a:gd name="connsiteX5" fmla="*/ 10861690 w 11270548"/>
              <a:gd name="connsiteY5" fmla="*/ 7635770 h 7846470"/>
              <a:gd name="connsiteX6" fmla="*/ 919405 w 11270548"/>
              <a:gd name="connsiteY6" fmla="*/ 7728300 h 7846470"/>
              <a:gd name="connsiteX7" fmla="*/ 1674148 w 11270548"/>
              <a:gd name="connsiteY7" fmla="*/ 3528227 h 7846470"/>
              <a:gd name="connsiteX0" fmla="*/ 1674148 w 11270548"/>
              <a:gd name="connsiteY0" fmla="*/ 3528227 h 7728389"/>
              <a:gd name="connsiteX1" fmla="*/ 2639347 w 11270548"/>
              <a:gd name="connsiteY1" fmla="*/ 131885 h 7728389"/>
              <a:gd name="connsiteX2" fmla="*/ 6260746 w 11270548"/>
              <a:gd name="connsiteY2" fmla="*/ 1696151 h 7728389"/>
              <a:gd name="connsiteX3" fmla="*/ 10150574 w 11270548"/>
              <a:gd name="connsiteY3" fmla="*/ 1043009 h 7728389"/>
              <a:gd name="connsiteX4" fmla="*/ 10194034 w 11270548"/>
              <a:gd name="connsiteY4" fmla="*/ 3987243 h 7728389"/>
              <a:gd name="connsiteX5" fmla="*/ 10861690 w 11270548"/>
              <a:gd name="connsiteY5" fmla="*/ 7635770 h 7728389"/>
              <a:gd name="connsiteX6" fmla="*/ 919405 w 11270548"/>
              <a:gd name="connsiteY6" fmla="*/ 7728300 h 7728389"/>
              <a:gd name="connsiteX7" fmla="*/ 1674148 w 11270548"/>
              <a:gd name="connsiteY7" fmla="*/ 3528227 h 7728389"/>
              <a:gd name="connsiteX0" fmla="*/ 1662157 w 11258557"/>
              <a:gd name="connsiteY0" fmla="*/ 3528227 h 7673016"/>
              <a:gd name="connsiteX1" fmla="*/ 2627356 w 11258557"/>
              <a:gd name="connsiteY1" fmla="*/ 131885 h 7673016"/>
              <a:gd name="connsiteX2" fmla="*/ 6248755 w 11258557"/>
              <a:gd name="connsiteY2" fmla="*/ 1696151 h 7673016"/>
              <a:gd name="connsiteX3" fmla="*/ 10138583 w 11258557"/>
              <a:gd name="connsiteY3" fmla="*/ 1043009 h 7673016"/>
              <a:gd name="connsiteX4" fmla="*/ 10182043 w 11258557"/>
              <a:gd name="connsiteY4" fmla="*/ 3987243 h 7673016"/>
              <a:gd name="connsiteX5" fmla="*/ 10849699 w 11258557"/>
              <a:gd name="connsiteY5" fmla="*/ 7635770 h 7673016"/>
              <a:gd name="connsiteX6" fmla="*/ 921928 w 11258557"/>
              <a:gd name="connsiteY6" fmla="*/ 7670243 h 7673016"/>
              <a:gd name="connsiteX7" fmla="*/ 1662157 w 11258557"/>
              <a:gd name="connsiteY7" fmla="*/ 3528227 h 7673016"/>
              <a:gd name="connsiteX0" fmla="*/ 1745008 w 11341408"/>
              <a:gd name="connsiteY0" fmla="*/ 3528227 h 7673016"/>
              <a:gd name="connsiteX1" fmla="*/ 2710207 w 11341408"/>
              <a:gd name="connsiteY1" fmla="*/ 131885 h 7673016"/>
              <a:gd name="connsiteX2" fmla="*/ 6331606 w 11341408"/>
              <a:gd name="connsiteY2" fmla="*/ 1696151 h 7673016"/>
              <a:gd name="connsiteX3" fmla="*/ 10221434 w 11341408"/>
              <a:gd name="connsiteY3" fmla="*/ 1043009 h 7673016"/>
              <a:gd name="connsiteX4" fmla="*/ 10264894 w 11341408"/>
              <a:gd name="connsiteY4" fmla="*/ 3987243 h 7673016"/>
              <a:gd name="connsiteX5" fmla="*/ 10932550 w 11341408"/>
              <a:gd name="connsiteY5" fmla="*/ 7635770 h 7673016"/>
              <a:gd name="connsiteX6" fmla="*/ 1004779 w 11341408"/>
              <a:gd name="connsiteY6" fmla="*/ 7670243 h 7673016"/>
              <a:gd name="connsiteX7" fmla="*/ 1745008 w 11341408"/>
              <a:gd name="connsiteY7" fmla="*/ 3528227 h 7673016"/>
              <a:gd name="connsiteX0" fmla="*/ 1745008 w 11341408"/>
              <a:gd name="connsiteY0" fmla="*/ 3528227 h 7673016"/>
              <a:gd name="connsiteX1" fmla="*/ 2710207 w 11341408"/>
              <a:gd name="connsiteY1" fmla="*/ 131885 h 7673016"/>
              <a:gd name="connsiteX2" fmla="*/ 6331606 w 11341408"/>
              <a:gd name="connsiteY2" fmla="*/ 1696151 h 7673016"/>
              <a:gd name="connsiteX3" fmla="*/ 10221434 w 11341408"/>
              <a:gd name="connsiteY3" fmla="*/ 1043009 h 7673016"/>
              <a:gd name="connsiteX4" fmla="*/ 10264894 w 11341408"/>
              <a:gd name="connsiteY4" fmla="*/ 3987243 h 7673016"/>
              <a:gd name="connsiteX5" fmla="*/ 10932550 w 11341408"/>
              <a:gd name="connsiteY5" fmla="*/ 7635770 h 7673016"/>
              <a:gd name="connsiteX6" fmla="*/ 1004779 w 11341408"/>
              <a:gd name="connsiteY6" fmla="*/ 7670243 h 7673016"/>
              <a:gd name="connsiteX7" fmla="*/ 1745008 w 11341408"/>
              <a:gd name="connsiteY7" fmla="*/ 3528227 h 7673016"/>
              <a:gd name="connsiteX0" fmla="*/ 1745008 w 11348430"/>
              <a:gd name="connsiteY0" fmla="*/ 3528227 h 7673016"/>
              <a:gd name="connsiteX1" fmla="*/ 2710207 w 11348430"/>
              <a:gd name="connsiteY1" fmla="*/ 131885 h 7673016"/>
              <a:gd name="connsiteX2" fmla="*/ 6331606 w 11348430"/>
              <a:gd name="connsiteY2" fmla="*/ 1696151 h 7673016"/>
              <a:gd name="connsiteX3" fmla="*/ 10221434 w 11348430"/>
              <a:gd name="connsiteY3" fmla="*/ 1043009 h 7673016"/>
              <a:gd name="connsiteX4" fmla="*/ 10308436 w 11348430"/>
              <a:gd name="connsiteY4" fmla="*/ 4350101 h 7673016"/>
              <a:gd name="connsiteX5" fmla="*/ 10932550 w 11348430"/>
              <a:gd name="connsiteY5" fmla="*/ 7635770 h 7673016"/>
              <a:gd name="connsiteX6" fmla="*/ 1004779 w 11348430"/>
              <a:gd name="connsiteY6" fmla="*/ 7670243 h 7673016"/>
              <a:gd name="connsiteX7" fmla="*/ 1745008 w 11348430"/>
              <a:gd name="connsiteY7" fmla="*/ 3528227 h 7673016"/>
              <a:gd name="connsiteX0" fmla="*/ 1745008 w 11342109"/>
              <a:gd name="connsiteY0" fmla="*/ 3528227 h 7673016"/>
              <a:gd name="connsiteX1" fmla="*/ 2710207 w 11342109"/>
              <a:gd name="connsiteY1" fmla="*/ 131885 h 7673016"/>
              <a:gd name="connsiteX2" fmla="*/ 6331606 w 11342109"/>
              <a:gd name="connsiteY2" fmla="*/ 1696151 h 7673016"/>
              <a:gd name="connsiteX3" fmla="*/ 10221434 w 11342109"/>
              <a:gd name="connsiteY3" fmla="*/ 1043009 h 7673016"/>
              <a:gd name="connsiteX4" fmla="*/ 10308436 w 11342109"/>
              <a:gd name="connsiteY4" fmla="*/ 4350101 h 7673016"/>
              <a:gd name="connsiteX5" fmla="*/ 10932550 w 11342109"/>
              <a:gd name="connsiteY5" fmla="*/ 7635770 h 7673016"/>
              <a:gd name="connsiteX6" fmla="*/ 1004779 w 11342109"/>
              <a:gd name="connsiteY6" fmla="*/ 7670243 h 7673016"/>
              <a:gd name="connsiteX7" fmla="*/ 1745008 w 11342109"/>
              <a:gd name="connsiteY7" fmla="*/ 3528227 h 7673016"/>
              <a:gd name="connsiteX0" fmla="*/ 1745008 w 11342109"/>
              <a:gd name="connsiteY0" fmla="*/ 3528227 h 7673016"/>
              <a:gd name="connsiteX1" fmla="*/ 2710207 w 11342109"/>
              <a:gd name="connsiteY1" fmla="*/ 131885 h 7673016"/>
              <a:gd name="connsiteX2" fmla="*/ 6331606 w 11342109"/>
              <a:gd name="connsiteY2" fmla="*/ 1696151 h 7673016"/>
              <a:gd name="connsiteX3" fmla="*/ 10221434 w 11342109"/>
              <a:gd name="connsiteY3" fmla="*/ 1043009 h 7673016"/>
              <a:gd name="connsiteX4" fmla="*/ 10308436 w 11342109"/>
              <a:gd name="connsiteY4" fmla="*/ 4350101 h 7673016"/>
              <a:gd name="connsiteX5" fmla="*/ 10932550 w 11342109"/>
              <a:gd name="connsiteY5" fmla="*/ 7635770 h 7673016"/>
              <a:gd name="connsiteX6" fmla="*/ 1004779 w 11342109"/>
              <a:gd name="connsiteY6" fmla="*/ 7670243 h 7673016"/>
              <a:gd name="connsiteX7" fmla="*/ 1745008 w 11342109"/>
              <a:gd name="connsiteY7" fmla="*/ 3528227 h 7673016"/>
              <a:gd name="connsiteX0" fmla="*/ 842966 w 10440067"/>
              <a:gd name="connsiteY0" fmla="*/ 3528227 h 7673016"/>
              <a:gd name="connsiteX1" fmla="*/ 1808165 w 10440067"/>
              <a:gd name="connsiteY1" fmla="*/ 131885 h 7673016"/>
              <a:gd name="connsiteX2" fmla="*/ 5429564 w 10440067"/>
              <a:gd name="connsiteY2" fmla="*/ 1696151 h 7673016"/>
              <a:gd name="connsiteX3" fmla="*/ 9319392 w 10440067"/>
              <a:gd name="connsiteY3" fmla="*/ 1043009 h 7673016"/>
              <a:gd name="connsiteX4" fmla="*/ 9406394 w 10440067"/>
              <a:gd name="connsiteY4" fmla="*/ 4350101 h 7673016"/>
              <a:gd name="connsiteX5" fmla="*/ 10030508 w 10440067"/>
              <a:gd name="connsiteY5" fmla="*/ 7635770 h 7673016"/>
              <a:gd name="connsiteX6" fmla="*/ 1264147 w 10440067"/>
              <a:gd name="connsiteY6" fmla="*/ 7670243 h 7673016"/>
              <a:gd name="connsiteX7" fmla="*/ 842966 w 10440067"/>
              <a:gd name="connsiteY7" fmla="*/ 3528227 h 7673016"/>
              <a:gd name="connsiteX0" fmla="*/ 959992 w 10557093"/>
              <a:gd name="connsiteY0" fmla="*/ 3528227 h 7673016"/>
              <a:gd name="connsiteX1" fmla="*/ 1925191 w 10557093"/>
              <a:gd name="connsiteY1" fmla="*/ 131885 h 7673016"/>
              <a:gd name="connsiteX2" fmla="*/ 5546590 w 10557093"/>
              <a:gd name="connsiteY2" fmla="*/ 1696151 h 7673016"/>
              <a:gd name="connsiteX3" fmla="*/ 9436418 w 10557093"/>
              <a:gd name="connsiteY3" fmla="*/ 1043009 h 7673016"/>
              <a:gd name="connsiteX4" fmla="*/ 9523420 w 10557093"/>
              <a:gd name="connsiteY4" fmla="*/ 4350101 h 7673016"/>
              <a:gd name="connsiteX5" fmla="*/ 10147534 w 10557093"/>
              <a:gd name="connsiteY5" fmla="*/ 7635770 h 7673016"/>
              <a:gd name="connsiteX6" fmla="*/ 1381173 w 10557093"/>
              <a:gd name="connsiteY6" fmla="*/ 7670243 h 7673016"/>
              <a:gd name="connsiteX7" fmla="*/ 959992 w 10557093"/>
              <a:gd name="connsiteY7" fmla="*/ 3528227 h 7673016"/>
              <a:gd name="connsiteX0" fmla="*/ 956452 w 10553553"/>
              <a:gd name="connsiteY0" fmla="*/ 3528227 h 7673016"/>
              <a:gd name="connsiteX1" fmla="*/ 1921651 w 10553553"/>
              <a:gd name="connsiteY1" fmla="*/ 131885 h 7673016"/>
              <a:gd name="connsiteX2" fmla="*/ 5543050 w 10553553"/>
              <a:gd name="connsiteY2" fmla="*/ 1696151 h 7673016"/>
              <a:gd name="connsiteX3" fmla="*/ 9432878 w 10553553"/>
              <a:gd name="connsiteY3" fmla="*/ 1043009 h 7673016"/>
              <a:gd name="connsiteX4" fmla="*/ 9519880 w 10553553"/>
              <a:gd name="connsiteY4" fmla="*/ 4350101 h 7673016"/>
              <a:gd name="connsiteX5" fmla="*/ 10143994 w 10553553"/>
              <a:gd name="connsiteY5" fmla="*/ 7635770 h 7673016"/>
              <a:gd name="connsiteX6" fmla="*/ 1377633 w 10553553"/>
              <a:gd name="connsiteY6" fmla="*/ 7670243 h 7673016"/>
              <a:gd name="connsiteX7" fmla="*/ 956452 w 10553553"/>
              <a:gd name="connsiteY7" fmla="*/ 3528227 h 7673016"/>
              <a:gd name="connsiteX0" fmla="*/ 956452 w 10266505"/>
              <a:gd name="connsiteY0" fmla="*/ 3528227 h 7864531"/>
              <a:gd name="connsiteX1" fmla="*/ 1921651 w 10266505"/>
              <a:gd name="connsiteY1" fmla="*/ 131885 h 7864531"/>
              <a:gd name="connsiteX2" fmla="*/ 5543050 w 10266505"/>
              <a:gd name="connsiteY2" fmla="*/ 1696151 h 7864531"/>
              <a:gd name="connsiteX3" fmla="*/ 9432878 w 10266505"/>
              <a:gd name="connsiteY3" fmla="*/ 1043009 h 7864531"/>
              <a:gd name="connsiteX4" fmla="*/ 9519880 w 10266505"/>
              <a:gd name="connsiteY4" fmla="*/ 4350101 h 7864531"/>
              <a:gd name="connsiteX5" fmla="*/ 10143994 w 10266505"/>
              <a:gd name="connsiteY5" fmla="*/ 7635770 h 7864531"/>
              <a:gd name="connsiteX6" fmla="*/ 6333462 w 10266505"/>
              <a:gd name="connsiteY6" fmla="*/ 6980475 h 7864531"/>
              <a:gd name="connsiteX7" fmla="*/ 1377633 w 10266505"/>
              <a:gd name="connsiteY7" fmla="*/ 7670243 h 7864531"/>
              <a:gd name="connsiteX8" fmla="*/ 956452 w 10266505"/>
              <a:gd name="connsiteY8" fmla="*/ 3528227 h 7864531"/>
              <a:gd name="connsiteX0" fmla="*/ 956452 w 10763991"/>
              <a:gd name="connsiteY0" fmla="*/ 3528227 h 7864531"/>
              <a:gd name="connsiteX1" fmla="*/ 1921651 w 10763991"/>
              <a:gd name="connsiteY1" fmla="*/ 131885 h 7864531"/>
              <a:gd name="connsiteX2" fmla="*/ 5543050 w 10763991"/>
              <a:gd name="connsiteY2" fmla="*/ 1696151 h 7864531"/>
              <a:gd name="connsiteX3" fmla="*/ 9432878 w 10763991"/>
              <a:gd name="connsiteY3" fmla="*/ 1043009 h 7864531"/>
              <a:gd name="connsiteX4" fmla="*/ 9519880 w 10763991"/>
              <a:gd name="connsiteY4" fmla="*/ 4350101 h 7864531"/>
              <a:gd name="connsiteX5" fmla="*/ 10143994 w 10763991"/>
              <a:gd name="connsiteY5" fmla="*/ 7635770 h 7864531"/>
              <a:gd name="connsiteX6" fmla="*/ 6333462 w 10763991"/>
              <a:gd name="connsiteY6" fmla="*/ 6980475 h 7864531"/>
              <a:gd name="connsiteX7" fmla="*/ 1377633 w 10763991"/>
              <a:gd name="connsiteY7" fmla="*/ 7670243 h 7864531"/>
              <a:gd name="connsiteX8" fmla="*/ 956452 w 10763991"/>
              <a:gd name="connsiteY8" fmla="*/ 3528227 h 7864531"/>
              <a:gd name="connsiteX0" fmla="*/ 497740 w 10305279"/>
              <a:gd name="connsiteY0" fmla="*/ 3528227 h 7978023"/>
              <a:gd name="connsiteX1" fmla="*/ 1462939 w 10305279"/>
              <a:gd name="connsiteY1" fmla="*/ 131885 h 7978023"/>
              <a:gd name="connsiteX2" fmla="*/ 5084338 w 10305279"/>
              <a:gd name="connsiteY2" fmla="*/ 1696151 h 7978023"/>
              <a:gd name="connsiteX3" fmla="*/ 8974166 w 10305279"/>
              <a:gd name="connsiteY3" fmla="*/ 1043009 h 7978023"/>
              <a:gd name="connsiteX4" fmla="*/ 9061168 w 10305279"/>
              <a:gd name="connsiteY4" fmla="*/ 4350101 h 7978023"/>
              <a:gd name="connsiteX5" fmla="*/ 9685282 w 10305279"/>
              <a:gd name="connsiteY5" fmla="*/ 7635770 h 7978023"/>
              <a:gd name="connsiteX6" fmla="*/ 5874750 w 10305279"/>
              <a:gd name="connsiteY6" fmla="*/ 6980475 h 7978023"/>
              <a:gd name="connsiteX7" fmla="*/ 918921 w 10305279"/>
              <a:gd name="connsiteY7" fmla="*/ 7670243 h 7978023"/>
              <a:gd name="connsiteX8" fmla="*/ 497740 w 10305279"/>
              <a:gd name="connsiteY8" fmla="*/ 3528227 h 7978023"/>
              <a:gd name="connsiteX0" fmla="*/ 724208 w 10531747"/>
              <a:gd name="connsiteY0" fmla="*/ 3528227 h 8122255"/>
              <a:gd name="connsiteX1" fmla="*/ 1689407 w 10531747"/>
              <a:gd name="connsiteY1" fmla="*/ 131885 h 8122255"/>
              <a:gd name="connsiteX2" fmla="*/ 5310806 w 10531747"/>
              <a:gd name="connsiteY2" fmla="*/ 1696151 h 8122255"/>
              <a:gd name="connsiteX3" fmla="*/ 9200634 w 10531747"/>
              <a:gd name="connsiteY3" fmla="*/ 1043009 h 8122255"/>
              <a:gd name="connsiteX4" fmla="*/ 9287636 w 10531747"/>
              <a:gd name="connsiteY4" fmla="*/ 4350101 h 8122255"/>
              <a:gd name="connsiteX5" fmla="*/ 9911750 w 10531747"/>
              <a:gd name="connsiteY5" fmla="*/ 7635770 h 8122255"/>
              <a:gd name="connsiteX6" fmla="*/ 6101218 w 10531747"/>
              <a:gd name="connsiteY6" fmla="*/ 6980475 h 8122255"/>
              <a:gd name="connsiteX7" fmla="*/ 1145389 w 10531747"/>
              <a:gd name="connsiteY7" fmla="*/ 7670243 h 8122255"/>
              <a:gd name="connsiteX8" fmla="*/ 724208 w 10531747"/>
              <a:gd name="connsiteY8" fmla="*/ 3528227 h 8122255"/>
              <a:gd name="connsiteX0" fmla="*/ 971714 w 10779253"/>
              <a:gd name="connsiteY0" fmla="*/ 3528227 h 7803907"/>
              <a:gd name="connsiteX1" fmla="*/ 1936913 w 10779253"/>
              <a:gd name="connsiteY1" fmla="*/ 131885 h 7803907"/>
              <a:gd name="connsiteX2" fmla="*/ 5558312 w 10779253"/>
              <a:gd name="connsiteY2" fmla="*/ 1696151 h 7803907"/>
              <a:gd name="connsiteX3" fmla="*/ 9448140 w 10779253"/>
              <a:gd name="connsiteY3" fmla="*/ 1043009 h 7803907"/>
              <a:gd name="connsiteX4" fmla="*/ 9535142 w 10779253"/>
              <a:gd name="connsiteY4" fmla="*/ 4350101 h 7803907"/>
              <a:gd name="connsiteX5" fmla="*/ 10159256 w 10779253"/>
              <a:gd name="connsiteY5" fmla="*/ 7635770 h 7803907"/>
              <a:gd name="connsiteX6" fmla="*/ 6348724 w 10779253"/>
              <a:gd name="connsiteY6" fmla="*/ 6980475 h 7803907"/>
              <a:gd name="connsiteX7" fmla="*/ 1060181 w 10779253"/>
              <a:gd name="connsiteY7" fmla="*/ 7173302 h 7803907"/>
              <a:gd name="connsiteX8" fmla="*/ 971714 w 10779253"/>
              <a:gd name="connsiteY8" fmla="*/ 3528227 h 7803907"/>
              <a:gd name="connsiteX0" fmla="*/ 677131 w 10484670"/>
              <a:gd name="connsiteY0" fmla="*/ 3528227 h 7803907"/>
              <a:gd name="connsiteX1" fmla="*/ 1642330 w 10484670"/>
              <a:gd name="connsiteY1" fmla="*/ 131885 h 7803907"/>
              <a:gd name="connsiteX2" fmla="*/ 5263729 w 10484670"/>
              <a:gd name="connsiteY2" fmla="*/ 1696151 h 7803907"/>
              <a:gd name="connsiteX3" fmla="*/ 9153557 w 10484670"/>
              <a:gd name="connsiteY3" fmla="*/ 1043009 h 7803907"/>
              <a:gd name="connsiteX4" fmla="*/ 9240559 w 10484670"/>
              <a:gd name="connsiteY4" fmla="*/ 4350101 h 7803907"/>
              <a:gd name="connsiteX5" fmla="*/ 9864673 w 10484670"/>
              <a:gd name="connsiteY5" fmla="*/ 7635770 h 7803907"/>
              <a:gd name="connsiteX6" fmla="*/ 6054141 w 10484670"/>
              <a:gd name="connsiteY6" fmla="*/ 6980475 h 7803907"/>
              <a:gd name="connsiteX7" fmla="*/ 765598 w 10484670"/>
              <a:gd name="connsiteY7" fmla="*/ 7173302 h 7803907"/>
              <a:gd name="connsiteX8" fmla="*/ 677131 w 10484670"/>
              <a:gd name="connsiteY8" fmla="*/ 3528227 h 7803907"/>
              <a:gd name="connsiteX0" fmla="*/ 330890 w 9701445"/>
              <a:gd name="connsiteY0" fmla="*/ 3528227 h 7762635"/>
              <a:gd name="connsiteX1" fmla="*/ 1296089 w 9701445"/>
              <a:gd name="connsiteY1" fmla="*/ 131885 h 7762635"/>
              <a:gd name="connsiteX2" fmla="*/ 4917488 w 9701445"/>
              <a:gd name="connsiteY2" fmla="*/ 1696151 h 7762635"/>
              <a:gd name="connsiteX3" fmla="*/ 8807316 w 9701445"/>
              <a:gd name="connsiteY3" fmla="*/ 1043009 h 7762635"/>
              <a:gd name="connsiteX4" fmla="*/ 8894318 w 9701445"/>
              <a:gd name="connsiteY4" fmla="*/ 4350101 h 7762635"/>
              <a:gd name="connsiteX5" fmla="*/ 9518432 w 9701445"/>
              <a:gd name="connsiteY5" fmla="*/ 7635770 h 7762635"/>
              <a:gd name="connsiteX6" fmla="*/ 5137532 w 9701445"/>
              <a:gd name="connsiteY6" fmla="*/ 7141982 h 7762635"/>
              <a:gd name="connsiteX7" fmla="*/ 419357 w 9701445"/>
              <a:gd name="connsiteY7" fmla="*/ 7173302 h 7762635"/>
              <a:gd name="connsiteX8" fmla="*/ 330890 w 9701445"/>
              <a:gd name="connsiteY8" fmla="*/ 3528227 h 7762635"/>
              <a:gd name="connsiteX0" fmla="*/ 330890 w 9961545"/>
              <a:gd name="connsiteY0" fmla="*/ 3528227 h 7995232"/>
              <a:gd name="connsiteX1" fmla="*/ 1296089 w 9961545"/>
              <a:gd name="connsiteY1" fmla="*/ 131885 h 7995232"/>
              <a:gd name="connsiteX2" fmla="*/ 4917488 w 9961545"/>
              <a:gd name="connsiteY2" fmla="*/ 1696151 h 7995232"/>
              <a:gd name="connsiteX3" fmla="*/ 8807316 w 9961545"/>
              <a:gd name="connsiteY3" fmla="*/ 1043009 h 7995232"/>
              <a:gd name="connsiteX4" fmla="*/ 8894318 w 9961545"/>
              <a:gd name="connsiteY4" fmla="*/ 4350101 h 7995232"/>
              <a:gd name="connsiteX5" fmla="*/ 9518432 w 9961545"/>
              <a:gd name="connsiteY5" fmla="*/ 7635770 h 7995232"/>
              <a:gd name="connsiteX6" fmla="*/ 5137532 w 9961545"/>
              <a:gd name="connsiteY6" fmla="*/ 7141982 h 7995232"/>
              <a:gd name="connsiteX7" fmla="*/ 419357 w 9961545"/>
              <a:gd name="connsiteY7" fmla="*/ 7173302 h 7995232"/>
              <a:gd name="connsiteX8" fmla="*/ 330890 w 9961545"/>
              <a:gd name="connsiteY8" fmla="*/ 3528227 h 7995232"/>
              <a:gd name="connsiteX0" fmla="*/ 1326085 w 10956740"/>
              <a:gd name="connsiteY0" fmla="*/ 3528227 h 7995232"/>
              <a:gd name="connsiteX1" fmla="*/ 2291284 w 10956740"/>
              <a:gd name="connsiteY1" fmla="*/ 131885 h 7995232"/>
              <a:gd name="connsiteX2" fmla="*/ 5912683 w 10956740"/>
              <a:gd name="connsiteY2" fmla="*/ 1696151 h 7995232"/>
              <a:gd name="connsiteX3" fmla="*/ 9802511 w 10956740"/>
              <a:gd name="connsiteY3" fmla="*/ 1043009 h 7995232"/>
              <a:gd name="connsiteX4" fmla="*/ 9889513 w 10956740"/>
              <a:gd name="connsiteY4" fmla="*/ 4350101 h 7995232"/>
              <a:gd name="connsiteX5" fmla="*/ 10513627 w 10956740"/>
              <a:gd name="connsiteY5" fmla="*/ 7635770 h 7995232"/>
              <a:gd name="connsiteX6" fmla="*/ 6132727 w 10956740"/>
              <a:gd name="connsiteY6" fmla="*/ 7141982 h 7995232"/>
              <a:gd name="connsiteX7" fmla="*/ 226286 w 10956740"/>
              <a:gd name="connsiteY7" fmla="*/ 7073914 h 7995232"/>
              <a:gd name="connsiteX8" fmla="*/ 1326085 w 10956740"/>
              <a:gd name="connsiteY8" fmla="*/ 3528227 h 7995232"/>
              <a:gd name="connsiteX0" fmla="*/ 1453190 w 11083845"/>
              <a:gd name="connsiteY0" fmla="*/ 3528227 h 7995232"/>
              <a:gd name="connsiteX1" fmla="*/ 2418389 w 11083845"/>
              <a:gd name="connsiteY1" fmla="*/ 131885 h 7995232"/>
              <a:gd name="connsiteX2" fmla="*/ 6039788 w 11083845"/>
              <a:gd name="connsiteY2" fmla="*/ 1696151 h 7995232"/>
              <a:gd name="connsiteX3" fmla="*/ 9929616 w 11083845"/>
              <a:gd name="connsiteY3" fmla="*/ 1043009 h 7995232"/>
              <a:gd name="connsiteX4" fmla="*/ 10016618 w 11083845"/>
              <a:gd name="connsiteY4" fmla="*/ 4350101 h 7995232"/>
              <a:gd name="connsiteX5" fmla="*/ 10640732 w 11083845"/>
              <a:gd name="connsiteY5" fmla="*/ 7635770 h 7995232"/>
              <a:gd name="connsiteX6" fmla="*/ 6259832 w 11083845"/>
              <a:gd name="connsiteY6" fmla="*/ 7141982 h 7995232"/>
              <a:gd name="connsiteX7" fmla="*/ 353391 w 11083845"/>
              <a:gd name="connsiteY7" fmla="*/ 7073914 h 7995232"/>
              <a:gd name="connsiteX8" fmla="*/ 1453190 w 11083845"/>
              <a:gd name="connsiteY8" fmla="*/ 3528227 h 7995232"/>
              <a:gd name="connsiteX0" fmla="*/ 1453190 w 11092758"/>
              <a:gd name="connsiteY0" fmla="*/ 3527304 h 7994309"/>
              <a:gd name="connsiteX1" fmla="*/ 2418389 w 11092758"/>
              <a:gd name="connsiteY1" fmla="*/ 130962 h 7994309"/>
              <a:gd name="connsiteX2" fmla="*/ 6039788 w 11092758"/>
              <a:gd name="connsiteY2" fmla="*/ 1695228 h 7994309"/>
              <a:gd name="connsiteX3" fmla="*/ 9833021 w 11092758"/>
              <a:gd name="connsiteY3" fmla="*/ 928470 h 7994309"/>
              <a:gd name="connsiteX4" fmla="*/ 10016618 w 11092758"/>
              <a:gd name="connsiteY4" fmla="*/ 4349178 h 7994309"/>
              <a:gd name="connsiteX5" fmla="*/ 10640732 w 11092758"/>
              <a:gd name="connsiteY5" fmla="*/ 7634847 h 7994309"/>
              <a:gd name="connsiteX6" fmla="*/ 6259832 w 11092758"/>
              <a:gd name="connsiteY6" fmla="*/ 7141059 h 7994309"/>
              <a:gd name="connsiteX7" fmla="*/ 353391 w 11092758"/>
              <a:gd name="connsiteY7" fmla="*/ 7072991 h 7994309"/>
              <a:gd name="connsiteX8" fmla="*/ 1453190 w 11092758"/>
              <a:gd name="connsiteY8" fmla="*/ 3527304 h 7994309"/>
              <a:gd name="connsiteX0" fmla="*/ 1453190 w 11092758"/>
              <a:gd name="connsiteY0" fmla="*/ 3527304 h 7994309"/>
              <a:gd name="connsiteX1" fmla="*/ 2418389 w 11092758"/>
              <a:gd name="connsiteY1" fmla="*/ 130962 h 7994309"/>
              <a:gd name="connsiteX2" fmla="*/ 6039788 w 11092758"/>
              <a:gd name="connsiteY2" fmla="*/ 1695228 h 7994309"/>
              <a:gd name="connsiteX3" fmla="*/ 9833021 w 11092758"/>
              <a:gd name="connsiteY3" fmla="*/ 928470 h 7994309"/>
              <a:gd name="connsiteX4" fmla="*/ 10016618 w 11092758"/>
              <a:gd name="connsiteY4" fmla="*/ 4349178 h 7994309"/>
              <a:gd name="connsiteX5" fmla="*/ 10640732 w 11092758"/>
              <a:gd name="connsiteY5" fmla="*/ 7634847 h 7994309"/>
              <a:gd name="connsiteX6" fmla="*/ 6259832 w 11092758"/>
              <a:gd name="connsiteY6" fmla="*/ 7141059 h 7994309"/>
              <a:gd name="connsiteX7" fmla="*/ 353391 w 11092758"/>
              <a:gd name="connsiteY7" fmla="*/ 7072991 h 7994309"/>
              <a:gd name="connsiteX8" fmla="*/ 1453190 w 11092758"/>
              <a:gd name="connsiteY8" fmla="*/ 3527304 h 7994309"/>
              <a:gd name="connsiteX0" fmla="*/ 1453190 w 10875456"/>
              <a:gd name="connsiteY0" fmla="*/ 3527304 h 7994309"/>
              <a:gd name="connsiteX1" fmla="*/ 2418389 w 10875456"/>
              <a:gd name="connsiteY1" fmla="*/ 130962 h 7994309"/>
              <a:gd name="connsiteX2" fmla="*/ 6039788 w 10875456"/>
              <a:gd name="connsiteY2" fmla="*/ 1695228 h 7994309"/>
              <a:gd name="connsiteX3" fmla="*/ 9833021 w 10875456"/>
              <a:gd name="connsiteY3" fmla="*/ 928470 h 7994309"/>
              <a:gd name="connsiteX4" fmla="*/ 10640732 w 10875456"/>
              <a:gd name="connsiteY4" fmla="*/ 7634847 h 7994309"/>
              <a:gd name="connsiteX5" fmla="*/ 6259832 w 10875456"/>
              <a:gd name="connsiteY5" fmla="*/ 7141059 h 7994309"/>
              <a:gd name="connsiteX6" fmla="*/ 353391 w 10875456"/>
              <a:gd name="connsiteY6" fmla="*/ 7072991 h 7994309"/>
              <a:gd name="connsiteX7" fmla="*/ 1453190 w 10875456"/>
              <a:gd name="connsiteY7" fmla="*/ 3527304 h 7994309"/>
              <a:gd name="connsiteX0" fmla="*/ 1453190 w 10356422"/>
              <a:gd name="connsiteY0" fmla="*/ 3527304 h 8823187"/>
              <a:gd name="connsiteX1" fmla="*/ 2418389 w 10356422"/>
              <a:gd name="connsiteY1" fmla="*/ 130962 h 8823187"/>
              <a:gd name="connsiteX2" fmla="*/ 6039788 w 10356422"/>
              <a:gd name="connsiteY2" fmla="*/ 1695228 h 8823187"/>
              <a:gd name="connsiteX3" fmla="*/ 9833021 w 10356422"/>
              <a:gd name="connsiteY3" fmla="*/ 928470 h 8823187"/>
              <a:gd name="connsiteX4" fmla="*/ 9855901 w 10356422"/>
              <a:gd name="connsiteY4" fmla="*/ 8569017 h 8823187"/>
              <a:gd name="connsiteX5" fmla="*/ 6259832 w 10356422"/>
              <a:gd name="connsiteY5" fmla="*/ 7141059 h 8823187"/>
              <a:gd name="connsiteX6" fmla="*/ 353391 w 10356422"/>
              <a:gd name="connsiteY6" fmla="*/ 7072991 h 8823187"/>
              <a:gd name="connsiteX7" fmla="*/ 1453190 w 10356422"/>
              <a:gd name="connsiteY7" fmla="*/ 3527304 h 8823187"/>
              <a:gd name="connsiteX0" fmla="*/ 1453190 w 10192124"/>
              <a:gd name="connsiteY0" fmla="*/ 3527304 h 8882210"/>
              <a:gd name="connsiteX1" fmla="*/ 2418389 w 10192124"/>
              <a:gd name="connsiteY1" fmla="*/ 130962 h 8882210"/>
              <a:gd name="connsiteX2" fmla="*/ 6039788 w 10192124"/>
              <a:gd name="connsiteY2" fmla="*/ 1695228 h 8882210"/>
              <a:gd name="connsiteX3" fmla="*/ 9833021 w 10192124"/>
              <a:gd name="connsiteY3" fmla="*/ 928470 h 8882210"/>
              <a:gd name="connsiteX4" fmla="*/ 9855901 w 10192124"/>
              <a:gd name="connsiteY4" fmla="*/ 8569017 h 8882210"/>
              <a:gd name="connsiteX5" fmla="*/ 6259832 w 10192124"/>
              <a:gd name="connsiteY5" fmla="*/ 7141059 h 8882210"/>
              <a:gd name="connsiteX6" fmla="*/ 353391 w 10192124"/>
              <a:gd name="connsiteY6" fmla="*/ 7072991 h 8882210"/>
              <a:gd name="connsiteX7" fmla="*/ 1453190 w 10192124"/>
              <a:gd name="connsiteY7" fmla="*/ 3527304 h 8882210"/>
              <a:gd name="connsiteX0" fmla="*/ 1453190 w 9875304"/>
              <a:gd name="connsiteY0" fmla="*/ 3527304 h 8882210"/>
              <a:gd name="connsiteX1" fmla="*/ 2418389 w 9875304"/>
              <a:gd name="connsiteY1" fmla="*/ 130962 h 8882210"/>
              <a:gd name="connsiteX2" fmla="*/ 6039788 w 9875304"/>
              <a:gd name="connsiteY2" fmla="*/ 1695228 h 8882210"/>
              <a:gd name="connsiteX3" fmla="*/ 9833021 w 9875304"/>
              <a:gd name="connsiteY3" fmla="*/ 928470 h 8882210"/>
              <a:gd name="connsiteX4" fmla="*/ 9855901 w 9875304"/>
              <a:gd name="connsiteY4" fmla="*/ 8569017 h 8882210"/>
              <a:gd name="connsiteX5" fmla="*/ 6259832 w 9875304"/>
              <a:gd name="connsiteY5" fmla="*/ 7141059 h 8882210"/>
              <a:gd name="connsiteX6" fmla="*/ 353391 w 9875304"/>
              <a:gd name="connsiteY6" fmla="*/ 7072991 h 8882210"/>
              <a:gd name="connsiteX7" fmla="*/ 1453190 w 9875304"/>
              <a:gd name="connsiteY7" fmla="*/ 3527304 h 8882210"/>
              <a:gd name="connsiteX0" fmla="*/ 1453190 w 9875304"/>
              <a:gd name="connsiteY0" fmla="*/ 3527304 h 8569347"/>
              <a:gd name="connsiteX1" fmla="*/ 2418389 w 9875304"/>
              <a:gd name="connsiteY1" fmla="*/ 130962 h 8569347"/>
              <a:gd name="connsiteX2" fmla="*/ 6039788 w 9875304"/>
              <a:gd name="connsiteY2" fmla="*/ 1695228 h 8569347"/>
              <a:gd name="connsiteX3" fmla="*/ 9833021 w 9875304"/>
              <a:gd name="connsiteY3" fmla="*/ 928470 h 8569347"/>
              <a:gd name="connsiteX4" fmla="*/ 9855901 w 9875304"/>
              <a:gd name="connsiteY4" fmla="*/ 8569017 h 8569347"/>
              <a:gd name="connsiteX5" fmla="*/ 6259832 w 9875304"/>
              <a:gd name="connsiteY5" fmla="*/ 7141059 h 8569347"/>
              <a:gd name="connsiteX6" fmla="*/ 353391 w 9875304"/>
              <a:gd name="connsiteY6" fmla="*/ 7072991 h 8569347"/>
              <a:gd name="connsiteX7" fmla="*/ 1453190 w 9875304"/>
              <a:gd name="connsiteY7" fmla="*/ 3527304 h 8569347"/>
              <a:gd name="connsiteX0" fmla="*/ 1122416 w 9544530"/>
              <a:gd name="connsiteY0" fmla="*/ 3527304 h 8592846"/>
              <a:gd name="connsiteX1" fmla="*/ 2087615 w 9544530"/>
              <a:gd name="connsiteY1" fmla="*/ 130962 h 8592846"/>
              <a:gd name="connsiteX2" fmla="*/ 5709014 w 9544530"/>
              <a:gd name="connsiteY2" fmla="*/ 1695228 h 8592846"/>
              <a:gd name="connsiteX3" fmla="*/ 9502247 w 9544530"/>
              <a:gd name="connsiteY3" fmla="*/ 928470 h 8592846"/>
              <a:gd name="connsiteX4" fmla="*/ 9525127 w 9544530"/>
              <a:gd name="connsiteY4" fmla="*/ 8569017 h 8592846"/>
              <a:gd name="connsiteX5" fmla="*/ 2198092 w 9544530"/>
              <a:gd name="connsiteY5" fmla="*/ 8592810 h 8592846"/>
              <a:gd name="connsiteX6" fmla="*/ 22617 w 9544530"/>
              <a:gd name="connsiteY6" fmla="*/ 7072991 h 8592846"/>
              <a:gd name="connsiteX7" fmla="*/ 1122416 w 9544530"/>
              <a:gd name="connsiteY7" fmla="*/ 3527304 h 8592846"/>
              <a:gd name="connsiteX0" fmla="*/ 1122416 w 9544530"/>
              <a:gd name="connsiteY0" fmla="*/ 3527304 h 8594951"/>
              <a:gd name="connsiteX1" fmla="*/ 2087615 w 9544530"/>
              <a:gd name="connsiteY1" fmla="*/ 130962 h 8594951"/>
              <a:gd name="connsiteX2" fmla="*/ 5709014 w 9544530"/>
              <a:gd name="connsiteY2" fmla="*/ 1695228 h 8594951"/>
              <a:gd name="connsiteX3" fmla="*/ 9502247 w 9544530"/>
              <a:gd name="connsiteY3" fmla="*/ 928470 h 8594951"/>
              <a:gd name="connsiteX4" fmla="*/ 9525127 w 9544530"/>
              <a:gd name="connsiteY4" fmla="*/ 8581641 h 8594951"/>
              <a:gd name="connsiteX5" fmla="*/ 2198092 w 9544530"/>
              <a:gd name="connsiteY5" fmla="*/ 8592810 h 8594951"/>
              <a:gd name="connsiteX6" fmla="*/ 22617 w 9544530"/>
              <a:gd name="connsiteY6" fmla="*/ 7072991 h 8594951"/>
              <a:gd name="connsiteX7" fmla="*/ 1122416 w 9544530"/>
              <a:gd name="connsiteY7" fmla="*/ 3527304 h 8594951"/>
              <a:gd name="connsiteX0" fmla="*/ 1122416 w 9529472"/>
              <a:gd name="connsiteY0" fmla="*/ 3527304 h 8594951"/>
              <a:gd name="connsiteX1" fmla="*/ 2087615 w 9529472"/>
              <a:gd name="connsiteY1" fmla="*/ 130962 h 8594951"/>
              <a:gd name="connsiteX2" fmla="*/ 5709014 w 9529472"/>
              <a:gd name="connsiteY2" fmla="*/ 1695228 h 8594951"/>
              <a:gd name="connsiteX3" fmla="*/ 9502247 w 9529472"/>
              <a:gd name="connsiteY3" fmla="*/ 928470 h 8594951"/>
              <a:gd name="connsiteX4" fmla="*/ 9525127 w 9529472"/>
              <a:gd name="connsiteY4" fmla="*/ 8581641 h 8594951"/>
              <a:gd name="connsiteX5" fmla="*/ 2198092 w 9529472"/>
              <a:gd name="connsiteY5" fmla="*/ 8592810 h 8594951"/>
              <a:gd name="connsiteX6" fmla="*/ 22617 w 9529472"/>
              <a:gd name="connsiteY6" fmla="*/ 7072991 h 8594951"/>
              <a:gd name="connsiteX7" fmla="*/ 1122416 w 9529472"/>
              <a:gd name="connsiteY7" fmla="*/ 3527304 h 8594951"/>
              <a:gd name="connsiteX0" fmla="*/ 1122416 w 9510113"/>
              <a:gd name="connsiteY0" fmla="*/ 3527304 h 8592846"/>
              <a:gd name="connsiteX1" fmla="*/ 2087615 w 9510113"/>
              <a:gd name="connsiteY1" fmla="*/ 130962 h 8592846"/>
              <a:gd name="connsiteX2" fmla="*/ 5709014 w 9510113"/>
              <a:gd name="connsiteY2" fmla="*/ 1695228 h 8592846"/>
              <a:gd name="connsiteX3" fmla="*/ 9502247 w 9510113"/>
              <a:gd name="connsiteY3" fmla="*/ 928470 h 8592846"/>
              <a:gd name="connsiteX4" fmla="*/ 9500978 w 9510113"/>
              <a:gd name="connsiteY4" fmla="*/ 8569016 h 8592846"/>
              <a:gd name="connsiteX5" fmla="*/ 2198092 w 9510113"/>
              <a:gd name="connsiteY5" fmla="*/ 8592810 h 8592846"/>
              <a:gd name="connsiteX6" fmla="*/ 22617 w 9510113"/>
              <a:gd name="connsiteY6" fmla="*/ 7072991 h 8592846"/>
              <a:gd name="connsiteX7" fmla="*/ 1122416 w 9510113"/>
              <a:gd name="connsiteY7" fmla="*/ 3527304 h 8592846"/>
              <a:gd name="connsiteX0" fmla="*/ 1122416 w 9510113"/>
              <a:gd name="connsiteY0" fmla="*/ 2757200 h 7822742"/>
              <a:gd name="connsiteX1" fmla="*/ 5709014 w 9510113"/>
              <a:gd name="connsiteY1" fmla="*/ 925124 h 7822742"/>
              <a:gd name="connsiteX2" fmla="*/ 9502247 w 9510113"/>
              <a:gd name="connsiteY2" fmla="*/ 158366 h 7822742"/>
              <a:gd name="connsiteX3" fmla="*/ 9500978 w 9510113"/>
              <a:gd name="connsiteY3" fmla="*/ 7798912 h 7822742"/>
              <a:gd name="connsiteX4" fmla="*/ 2198092 w 9510113"/>
              <a:gd name="connsiteY4" fmla="*/ 7822706 h 7822742"/>
              <a:gd name="connsiteX5" fmla="*/ 22617 w 9510113"/>
              <a:gd name="connsiteY5" fmla="*/ 6302887 h 7822742"/>
              <a:gd name="connsiteX6" fmla="*/ 1122416 w 9510113"/>
              <a:gd name="connsiteY6" fmla="*/ 2757200 h 7822742"/>
              <a:gd name="connsiteX0" fmla="*/ 1128908 w 9516605"/>
              <a:gd name="connsiteY0" fmla="*/ 2703118 h 7768660"/>
              <a:gd name="connsiteX1" fmla="*/ 3602499 w 9516605"/>
              <a:gd name="connsiteY1" fmla="*/ 1893579 h 7768660"/>
              <a:gd name="connsiteX2" fmla="*/ 9508739 w 9516605"/>
              <a:gd name="connsiteY2" fmla="*/ 104284 h 7768660"/>
              <a:gd name="connsiteX3" fmla="*/ 9507470 w 9516605"/>
              <a:gd name="connsiteY3" fmla="*/ 7744830 h 7768660"/>
              <a:gd name="connsiteX4" fmla="*/ 2204584 w 9516605"/>
              <a:gd name="connsiteY4" fmla="*/ 7768624 h 7768660"/>
              <a:gd name="connsiteX5" fmla="*/ 29109 w 9516605"/>
              <a:gd name="connsiteY5" fmla="*/ 6248805 h 7768660"/>
              <a:gd name="connsiteX6" fmla="*/ 1128908 w 9516605"/>
              <a:gd name="connsiteY6" fmla="*/ 2703118 h 7768660"/>
              <a:gd name="connsiteX0" fmla="*/ 1131387 w 9519084"/>
              <a:gd name="connsiteY0" fmla="*/ 2718791 h 7784333"/>
              <a:gd name="connsiteX1" fmla="*/ 4027580 w 9519084"/>
              <a:gd name="connsiteY1" fmla="*/ 1517910 h 7784333"/>
              <a:gd name="connsiteX2" fmla="*/ 9511218 w 9519084"/>
              <a:gd name="connsiteY2" fmla="*/ 119957 h 7784333"/>
              <a:gd name="connsiteX3" fmla="*/ 9509949 w 9519084"/>
              <a:gd name="connsiteY3" fmla="*/ 7760503 h 7784333"/>
              <a:gd name="connsiteX4" fmla="*/ 2207063 w 9519084"/>
              <a:gd name="connsiteY4" fmla="*/ 7784297 h 7784333"/>
              <a:gd name="connsiteX5" fmla="*/ 31588 w 9519084"/>
              <a:gd name="connsiteY5" fmla="*/ 6264478 h 7784333"/>
              <a:gd name="connsiteX6" fmla="*/ 1131387 w 9519084"/>
              <a:gd name="connsiteY6" fmla="*/ 2718791 h 7784333"/>
              <a:gd name="connsiteX0" fmla="*/ 1131387 w 9519084"/>
              <a:gd name="connsiteY0" fmla="*/ 2709073 h 7774615"/>
              <a:gd name="connsiteX1" fmla="*/ 4027580 w 9519084"/>
              <a:gd name="connsiteY1" fmla="*/ 1508192 h 7774615"/>
              <a:gd name="connsiteX2" fmla="*/ 9511218 w 9519084"/>
              <a:gd name="connsiteY2" fmla="*/ 110239 h 7774615"/>
              <a:gd name="connsiteX3" fmla="*/ 9509949 w 9519084"/>
              <a:gd name="connsiteY3" fmla="*/ 7750785 h 7774615"/>
              <a:gd name="connsiteX4" fmla="*/ 2207063 w 9519084"/>
              <a:gd name="connsiteY4" fmla="*/ 7774579 h 7774615"/>
              <a:gd name="connsiteX5" fmla="*/ 31588 w 9519084"/>
              <a:gd name="connsiteY5" fmla="*/ 6254760 h 7774615"/>
              <a:gd name="connsiteX6" fmla="*/ 1131387 w 9519084"/>
              <a:gd name="connsiteY6" fmla="*/ 2709073 h 7774615"/>
              <a:gd name="connsiteX0" fmla="*/ 166472 w 8554169"/>
              <a:gd name="connsiteY0" fmla="*/ 2709073 h 7774579"/>
              <a:gd name="connsiteX1" fmla="*/ 3062665 w 8554169"/>
              <a:gd name="connsiteY1" fmla="*/ 1508192 h 7774579"/>
              <a:gd name="connsiteX2" fmla="*/ 8546303 w 8554169"/>
              <a:gd name="connsiteY2" fmla="*/ 110239 h 7774579"/>
              <a:gd name="connsiteX3" fmla="*/ 8545034 w 8554169"/>
              <a:gd name="connsiteY3" fmla="*/ 7750785 h 7774579"/>
              <a:gd name="connsiteX4" fmla="*/ 1242148 w 8554169"/>
              <a:gd name="connsiteY4" fmla="*/ 7774579 h 7774579"/>
              <a:gd name="connsiteX5" fmla="*/ 166472 w 8554169"/>
              <a:gd name="connsiteY5" fmla="*/ 2709073 h 7774579"/>
              <a:gd name="connsiteX0" fmla="*/ 21171 w 8408868"/>
              <a:gd name="connsiteY0" fmla="*/ 2709073 h 7774579"/>
              <a:gd name="connsiteX1" fmla="*/ 2917364 w 8408868"/>
              <a:gd name="connsiteY1" fmla="*/ 1508192 h 7774579"/>
              <a:gd name="connsiteX2" fmla="*/ 8401002 w 8408868"/>
              <a:gd name="connsiteY2" fmla="*/ 110239 h 7774579"/>
              <a:gd name="connsiteX3" fmla="*/ 8399733 w 8408868"/>
              <a:gd name="connsiteY3" fmla="*/ 7750785 h 7774579"/>
              <a:gd name="connsiteX4" fmla="*/ 1978273 w 8408868"/>
              <a:gd name="connsiteY4" fmla="*/ 7774579 h 7774579"/>
              <a:gd name="connsiteX5" fmla="*/ 21171 w 8408868"/>
              <a:gd name="connsiteY5" fmla="*/ 2709073 h 7774579"/>
              <a:gd name="connsiteX0" fmla="*/ 6149 w 8393846"/>
              <a:gd name="connsiteY0" fmla="*/ 2709073 h 7774579"/>
              <a:gd name="connsiteX1" fmla="*/ 2902342 w 8393846"/>
              <a:gd name="connsiteY1" fmla="*/ 1508192 h 7774579"/>
              <a:gd name="connsiteX2" fmla="*/ 8385980 w 8393846"/>
              <a:gd name="connsiteY2" fmla="*/ 110239 h 7774579"/>
              <a:gd name="connsiteX3" fmla="*/ 8384711 w 8393846"/>
              <a:gd name="connsiteY3" fmla="*/ 7750785 h 7774579"/>
              <a:gd name="connsiteX4" fmla="*/ 1963251 w 8393846"/>
              <a:gd name="connsiteY4" fmla="*/ 7774579 h 7774579"/>
              <a:gd name="connsiteX5" fmla="*/ 6149 w 8393846"/>
              <a:gd name="connsiteY5" fmla="*/ 2709073 h 7774579"/>
              <a:gd name="connsiteX0" fmla="*/ 9156 w 7418832"/>
              <a:gd name="connsiteY0" fmla="*/ 2992132 h 7817784"/>
              <a:gd name="connsiteX1" fmla="*/ 1927328 w 7418832"/>
              <a:gd name="connsiteY1" fmla="*/ 1551397 h 7817784"/>
              <a:gd name="connsiteX2" fmla="*/ 7410966 w 7418832"/>
              <a:gd name="connsiteY2" fmla="*/ 153444 h 7817784"/>
              <a:gd name="connsiteX3" fmla="*/ 7409697 w 7418832"/>
              <a:gd name="connsiteY3" fmla="*/ 7793990 h 7817784"/>
              <a:gd name="connsiteX4" fmla="*/ 988237 w 7418832"/>
              <a:gd name="connsiteY4" fmla="*/ 7817784 h 7817784"/>
              <a:gd name="connsiteX5" fmla="*/ 9156 w 7418832"/>
              <a:gd name="connsiteY5" fmla="*/ 2992132 h 7817784"/>
              <a:gd name="connsiteX0" fmla="*/ 14550 w 7424226"/>
              <a:gd name="connsiteY0" fmla="*/ 2991207 h 7816859"/>
              <a:gd name="connsiteX1" fmla="*/ 2198358 w 7424226"/>
              <a:gd name="connsiteY1" fmla="*/ 1563096 h 7816859"/>
              <a:gd name="connsiteX2" fmla="*/ 7416360 w 7424226"/>
              <a:gd name="connsiteY2" fmla="*/ 152519 h 7816859"/>
              <a:gd name="connsiteX3" fmla="*/ 7415091 w 7424226"/>
              <a:gd name="connsiteY3" fmla="*/ 7793065 h 7816859"/>
              <a:gd name="connsiteX4" fmla="*/ 993631 w 7424226"/>
              <a:gd name="connsiteY4" fmla="*/ 7816859 h 7816859"/>
              <a:gd name="connsiteX5" fmla="*/ 14550 w 7424226"/>
              <a:gd name="connsiteY5" fmla="*/ 2991207 h 7816859"/>
              <a:gd name="connsiteX0" fmla="*/ 14550 w 7424226"/>
              <a:gd name="connsiteY0" fmla="*/ 2968144 h 7793796"/>
              <a:gd name="connsiteX1" fmla="*/ 2198358 w 7424226"/>
              <a:gd name="connsiteY1" fmla="*/ 1540033 h 7793796"/>
              <a:gd name="connsiteX2" fmla="*/ 7416360 w 7424226"/>
              <a:gd name="connsiteY2" fmla="*/ 129456 h 7793796"/>
              <a:gd name="connsiteX3" fmla="*/ 7415091 w 7424226"/>
              <a:gd name="connsiteY3" fmla="*/ 7770002 h 7793796"/>
              <a:gd name="connsiteX4" fmla="*/ 993631 w 7424226"/>
              <a:gd name="connsiteY4" fmla="*/ 7793796 h 7793796"/>
              <a:gd name="connsiteX5" fmla="*/ 14550 w 7424226"/>
              <a:gd name="connsiteY5" fmla="*/ 2968144 h 7793796"/>
              <a:gd name="connsiteX0" fmla="*/ 15871 w 7425547"/>
              <a:gd name="connsiteY0" fmla="*/ 2968144 h 7793796"/>
              <a:gd name="connsiteX1" fmla="*/ 2199679 w 7425547"/>
              <a:gd name="connsiteY1" fmla="*/ 1540033 h 7793796"/>
              <a:gd name="connsiteX2" fmla="*/ 7417681 w 7425547"/>
              <a:gd name="connsiteY2" fmla="*/ 129456 h 7793796"/>
              <a:gd name="connsiteX3" fmla="*/ 7416412 w 7425547"/>
              <a:gd name="connsiteY3" fmla="*/ 7770002 h 7793796"/>
              <a:gd name="connsiteX4" fmla="*/ 994952 w 7425547"/>
              <a:gd name="connsiteY4" fmla="*/ 7793796 h 7793796"/>
              <a:gd name="connsiteX5" fmla="*/ 15871 w 7425547"/>
              <a:gd name="connsiteY5" fmla="*/ 2968144 h 7793796"/>
              <a:gd name="connsiteX0" fmla="*/ 15659 w 7232146"/>
              <a:gd name="connsiteY0" fmla="*/ 3783307 h 7826276"/>
              <a:gd name="connsiteX1" fmla="*/ 2006278 w 7232146"/>
              <a:gd name="connsiteY1" fmla="*/ 1572513 h 7826276"/>
              <a:gd name="connsiteX2" fmla="*/ 7224280 w 7232146"/>
              <a:gd name="connsiteY2" fmla="*/ 161936 h 7826276"/>
              <a:gd name="connsiteX3" fmla="*/ 7223011 w 7232146"/>
              <a:gd name="connsiteY3" fmla="*/ 7802482 h 7826276"/>
              <a:gd name="connsiteX4" fmla="*/ 801551 w 7232146"/>
              <a:gd name="connsiteY4" fmla="*/ 7826276 h 7826276"/>
              <a:gd name="connsiteX5" fmla="*/ 15659 w 7232146"/>
              <a:gd name="connsiteY5" fmla="*/ 3783307 h 7826276"/>
              <a:gd name="connsiteX0" fmla="*/ 52038 w 7268525"/>
              <a:gd name="connsiteY0" fmla="*/ 3783307 h 7826276"/>
              <a:gd name="connsiteX1" fmla="*/ 2042657 w 7268525"/>
              <a:gd name="connsiteY1" fmla="*/ 1572513 h 7826276"/>
              <a:gd name="connsiteX2" fmla="*/ 7260659 w 7268525"/>
              <a:gd name="connsiteY2" fmla="*/ 161936 h 7826276"/>
              <a:gd name="connsiteX3" fmla="*/ 7259390 w 7268525"/>
              <a:gd name="connsiteY3" fmla="*/ 7802482 h 7826276"/>
              <a:gd name="connsiteX4" fmla="*/ 837930 w 7268525"/>
              <a:gd name="connsiteY4" fmla="*/ 7826276 h 7826276"/>
              <a:gd name="connsiteX5" fmla="*/ 52038 w 7268525"/>
              <a:gd name="connsiteY5" fmla="*/ 3783307 h 7826276"/>
              <a:gd name="connsiteX0" fmla="*/ 46649 w 7456326"/>
              <a:gd name="connsiteY0" fmla="*/ 3336030 h 7820836"/>
              <a:gd name="connsiteX1" fmla="*/ 2230458 w 7456326"/>
              <a:gd name="connsiteY1" fmla="*/ 1567073 h 7820836"/>
              <a:gd name="connsiteX2" fmla="*/ 7448460 w 7456326"/>
              <a:gd name="connsiteY2" fmla="*/ 156496 h 7820836"/>
              <a:gd name="connsiteX3" fmla="*/ 7447191 w 7456326"/>
              <a:gd name="connsiteY3" fmla="*/ 7797042 h 7820836"/>
              <a:gd name="connsiteX4" fmla="*/ 1025731 w 7456326"/>
              <a:gd name="connsiteY4" fmla="*/ 7820836 h 7820836"/>
              <a:gd name="connsiteX5" fmla="*/ 46649 w 7456326"/>
              <a:gd name="connsiteY5" fmla="*/ 3336030 h 7820836"/>
              <a:gd name="connsiteX0" fmla="*/ 30407 w 7440084"/>
              <a:gd name="connsiteY0" fmla="*/ 3344148 h 7828954"/>
              <a:gd name="connsiteX1" fmla="*/ 2817932 w 7440084"/>
              <a:gd name="connsiteY1" fmla="*/ 1474199 h 7828954"/>
              <a:gd name="connsiteX2" fmla="*/ 7432218 w 7440084"/>
              <a:gd name="connsiteY2" fmla="*/ 164614 h 7828954"/>
              <a:gd name="connsiteX3" fmla="*/ 7430949 w 7440084"/>
              <a:gd name="connsiteY3" fmla="*/ 7805160 h 7828954"/>
              <a:gd name="connsiteX4" fmla="*/ 1009489 w 7440084"/>
              <a:gd name="connsiteY4" fmla="*/ 7828954 h 7828954"/>
              <a:gd name="connsiteX5" fmla="*/ 30407 w 7440084"/>
              <a:gd name="connsiteY5" fmla="*/ 3344148 h 7828954"/>
              <a:gd name="connsiteX0" fmla="*/ 30407 w 7440084"/>
              <a:gd name="connsiteY0" fmla="*/ 3310241 h 7795047"/>
              <a:gd name="connsiteX1" fmla="*/ 2817932 w 7440084"/>
              <a:gd name="connsiteY1" fmla="*/ 1440292 h 7795047"/>
              <a:gd name="connsiteX2" fmla="*/ 7432218 w 7440084"/>
              <a:gd name="connsiteY2" fmla="*/ 130707 h 7795047"/>
              <a:gd name="connsiteX3" fmla="*/ 7430949 w 7440084"/>
              <a:gd name="connsiteY3" fmla="*/ 7771253 h 7795047"/>
              <a:gd name="connsiteX4" fmla="*/ 1009489 w 7440084"/>
              <a:gd name="connsiteY4" fmla="*/ 7795047 h 7795047"/>
              <a:gd name="connsiteX5" fmla="*/ 30407 w 7440084"/>
              <a:gd name="connsiteY5" fmla="*/ 3310241 h 7795047"/>
              <a:gd name="connsiteX0" fmla="*/ 30573 w 7428175"/>
              <a:gd name="connsiteY0" fmla="*/ 3216268 h 7827313"/>
              <a:gd name="connsiteX1" fmla="*/ 2806023 w 7428175"/>
              <a:gd name="connsiteY1" fmla="*/ 1472558 h 7827313"/>
              <a:gd name="connsiteX2" fmla="*/ 7420309 w 7428175"/>
              <a:gd name="connsiteY2" fmla="*/ 162973 h 7827313"/>
              <a:gd name="connsiteX3" fmla="*/ 7419040 w 7428175"/>
              <a:gd name="connsiteY3" fmla="*/ 7803519 h 7827313"/>
              <a:gd name="connsiteX4" fmla="*/ 997580 w 7428175"/>
              <a:gd name="connsiteY4" fmla="*/ 7827313 h 7827313"/>
              <a:gd name="connsiteX5" fmla="*/ 30573 w 7428175"/>
              <a:gd name="connsiteY5" fmla="*/ 3216268 h 7827313"/>
              <a:gd name="connsiteX0" fmla="*/ 2092 w 7399694"/>
              <a:gd name="connsiteY0" fmla="*/ 3216268 h 7827313"/>
              <a:gd name="connsiteX1" fmla="*/ 2777542 w 7399694"/>
              <a:gd name="connsiteY1" fmla="*/ 1472558 h 7827313"/>
              <a:gd name="connsiteX2" fmla="*/ 7391828 w 7399694"/>
              <a:gd name="connsiteY2" fmla="*/ 162973 h 7827313"/>
              <a:gd name="connsiteX3" fmla="*/ 7390559 w 7399694"/>
              <a:gd name="connsiteY3" fmla="*/ 7803519 h 7827313"/>
              <a:gd name="connsiteX4" fmla="*/ 969099 w 7399694"/>
              <a:gd name="connsiteY4" fmla="*/ 7827313 h 7827313"/>
              <a:gd name="connsiteX5" fmla="*/ 2092 w 7399694"/>
              <a:gd name="connsiteY5" fmla="*/ 3216268 h 7827313"/>
              <a:gd name="connsiteX0" fmla="*/ 37769 w 7435371"/>
              <a:gd name="connsiteY0" fmla="*/ 3207353 h 7818398"/>
              <a:gd name="connsiteX1" fmla="*/ 3042632 w 7435371"/>
              <a:gd name="connsiteY1" fmla="*/ 1577258 h 7818398"/>
              <a:gd name="connsiteX2" fmla="*/ 7427505 w 7435371"/>
              <a:gd name="connsiteY2" fmla="*/ 154058 h 7818398"/>
              <a:gd name="connsiteX3" fmla="*/ 7426236 w 7435371"/>
              <a:gd name="connsiteY3" fmla="*/ 7794604 h 7818398"/>
              <a:gd name="connsiteX4" fmla="*/ 1004776 w 7435371"/>
              <a:gd name="connsiteY4" fmla="*/ 7818398 h 7818398"/>
              <a:gd name="connsiteX5" fmla="*/ 37769 w 7435371"/>
              <a:gd name="connsiteY5" fmla="*/ 3207353 h 7818398"/>
              <a:gd name="connsiteX0" fmla="*/ 37769 w 7435371"/>
              <a:gd name="connsiteY0" fmla="*/ 3190707 h 7801752"/>
              <a:gd name="connsiteX1" fmla="*/ 3042632 w 7435371"/>
              <a:gd name="connsiteY1" fmla="*/ 1560612 h 7801752"/>
              <a:gd name="connsiteX2" fmla="*/ 7427505 w 7435371"/>
              <a:gd name="connsiteY2" fmla="*/ 137412 h 7801752"/>
              <a:gd name="connsiteX3" fmla="*/ 7426236 w 7435371"/>
              <a:gd name="connsiteY3" fmla="*/ 7777958 h 7801752"/>
              <a:gd name="connsiteX4" fmla="*/ 1004776 w 7435371"/>
              <a:gd name="connsiteY4" fmla="*/ 7801752 h 7801752"/>
              <a:gd name="connsiteX5" fmla="*/ 37769 w 7435371"/>
              <a:gd name="connsiteY5" fmla="*/ 3190707 h 7801752"/>
              <a:gd name="connsiteX0" fmla="*/ 2023 w 7399625"/>
              <a:gd name="connsiteY0" fmla="*/ 3190707 h 7801752"/>
              <a:gd name="connsiteX1" fmla="*/ 3006886 w 7399625"/>
              <a:gd name="connsiteY1" fmla="*/ 1560612 h 7801752"/>
              <a:gd name="connsiteX2" fmla="*/ 7391759 w 7399625"/>
              <a:gd name="connsiteY2" fmla="*/ 137412 h 7801752"/>
              <a:gd name="connsiteX3" fmla="*/ 7390490 w 7399625"/>
              <a:gd name="connsiteY3" fmla="*/ 7777958 h 7801752"/>
              <a:gd name="connsiteX4" fmla="*/ 969030 w 7399625"/>
              <a:gd name="connsiteY4" fmla="*/ 7801752 h 7801752"/>
              <a:gd name="connsiteX5" fmla="*/ 2023 w 7399625"/>
              <a:gd name="connsiteY5" fmla="*/ 3190707 h 7801752"/>
              <a:gd name="connsiteX0" fmla="*/ 2023 w 7399625"/>
              <a:gd name="connsiteY0" fmla="*/ 3053295 h 7664340"/>
              <a:gd name="connsiteX1" fmla="*/ 3006886 w 7399625"/>
              <a:gd name="connsiteY1" fmla="*/ 1423200 h 7664340"/>
              <a:gd name="connsiteX2" fmla="*/ 7391759 w 7399625"/>
              <a:gd name="connsiteY2" fmla="*/ 0 h 7664340"/>
              <a:gd name="connsiteX3" fmla="*/ 7390490 w 7399625"/>
              <a:gd name="connsiteY3" fmla="*/ 7640546 h 7664340"/>
              <a:gd name="connsiteX4" fmla="*/ 969030 w 7399625"/>
              <a:gd name="connsiteY4" fmla="*/ 7664340 h 7664340"/>
              <a:gd name="connsiteX5" fmla="*/ 2023 w 7399625"/>
              <a:gd name="connsiteY5" fmla="*/ 3053295 h 7664340"/>
              <a:gd name="connsiteX0" fmla="*/ 23973 w 7421575"/>
              <a:gd name="connsiteY0" fmla="*/ 3053295 h 7664340"/>
              <a:gd name="connsiteX1" fmla="*/ 2570012 w 7421575"/>
              <a:gd name="connsiteY1" fmla="*/ 829876 h 7664340"/>
              <a:gd name="connsiteX2" fmla="*/ 7413709 w 7421575"/>
              <a:gd name="connsiteY2" fmla="*/ 0 h 7664340"/>
              <a:gd name="connsiteX3" fmla="*/ 7412440 w 7421575"/>
              <a:gd name="connsiteY3" fmla="*/ 7640546 h 7664340"/>
              <a:gd name="connsiteX4" fmla="*/ 990980 w 7421575"/>
              <a:gd name="connsiteY4" fmla="*/ 7664340 h 7664340"/>
              <a:gd name="connsiteX5" fmla="*/ 23973 w 7421575"/>
              <a:gd name="connsiteY5" fmla="*/ 3053295 h 7664340"/>
              <a:gd name="connsiteX0" fmla="*/ 23973 w 7421575"/>
              <a:gd name="connsiteY0" fmla="*/ 3053295 h 7664340"/>
              <a:gd name="connsiteX1" fmla="*/ 2570012 w 7421575"/>
              <a:gd name="connsiteY1" fmla="*/ 829876 h 7664340"/>
              <a:gd name="connsiteX2" fmla="*/ 7413709 w 7421575"/>
              <a:gd name="connsiteY2" fmla="*/ 0 h 7664340"/>
              <a:gd name="connsiteX3" fmla="*/ 7412440 w 7421575"/>
              <a:gd name="connsiteY3" fmla="*/ 7640546 h 7664340"/>
              <a:gd name="connsiteX4" fmla="*/ 990980 w 7421575"/>
              <a:gd name="connsiteY4" fmla="*/ 7664340 h 7664340"/>
              <a:gd name="connsiteX5" fmla="*/ 23973 w 7421575"/>
              <a:gd name="connsiteY5" fmla="*/ 3053295 h 7664340"/>
              <a:gd name="connsiteX0" fmla="*/ 990 w 7398592"/>
              <a:gd name="connsiteY0" fmla="*/ 3053295 h 7664340"/>
              <a:gd name="connsiteX1" fmla="*/ 2547029 w 7398592"/>
              <a:gd name="connsiteY1" fmla="*/ 829876 h 7664340"/>
              <a:gd name="connsiteX2" fmla="*/ 7390726 w 7398592"/>
              <a:gd name="connsiteY2" fmla="*/ 0 h 7664340"/>
              <a:gd name="connsiteX3" fmla="*/ 7389457 w 7398592"/>
              <a:gd name="connsiteY3" fmla="*/ 7640546 h 7664340"/>
              <a:gd name="connsiteX4" fmla="*/ 967997 w 7398592"/>
              <a:gd name="connsiteY4" fmla="*/ 7664340 h 7664340"/>
              <a:gd name="connsiteX5" fmla="*/ 990 w 7398592"/>
              <a:gd name="connsiteY5" fmla="*/ 3053295 h 7664340"/>
              <a:gd name="connsiteX0" fmla="*/ 990 w 7398592"/>
              <a:gd name="connsiteY0" fmla="*/ 3053295 h 7664340"/>
              <a:gd name="connsiteX1" fmla="*/ 2547029 w 7398592"/>
              <a:gd name="connsiteY1" fmla="*/ 829876 h 7664340"/>
              <a:gd name="connsiteX2" fmla="*/ 7390726 w 7398592"/>
              <a:gd name="connsiteY2" fmla="*/ 0 h 7664340"/>
              <a:gd name="connsiteX3" fmla="*/ 7389457 w 7398592"/>
              <a:gd name="connsiteY3" fmla="*/ 7640546 h 7664340"/>
              <a:gd name="connsiteX4" fmla="*/ 967997 w 7398592"/>
              <a:gd name="connsiteY4" fmla="*/ 7664340 h 7664340"/>
              <a:gd name="connsiteX5" fmla="*/ 990 w 7398592"/>
              <a:gd name="connsiteY5" fmla="*/ 3053295 h 7664340"/>
              <a:gd name="connsiteX0" fmla="*/ 35355 w 7432957"/>
              <a:gd name="connsiteY0" fmla="*/ 3053295 h 8133149"/>
              <a:gd name="connsiteX1" fmla="*/ 2581394 w 7432957"/>
              <a:gd name="connsiteY1" fmla="*/ 829876 h 8133149"/>
              <a:gd name="connsiteX2" fmla="*/ 7425091 w 7432957"/>
              <a:gd name="connsiteY2" fmla="*/ 0 h 8133149"/>
              <a:gd name="connsiteX3" fmla="*/ 7423822 w 7432957"/>
              <a:gd name="connsiteY3" fmla="*/ 7640546 h 8133149"/>
              <a:gd name="connsiteX4" fmla="*/ 865892 w 7432957"/>
              <a:gd name="connsiteY4" fmla="*/ 8133149 h 8133149"/>
              <a:gd name="connsiteX5" fmla="*/ 35355 w 7432957"/>
              <a:gd name="connsiteY5" fmla="*/ 3053295 h 8133149"/>
              <a:gd name="connsiteX0" fmla="*/ 30 w 7397632"/>
              <a:gd name="connsiteY0" fmla="*/ 3053295 h 8133149"/>
              <a:gd name="connsiteX1" fmla="*/ 2546069 w 7397632"/>
              <a:gd name="connsiteY1" fmla="*/ 829876 h 8133149"/>
              <a:gd name="connsiteX2" fmla="*/ 7389766 w 7397632"/>
              <a:gd name="connsiteY2" fmla="*/ 0 h 8133149"/>
              <a:gd name="connsiteX3" fmla="*/ 7388497 w 7397632"/>
              <a:gd name="connsiteY3" fmla="*/ 7640546 h 8133149"/>
              <a:gd name="connsiteX4" fmla="*/ 830567 w 7397632"/>
              <a:gd name="connsiteY4" fmla="*/ 8133149 h 8133149"/>
              <a:gd name="connsiteX5" fmla="*/ 30 w 7397632"/>
              <a:gd name="connsiteY5" fmla="*/ 3053295 h 8133149"/>
              <a:gd name="connsiteX0" fmla="*/ 36464 w 7434066"/>
              <a:gd name="connsiteY0" fmla="*/ 3053295 h 8194298"/>
              <a:gd name="connsiteX1" fmla="*/ 2582503 w 7434066"/>
              <a:gd name="connsiteY1" fmla="*/ 829876 h 8194298"/>
              <a:gd name="connsiteX2" fmla="*/ 7426200 w 7434066"/>
              <a:gd name="connsiteY2" fmla="*/ 0 h 8194298"/>
              <a:gd name="connsiteX3" fmla="*/ 7424931 w 7434066"/>
              <a:gd name="connsiteY3" fmla="*/ 7640546 h 8194298"/>
              <a:gd name="connsiteX4" fmla="*/ 847506 w 7434066"/>
              <a:gd name="connsiteY4" fmla="*/ 8194298 h 8194298"/>
              <a:gd name="connsiteX5" fmla="*/ 36464 w 7434066"/>
              <a:gd name="connsiteY5" fmla="*/ 3053295 h 8194298"/>
              <a:gd name="connsiteX0" fmla="*/ 4748 w 7402350"/>
              <a:gd name="connsiteY0" fmla="*/ 3053295 h 8194298"/>
              <a:gd name="connsiteX1" fmla="*/ 2550787 w 7402350"/>
              <a:gd name="connsiteY1" fmla="*/ 829876 h 8194298"/>
              <a:gd name="connsiteX2" fmla="*/ 7394484 w 7402350"/>
              <a:gd name="connsiteY2" fmla="*/ 0 h 8194298"/>
              <a:gd name="connsiteX3" fmla="*/ 7393215 w 7402350"/>
              <a:gd name="connsiteY3" fmla="*/ 7640546 h 8194298"/>
              <a:gd name="connsiteX4" fmla="*/ 815790 w 7402350"/>
              <a:gd name="connsiteY4" fmla="*/ 8194298 h 8194298"/>
              <a:gd name="connsiteX5" fmla="*/ 4748 w 7402350"/>
              <a:gd name="connsiteY5" fmla="*/ 3053295 h 8194298"/>
              <a:gd name="connsiteX0" fmla="*/ 4748 w 8407173"/>
              <a:gd name="connsiteY0" fmla="*/ 3053295 h 8211270"/>
              <a:gd name="connsiteX1" fmla="*/ 2550787 w 8407173"/>
              <a:gd name="connsiteY1" fmla="*/ 829876 h 8211270"/>
              <a:gd name="connsiteX2" fmla="*/ 7394484 w 8407173"/>
              <a:gd name="connsiteY2" fmla="*/ 0 h 8211270"/>
              <a:gd name="connsiteX3" fmla="*/ 8406988 w 8407173"/>
              <a:gd name="connsiteY3" fmla="*/ 8211270 h 8211270"/>
              <a:gd name="connsiteX4" fmla="*/ 815790 w 8407173"/>
              <a:gd name="connsiteY4" fmla="*/ 8194298 h 8211270"/>
              <a:gd name="connsiteX5" fmla="*/ 4748 w 8407173"/>
              <a:gd name="connsiteY5" fmla="*/ 3053295 h 8211270"/>
              <a:gd name="connsiteX0" fmla="*/ 4748 w 8416123"/>
              <a:gd name="connsiteY0" fmla="*/ 3399807 h 8557782"/>
              <a:gd name="connsiteX1" fmla="*/ 2550787 w 8416123"/>
              <a:gd name="connsiteY1" fmla="*/ 1176388 h 8557782"/>
              <a:gd name="connsiteX2" fmla="*/ 8408258 w 8416123"/>
              <a:gd name="connsiteY2" fmla="*/ 0 h 8557782"/>
              <a:gd name="connsiteX3" fmla="*/ 8406988 w 8416123"/>
              <a:gd name="connsiteY3" fmla="*/ 8557782 h 8557782"/>
              <a:gd name="connsiteX4" fmla="*/ 815790 w 8416123"/>
              <a:gd name="connsiteY4" fmla="*/ 8540810 h 8557782"/>
              <a:gd name="connsiteX5" fmla="*/ 4748 w 8416123"/>
              <a:gd name="connsiteY5" fmla="*/ 3399807 h 8557782"/>
              <a:gd name="connsiteX0" fmla="*/ 4748 w 8416123"/>
              <a:gd name="connsiteY0" fmla="*/ 3399807 h 8557782"/>
              <a:gd name="connsiteX1" fmla="*/ 2550787 w 8416123"/>
              <a:gd name="connsiteY1" fmla="*/ 1176388 h 8557782"/>
              <a:gd name="connsiteX2" fmla="*/ 8408258 w 8416123"/>
              <a:gd name="connsiteY2" fmla="*/ 0 h 8557782"/>
              <a:gd name="connsiteX3" fmla="*/ 8406988 w 8416123"/>
              <a:gd name="connsiteY3" fmla="*/ 8557782 h 8557782"/>
              <a:gd name="connsiteX4" fmla="*/ 815790 w 8416123"/>
              <a:gd name="connsiteY4" fmla="*/ 8540810 h 8557782"/>
              <a:gd name="connsiteX5" fmla="*/ 4748 w 8416123"/>
              <a:gd name="connsiteY5" fmla="*/ 3399807 h 855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6123" h="8557782">
                <a:moveTo>
                  <a:pt x="4748" y="3399807"/>
                </a:moveTo>
                <a:cubicBezTo>
                  <a:pt x="98958" y="1907423"/>
                  <a:pt x="1091714" y="1416894"/>
                  <a:pt x="2550787" y="1176388"/>
                </a:cubicBezTo>
                <a:cubicBezTo>
                  <a:pt x="4009860" y="935882"/>
                  <a:pt x="6921206" y="1184942"/>
                  <a:pt x="8408258" y="0"/>
                </a:cubicBezTo>
                <a:cubicBezTo>
                  <a:pt x="8414399" y="1204542"/>
                  <a:pt x="8422951" y="7332993"/>
                  <a:pt x="8406988" y="8557782"/>
                </a:cubicBezTo>
                <a:lnTo>
                  <a:pt x="815790" y="8540810"/>
                </a:lnTo>
                <a:cubicBezTo>
                  <a:pt x="1254661" y="5794315"/>
                  <a:pt x="-89462" y="4892191"/>
                  <a:pt x="4748" y="3399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Tahoma"/>
            </a:endParaRPr>
          </a:p>
        </p:txBody>
      </p:sp>
      <p:sp>
        <p:nvSpPr>
          <p:cNvPr id="17" name="Rounded Rectangle 16"/>
          <p:cNvSpPr/>
          <p:nvPr/>
        </p:nvSpPr>
        <p:spPr>
          <a:xfrm>
            <a:off x="2117282" y="1614321"/>
            <a:ext cx="8064136" cy="49785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6" name="Rectangle 15"/>
          <p:cNvSpPr/>
          <p:nvPr/>
        </p:nvSpPr>
        <p:spPr>
          <a:xfrm>
            <a:off x="2392258" y="1720937"/>
            <a:ext cx="8015223" cy="3835922"/>
          </a:xfrm>
          <a:prstGeom prst="rect">
            <a:avLst/>
          </a:prstGeom>
        </p:spPr>
        <p:txBody>
          <a:bodyPr wrap="square">
            <a:spAutoFit/>
          </a:bodyPr>
          <a:lstStyle/>
          <a:p>
            <a:pPr lvl="0" defTabSz="914065">
              <a:lnSpc>
                <a:spcPct val="90000"/>
              </a:lnSpc>
              <a:spcBef>
                <a:spcPts val="1000"/>
              </a:spcBef>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18 total members from across Georgia that are Governor-appointed for three year terms</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p>
          <a:p>
            <a:pPr marL="457200" lvl="0" indent="-457200" defTabSz="914065">
              <a:lnSpc>
                <a:spcPct val="90000"/>
              </a:lnSpc>
              <a:spcBef>
                <a:spcPts val="1000"/>
              </a:spcBef>
              <a:buFont typeface="Arial" panose="020B0604020202020204" pitchFamily="34" charset="0"/>
              <a:buChar cha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9 Teachers, 1 from a private school</a:t>
            </a:r>
          </a:p>
          <a:p>
            <a:pPr marL="457200" lvl="0" indent="-457200" defTabSz="914065">
              <a:lnSpc>
                <a:spcPct val="90000"/>
              </a:lnSpc>
              <a:spcBef>
                <a:spcPts val="1000"/>
              </a:spcBef>
              <a:buFont typeface="Arial" panose="020B0604020202020204" pitchFamily="34" charset="0"/>
              <a:buChar cha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 Administrators</a:t>
            </a:r>
          </a:p>
          <a:p>
            <a:pPr marL="457200" lvl="0" indent="-457200" defTabSz="914065">
              <a:lnSpc>
                <a:spcPct val="90000"/>
              </a:lnSpc>
              <a:spcBef>
                <a:spcPts val="1000"/>
              </a:spcBef>
              <a:buFont typeface="Arial" panose="020B0604020202020204" pitchFamily="34" charset="0"/>
              <a:buChar cha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 School Board members</a:t>
            </a:r>
          </a:p>
          <a:p>
            <a:pPr marL="457200" lvl="0" indent="-457200" defTabSz="914065">
              <a:lnSpc>
                <a:spcPct val="90000"/>
              </a:lnSpc>
              <a:spcBef>
                <a:spcPts val="1000"/>
              </a:spcBef>
              <a:buFont typeface="Arial" panose="020B0604020202020204" pitchFamily="34" charset="0"/>
              <a:buChar cha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 Higher Education Program Providers (1 public; 1 private)</a:t>
            </a:r>
          </a:p>
          <a:p>
            <a:pPr marL="457200" lvl="0" indent="-457200" defTabSz="914065">
              <a:lnSpc>
                <a:spcPct val="90000"/>
              </a:lnSpc>
              <a:spcBef>
                <a:spcPts val="1000"/>
              </a:spcBef>
              <a:buFont typeface="Arial" panose="020B0604020202020204" pitchFamily="34" charset="0"/>
              <a:buChar char="•"/>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3 Private Sector Representatives </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2" name="Title 1"/>
          <p:cNvSpPr>
            <a:spLocks noGrp="1"/>
          </p:cNvSpPr>
          <p:nvPr>
            <p:ph type="title"/>
          </p:nvPr>
        </p:nvSpPr>
        <p:spPr>
          <a:xfrm>
            <a:off x="1949628" y="365662"/>
            <a:ext cx="7886700" cy="1001832"/>
          </a:xfrm>
        </p:spPr>
        <p:txBody>
          <a:bodyPr>
            <a:noAutofit/>
          </a:bodyPr>
          <a:lstStyle/>
          <a:p>
            <a:pPr algn="ctr"/>
            <a:r>
              <a:rPr lang="en-US" sz="4800" dirty="0">
                <a:solidFill>
                  <a:srgbClr val="801336"/>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rPr>
              <a:t>About the Commission</a:t>
            </a:r>
            <a:r>
              <a:rPr lang="en-US" sz="4800" dirty="0">
                <a:solidFill>
                  <a:srgbClr val="003399"/>
                </a:solidFill>
                <a:latin typeface="Footlight MT Light" panose="0204060206030A020304" pitchFamily="18" charset="0"/>
                <a:ea typeface="MS Gothic" panose="020B0609070205080204" pitchFamily="49" charset="-128"/>
              </a:rPr>
              <a:t/>
            </a:r>
            <a:br>
              <a:rPr lang="en-US" sz="4800" dirty="0">
                <a:solidFill>
                  <a:srgbClr val="003399"/>
                </a:solidFill>
                <a:latin typeface="Footlight MT Light" panose="0204060206030A020304" pitchFamily="18" charset="0"/>
                <a:ea typeface="MS Gothic" panose="020B0609070205080204" pitchFamily="49" charset="-128"/>
              </a:rPr>
            </a:br>
            <a:endParaRPr lang="en-US" sz="4800" dirty="0">
              <a:solidFill>
                <a:srgbClr val="003399"/>
              </a:solidFill>
              <a:latin typeface="Footlight MT Light" panose="0204060206030A020304" pitchFamily="18" charset="0"/>
              <a:ea typeface="MS Gothic" panose="020B0609070205080204" pitchFamily="49" charset="-128"/>
            </a:endParaRPr>
          </a:p>
        </p:txBody>
      </p:sp>
      <p:sp>
        <p:nvSpPr>
          <p:cNvPr id="28" name="Rectangle 27"/>
          <p:cNvSpPr/>
          <p:nvPr/>
        </p:nvSpPr>
        <p:spPr>
          <a:xfrm>
            <a:off x="3515833" y="5680272"/>
            <a:ext cx="6096000" cy="369332"/>
          </a:xfrm>
          <a:prstGeom prst="rect">
            <a:avLst/>
          </a:prstGeom>
        </p:spPr>
        <p:txBody>
          <a:bodyPr>
            <a:spAutoFit/>
          </a:bodyPr>
          <a:lstStyle/>
          <a:p>
            <a:r>
              <a:rPr lang="en-US"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76573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4306881" y="424254"/>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400" b="1" dirty="0">
                <a:solidFill>
                  <a:srgbClr val="801336"/>
                </a:solidFill>
                <a:latin typeface="Footlight MT Light" panose="0204060206030A020304" pitchFamily="18" charset="0"/>
                <a:cs typeface="Arial" panose="020B0604020202020204" pitchFamily="34" charset="0"/>
                <a:sym typeface="Georgia"/>
              </a:rPr>
              <a:t>Standard 8: Common Violations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1466031" y="2183128"/>
            <a:ext cx="9926663" cy="3539430"/>
          </a:xfrm>
          <a:prstGeom prst="rect">
            <a:avLst/>
          </a:prstGeom>
        </p:spPr>
        <p:txBody>
          <a:bodyPr wrap="square">
            <a:spAutoFit/>
          </a:bodyPr>
          <a:lstStyle/>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reporting abuse or suspected abuse to appropriate personnel and within specified timelines.</a:t>
            </a: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reporting suspected violations of the Georgia Code of Ethics and within specified timelines. </a:t>
            </a:r>
          </a:p>
          <a:p>
            <a:pPr marL="457200" indent="-457200" algn="just">
              <a:buFont typeface="Courier New" panose="02070309020205020404" pitchFamily="49" charset="0"/>
              <a:buChar char="o"/>
              <a:defRPr/>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defRPr/>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Not disclosing past and current convictions and within specified timelines.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9" y="353268"/>
            <a:ext cx="3198215" cy="1400818"/>
          </a:xfrm>
          <a:prstGeom prst="rect">
            <a:avLst/>
          </a:prstGeom>
        </p:spPr>
      </p:pic>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60754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100"/>
            <a:ext cx="10501192" cy="823847"/>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8: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3" name="Rectangle 2"/>
          <p:cNvSpPr/>
          <p:nvPr/>
        </p:nvSpPr>
        <p:spPr>
          <a:xfrm>
            <a:off x="1003335" y="2801720"/>
            <a:ext cx="10376366" cy="1384995"/>
          </a:xfrm>
          <a:prstGeom prst="rect">
            <a:avLst/>
          </a:prstGeom>
        </p:spPr>
        <p:txBody>
          <a:bodyPr wrap="square">
            <a:spAutoFit/>
          </a:bodyPr>
          <a:lstStyle/>
          <a:p>
            <a:pPr algn="just"/>
            <a:r>
              <a:rPr lang="en-US" sz="2800" dirty="0">
                <a:solidFill>
                  <a:srgbClr val="003399"/>
                </a:solidFill>
                <a:latin typeface="Arial Narrow" panose="020B0606020202030204" pitchFamily="34" charset="0"/>
              </a:rPr>
              <a:t>A student reported to the educator, a high school JROTC Instructor, that she had been raped by her ex-boyfriend.  The educator failed to report this to the proper authorities.  </a:t>
            </a:r>
            <a:r>
              <a:rPr lang="en-US" sz="2800" dirty="0" smtClean="0">
                <a:solidFill>
                  <a:srgbClr val="003399"/>
                </a:solidFill>
                <a:latin typeface="Arial Narrow" panose="020B0606020202030204" pitchFamily="34" charset="0"/>
              </a:rPr>
              <a:t> </a:t>
            </a:r>
            <a:endParaRPr lang="en-US" sz="40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2" name="TextBox 1"/>
          <p:cNvSpPr txBox="1"/>
          <p:nvPr/>
        </p:nvSpPr>
        <p:spPr>
          <a:xfrm>
            <a:off x="2034622" y="5206952"/>
            <a:ext cx="9097492" cy="830997"/>
          </a:xfrm>
          <a:prstGeom prst="rect">
            <a:avLst/>
          </a:prstGeom>
          <a:noFill/>
          <a:ln w="12700">
            <a:solidFill>
              <a:srgbClr val="801336"/>
            </a:solidFill>
          </a:ln>
        </p:spPr>
        <p:txBody>
          <a:bodyPr wrap="square" rtlCol="0">
            <a:spAutoFit/>
          </a:bodyPr>
          <a:lstStyle/>
          <a:p>
            <a:pPr algn="just" defTabSz="304815">
              <a:defRPr/>
            </a:pP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Non-disclosure of actual or suspected abuse is a serious violation and is treated as such. It must be reported within 24 hours to the appropriate person.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3"/>
          <a:stretch>
            <a:fillRect/>
          </a:stretch>
        </p:blipFill>
        <p:spPr>
          <a:xfrm>
            <a:off x="8265494" y="279289"/>
            <a:ext cx="3355006" cy="1954925"/>
          </a:xfrm>
          <a:prstGeom prst="rect">
            <a:avLst/>
          </a:prstGeom>
        </p:spPr>
      </p:pic>
    </p:spTree>
    <p:extLst>
      <p:ext uri="{BB962C8B-B14F-4D97-AF65-F5344CB8AC3E}">
        <p14:creationId xmlns:p14="http://schemas.microsoft.com/office/powerpoint/2010/main" val="77541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949547" y="457035"/>
            <a:ext cx="10501192" cy="823847"/>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Mandated Reporting</a:t>
            </a:r>
          </a:p>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 Takeaways </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949547" y="2758209"/>
            <a:ext cx="9849981" cy="2062103"/>
          </a:xfrm>
          <a:prstGeom prst="rect">
            <a:avLst/>
          </a:prstGeom>
        </p:spPr>
        <p:txBody>
          <a:bodyPr wrap="square">
            <a:spAutoFit/>
          </a:bodyPr>
          <a:lstStyle/>
          <a:p>
            <a:pPr marL="914400" lvl="1" indent="-457200" algn="just">
              <a:buFont typeface="Courier New" panose="02070309020205020404" pitchFamily="49" charset="0"/>
              <a:buChar char="o"/>
            </a:pPr>
            <a:r>
              <a:rPr lang="en-US" sz="32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Teachers, Administrators, School Counselors, Visiting Teachers, School Social Workers, or School Psychologists must report actual or suspected abuse (physical or sexual) to the appropriate person at the school within 24 hours.  </a:t>
            </a:r>
            <a:endParaRPr lang="en-US" sz="32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p:cNvPicPr>
            <a:picLocks noChangeAspect="1"/>
          </p:cNvPicPr>
          <p:nvPr/>
        </p:nvPicPr>
        <p:blipFill>
          <a:blip r:embed="rId3"/>
          <a:stretch>
            <a:fillRect/>
          </a:stretch>
        </p:blipFill>
        <p:spPr>
          <a:xfrm>
            <a:off x="8272214" y="457035"/>
            <a:ext cx="3355006" cy="1954925"/>
          </a:xfrm>
          <a:prstGeom prst="rect">
            <a:avLst/>
          </a:prstGeom>
        </p:spPr>
      </p:pic>
    </p:spTree>
    <p:extLst>
      <p:ext uri="{BB962C8B-B14F-4D97-AF65-F5344CB8AC3E}">
        <p14:creationId xmlns:p14="http://schemas.microsoft.com/office/powerpoint/2010/main" val="4107548955"/>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56906" y="464916"/>
            <a:ext cx="10501192" cy="745319"/>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8: Scenario</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03335" y="1841124"/>
            <a:ext cx="10732259" cy="707886"/>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2800" dirty="0">
                <a:solidFill>
                  <a:srgbClr val="000000"/>
                </a:solidFill>
                <a:latin typeface="Calibri" panose="020F0502020204030204" pitchFamily="34" charset="0"/>
                <a:cs typeface="Calibri" panose="020F0502020204030204" pitchFamily="34" charset="0"/>
              </a:rPr>
              <a:t> </a:t>
            </a:r>
          </a:p>
        </p:txBody>
      </p:sp>
      <p:sp>
        <p:nvSpPr>
          <p:cNvPr id="2" name="TextBox 1"/>
          <p:cNvSpPr txBox="1"/>
          <p:nvPr/>
        </p:nvSpPr>
        <p:spPr>
          <a:xfrm>
            <a:off x="1821577" y="5701813"/>
            <a:ext cx="9477759" cy="707886"/>
          </a:xfrm>
          <a:prstGeom prst="rect">
            <a:avLst/>
          </a:prstGeom>
          <a:noFill/>
          <a:ln w="12700">
            <a:solidFill>
              <a:srgbClr val="801336"/>
            </a:solidFill>
          </a:ln>
        </p:spPr>
        <p:txBody>
          <a:bodyPr wrap="square" rtlCol="0">
            <a:spAutoFit/>
          </a:bodyPr>
          <a:lstStyle/>
          <a:p>
            <a:pPr algn="just" defTabSz="304815">
              <a:defRPr/>
            </a:pPr>
            <a:r>
              <a:rPr lang="en-US" sz="2000" i="1" dirty="0" smtClean="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000" b="1" i="1" u="sng" dirty="0" smtClean="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000" i="1" dirty="0" smtClean="0">
                <a:latin typeface="Arial Narrow" panose="020B0606020202030204" pitchFamily="34" charset="0"/>
                <a:ea typeface="Nirmala UI Semilight" panose="020B0402040204020203" pitchFamily="34" charset="0"/>
                <a:cs typeface="Nirmala UI Semilight" panose="020B0402040204020203" pitchFamily="34" charset="0"/>
              </a:rPr>
              <a:t> a violation of Standard 8. An educator must report VGCSA convictions within 10 days of the conviction. Failure to do so or respond to the </a:t>
            </a:r>
            <a:r>
              <a:rPr lang="en-US" sz="2000" i="1" dirty="0" err="1" smtClean="0">
                <a:latin typeface="Arial Narrow" panose="020B0606020202030204" pitchFamily="34" charset="0"/>
                <a:ea typeface="Nirmala UI Semilight" panose="020B0402040204020203" pitchFamily="34" charset="0"/>
                <a:cs typeface="Nirmala UI Semilight" panose="020B0402040204020203" pitchFamily="34" charset="0"/>
              </a:rPr>
              <a:t>GaPSC</a:t>
            </a:r>
            <a:r>
              <a:rPr lang="en-US" sz="2000" i="1" dirty="0" smtClean="0">
                <a:latin typeface="Arial Narrow" panose="020B0606020202030204" pitchFamily="34" charset="0"/>
                <a:ea typeface="Nirmala UI Semilight" panose="020B0402040204020203" pitchFamily="34" charset="0"/>
                <a:cs typeface="Nirmala UI Semilight" panose="020B0402040204020203" pitchFamily="34" charset="0"/>
              </a:rPr>
              <a:t> for more information may result in a revocation</a:t>
            </a:r>
            <a:r>
              <a:rPr lang="en-US" sz="2000"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endParaRPr lang="en-US" sz="2000" i="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5"/>
          <p:cNvSpPr txBox="1"/>
          <p:nvPr/>
        </p:nvSpPr>
        <p:spPr>
          <a:xfrm>
            <a:off x="1233714" y="1655531"/>
            <a:ext cx="10653486" cy="3600986"/>
          </a:xfrm>
          <a:prstGeom prst="rect">
            <a:avLst/>
          </a:prstGeom>
          <a:noFill/>
        </p:spPr>
        <p:txBody>
          <a:bodyPr wrap="square" lIns="0" tIns="0" rIns="0" bIns="0" rtlCol="0">
            <a:spAutoFit/>
          </a:bodyPr>
          <a:lstStyle/>
          <a:p>
            <a:pPr algn="just"/>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educator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has been certified in Georgia since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2013.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educator was arrested on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06/14/2014,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for Violation of Georgia Controlled Substances Act possession of marijuana less than one (1) ounce.  The educator pled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guilty, served probation,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completed a risk reduction program, and paid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fine</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 2021, the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answered “Yes” to the personal affirmation question about having been convicted of a drug offense (felony or misdemeanor) on an application for a Certification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transaction. This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was the </a:t>
            </a:r>
            <a:r>
              <a:rPr lang="en-US" sz="2600" b="1" u="sng"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first</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notice to the Commission of his drug offense while certified,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7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years after the arrest his plea </a:t>
            </a: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agreement. The </a:t>
            </a: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failed to provide the requested certified court documents and fingerprinting for this investigation. </a:t>
            </a:r>
            <a:endPar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975207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24594" y="440561"/>
            <a:ext cx="11343311" cy="80682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Violation of Georgia Controlled Substances Act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03335" y="1841124"/>
            <a:ext cx="10732259" cy="707886"/>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28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5"/>
          <p:cNvSpPr txBox="1"/>
          <p:nvPr/>
        </p:nvSpPr>
        <p:spPr>
          <a:xfrm>
            <a:off x="1188946" y="2364344"/>
            <a:ext cx="10361035" cy="3877985"/>
          </a:xfrm>
          <a:prstGeom prst="rect">
            <a:avLst/>
          </a:prstGeom>
          <a:noFill/>
        </p:spPr>
        <p:txBody>
          <a:bodyPr wrap="square" lIns="0" tIns="0" rIns="0" bIns="0" rtlCol="0">
            <a:spAutoFit/>
          </a:bodyPr>
          <a:lstStyle/>
          <a:p>
            <a:pPr marL="285750" indent="-28575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Certified individuals must report any conviction of any criminal offense involving the manufacture, distribution, trafficking, sale, or possession of a controlled substance or marijuana. </a:t>
            </a:r>
          </a:p>
          <a:p>
            <a:pPr marL="285750" indent="-285750" algn="just">
              <a:buFont typeface="Courier New" panose="02070309020205020404" pitchFamily="49" charset="0"/>
              <a:buChar char="o"/>
            </a:pPr>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285750" indent="-28575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Must report to the Georgia Professional Standards within 10 days following the conviction. </a:t>
            </a:r>
          </a:p>
          <a:p>
            <a:pPr marL="285750" indent="-285750" algn="jus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285750" indent="-28575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Certification is subject to revocation if the individual fails to report the conviction.</a:t>
            </a:r>
          </a:p>
        </p:txBody>
      </p:sp>
    </p:spTree>
    <p:extLst>
      <p:ext uri="{BB962C8B-B14F-4D97-AF65-F5344CB8AC3E}">
        <p14:creationId xmlns:p14="http://schemas.microsoft.com/office/powerpoint/2010/main" val="2707447878"/>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823101"/>
            <a:ext cx="10501192" cy="782180"/>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Standard 8: Scenario</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49637" y="1527103"/>
            <a:ext cx="7026683" cy="461665"/>
          </a:xfrm>
          <a:prstGeom prst="rect">
            <a:avLst/>
          </a:prstGeom>
        </p:spPr>
        <p:txBody>
          <a:bodyPr wrap="square">
            <a:spAutoFit/>
          </a:bodyPr>
          <a:lstStyle/>
          <a:p>
            <a:pPr defTabSz="304815">
              <a:defRPr/>
            </a:pPr>
            <a:endParaRPr lang="en-US" sz="1200" dirty="0">
              <a:solidFill>
                <a:srgbClr val="000000"/>
              </a:solidFill>
              <a:latin typeface="Arial"/>
            </a:endParaRPr>
          </a:p>
          <a:p>
            <a:pPr defTabSz="304815">
              <a:defRPr/>
            </a:pPr>
            <a:r>
              <a:rPr lang="en-US" sz="1200" dirty="0">
                <a:solidFill>
                  <a:srgbClr val="000000"/>
                </a:solidFill>
                <a:latin typeface="Arial"/>
              </a:rPr>
              <a:t> </a:t>
            </a:r>
          </a:p>
        </p:txBody>
      </p:sp>
      <p:sp>
        <p:nvSpPr>
          <p:cNvPr id="2" name="TextBox 1"/>
          <p:cNvSpPr txBox="1"/>
          <p:nvPr/>
        </p:nvSpPr>
        <p:spPr>
          <a:xfrm>
            <a:off x="1529864" y="5006012"/>
            <a:ext cx="9550400" cy="830997"/>
          </a:xfrm>
          <a:prstGeom prst="rect">
            <a:avLst/>
          </a:prstGeom>
          <a:noFill/>
          <a:ln w="12700">
            <a:solidFill>
              <a:schemeClr val="accent1"/>
            </a:solidFill>
          </a:ln>
        </p:spPr>
        <p:txBody>
          <a:bodyPr wrap="square" rtlCol="0">
            <a:spAutoFit/>
          </a:bodyPr>
          <a:lstStyle/>
          <a:p>
            <a:pPr defTabSz="304815">
              <a:defRPr/>
            </a:pP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smtClean="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 a violation of Standard 8. The educator must report alleged or proven violations of the Code of Ethics.  </a:t>
            </a:r>
            <a:endParaRPr lang="en-US" sz="24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p:cNvSpPr/>
          <p:nvPr/>
        </p:nvSpPr>
        <p:spPr>
          <a:xfrm>
            <a:off x="1529864" y="2445408"/>
            <a:ext cx="9831889" cy="461665"/>
          </a:xfrm>
          <a:prstGeom prst="rect">
            <a:avLst/>
          </a:prstGeom>
        </p:spPr>
        <p:txBody>
          <a:bodyPr wrap="square">
            <a:spAutoFit/>
          </a:bodyPr>
          <a:lstStyle/>
          <a:p>
            <a:pPr algn="just"/>
            <a:endParaRPr lang="en-US"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Rectangle 7"/>
          <p:cNvSpPr/>
          <p:nvPr/>
        </p:nvSpPr>
        <p:spPr>
          <a:xfrm>
            <a:off x="1049637" y="2119998"/>
            <a:ext cx="9882523" cy="2200282"/>
          </a:xfrm>
          <a:prstGeom prst="rect">
            <a:avLst/>
          </a:prstGeom>
        </p:spPr>
        <p:txBody>
          <a:bodyPr wrap="square">
            <a:spAutoFit/>
          </a:bodyPr>
          <a:lstStyle/>
          <a:p>
            <a:pPr marL="228600" marR="0" algn="just">
              <a:lnSpc>
                <a:spcPct val="107000"/>
              </a:lnSpc>
              <a:spcBef>
                <a:spcPts val="0"/>
              </a:spcBef>
              <a:spcAft>
                <a:spcPts val="800"/>
              </a:spcAft>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high school assistant principal, admitted to hearing about a fight between a staff member and a student, but failed to report it. The AP also admitted to being told about the fight from another student the next day, but only texted the Athletic Director. The fight was on video surveillance. The AP stated that she did not file a report because she had limited and vague information. </a:t>
            </a:r>
          </a:p>
        </p:txBody>
      </p:sp>
    </p:spTree>
    <p:extLst>
      <p:ext uri="{BB962C8B-B14F-4D97-AF65-F5344CB8AC3E}">
        <p14:creationId xmlns:p14="http://schemas.microsoft.com/office/powerpoint/2010/main" val="299286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24594" y="440561"/>
            <a:ext cx="11343311" cy="806823"/>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Code of Ethics Violation Takeaways </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8" name="Rectangle 7">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p:cNvSpPr txBox="1"/>
          <p:nvPr/>
        </p:nvSpPr>
        <p:spPr>
          <a:xfrm>
            <a:off x="1431233" y="1620079"/>
            <a:ext cx="10217427" cy="3123932"/>
          </a:xfrm>
          <a:prstGeom prst="rect">
            <a:avLst/>
          </a:prstGeom>
          <a:noFill/>
        </p:spPr>
        <p:txBody>
          <a:bodyPr wrap="square" lIns="0" tIns="0" rIns="0" bIns="0" rtlCol="0">
            <a:spAutoFit/>
          </a:bodyPr>
          <a:lstStyle/>
          <a:p>
            <a:pPr marL="285750" indent="-285750" algn="just">
              <a:buFont typeface="Courier New" panose="02070309020205020404" pitchFamily="49" charset="0"/>
              <a:buChar char="o"/>
            </a:pPr>
            <a:r>
              <a:rPr lang="en-US" sz="26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An educator must report to the GaPSC any alleged or </a:t>
            </a:r>
            <a:r>
              <a:rPr lang="en-US" sz="26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proven </a:t>
            </a:r>
            <a:r>
              <a:rPr lang="en-US" sz="26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violation of one or more standards of the Code of Ethics for educators of which they have personal </a:t>
            </a:r>
            <a:r>
              <a:rPr lang="en-US" sz="26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knowledge.</a:t>
            </a:r>
          </a:p>
          <a:p>
            <a:pPr marL="285750" indent="-285750" algn="just">
              <a:buFont typeface="Courier New" panose="02070309020205020404" pitchFamily="49" charset="0"/>
              <a:buChar char="o"/>
            </a:pPr>
            <a:endParaRPr lang="en-US" sz="26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285750" indent="-285750" algn="just">
              <a:buFont typeface="Courier New" panose="02070309020205020404" pitchFamily="49" charset="0"/>
              <a:buChar char="o"/>
            </a:pPr>
            <a:r>
              <a:rPr lang="en-US" sz="26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The report must be made as </a:t>
            </a:r>
            <a:r>
              <a:rPr lang="en-US" sz="26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soon as possible but no later than ninety (90) days from the date the educator became aware of an alleged breach unless the law or local procedures require reporting </a:t>
            </a:r>
            <a:r>
              <a:rPr lang="en-US" sz="2600" kern="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sooner.</a:t>
            </a:r>
            <a:endParaRPr lang="en-US" sz="26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endParaRPr>
          </a:p>
          <a:p>
            <a:pPr marL="285750" indent="-285750" algn="just">
              <a:lnSpc>
                <a:spcPct val="150000"/>
              </a:lnSpc>
              <a:buFont typeface="Courier New" panose="02070309020205020404" pitchFamily="49" charset="0"/>
              <a:buChar char="o"/>
            </a:pPr>
            <a:endParaRPr lang="en-US" sz="1400" dirty="0" smtClean="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28773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5" y="334036"/>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8: Takeaways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498228" y="183867"/>
            <a:ext cx="1421327" cy="141115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160212" y="1595020"/>
            <a:ext cx="9926663" cy="4493538"/>
          </a:xfrm>
          <a:prstGeom prst="rect">
            <a:avLst/>
          </a:prstGeom>
        </p:spPr>
        <p:txBody>
          <a:bodyPr wrap="square">
            <a:spAutoFit/>
          </a:bodyPr>
          <a:lstStyle/>
          <a:p>
            <a:pPr marL="381019" indent="-381019" algn="just">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It is important to report abuse or suspected abuse to appropriate personnel within specified timelines. The Mandated Reporter Law (O.C.G.A. § 19-7-5) requires reporting of actual or suspected student abuse within 24 hours to the Local Education Agency (LEA), Department of Family and Children Services (DFCS), and/or the District Attorney’s Office.</a:t>
            </a:r>
          </a:p>
          <a:p>
            <a:pPr marL="381019" indent="-381019" algn="just" defTabSz="304815">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81019" indent="-381019" algn="just" defTabSz="304815">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It is important to report suspected violations to the Georgia Code of Ethics within specified timelines. </a:t>
            </a:r>
          </a:p>
          <a:p>
            <a:pPr marL="381019" indent="-381019" algn="just" defTabSz="304815">
              <a:buFont typeface="Courier New" panose="02070309020205020404" pitchFamily="49" charset="0"/>
              <a:buChar char="o"/>
              <a:defRPr/>
            </a:pP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381019" indent="-381019" algn="just" defTabSz="304815">
              <a:buFont typeface="Courier New" panose="02070309020205020404" pitchFamily="49" charset="0"/>
              <a:buChar char="o"/>
              <a:defRPr/>
            </a:pPr>
            <a:r>
              <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It is important to disclose past and current convictions within specified timelines. </a:t>
            </a: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Tree>
    <p:extLst>
      <p:ext uri="{BB962C8B-B14F-4D97-AF65-F5344CB8AC3E}">
        <p14:creationId xmlns:p14="http://schemas.microsoft.com/office/powerpoint/2010/main" val="1277333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650" y="-297"/>
            <a:ext cx="10360938" cy="6858594"/>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910134"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28761" y="243512"/>
            <a:ext cx="4992041" cy="6370975"/>
          </a:xfrm>
          <a:prstGeom prst="rect">
            <a:avLst/>
          </a:prstGeom>
          <a:noFill/>
        </p:spPr>
        <p:txBody>
          <a:bodyPr wrap="square" lIns="0" tIns="0" rIns="0" bIns="0" rtlCol="0">
            <a:spAutoFit/>
          </a:bodyPr>
          <a:lstStyle/>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9: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Professional Conduct</a:t>
            </a:r>
            <a:endParaRPr lang="en-US" sz="3200" b="1" dirty="0">
              <a:solidFill>
                <a:srgbClr val="801336"/>
              </a:solidFill>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algn="just">
              <a:lnSpc>
                <a:spcPct val="150000"/>
              </a:lnSpc>
            </a:pP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2800" b="1" dirty="0" smtClean="0">
                <a:solidFill>
                  <a:srgbClr val="002060"/>
                </a:solidFill>
                <a:latin typeface="Footlight MT Light" panose="0204060206030A020304" pitchFamily="18" charset="0"/>
              </a:rPr>
              <a:t> </a:t>
            </a:r>
            <a:endParaRPr lang="en-US" sz="2800" b="1" dirty="0" smtClean="0">
              <a:solidFill>
                <a:srgbClr val="002060"/>
              </a:solidFill>
              <a:effectLst>
                <a:outerShdw blurRad="38100" dist="38100" dir="2700000" algn="tl">
                  <a:srgbClr val="000000">
                    <a:alpha val="43137"/>
                  </a:srgbClr>
                </a:outerShdw>
              </a:effectLst>
              <a:latin typeface="Footlight MT Light" panose="0204060206030A020304" pitchFamily="18" charset="0"/>
            </a:endParaRPr>
          </a:p>
        </p:txBody>
      </p:sp>
    </p:spTree>
    <p:extLst>
      <p:ext uri="{BB962C8B-B14F-4D97-AF65-F5344CB8AC3E}">
        <p14:creationId xmlns:p14="http://schemas.microsoft.com/office/powerpoint/2010/main" val="39590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4" name="Google Shape;114;p2"/>
          <p:cNvSpPr/>
          <p:nvPr/>
        </p:nvSpPr>
        <p:spPr>
          <a:xfrm>
            <a:off x="3956998" y="1251029"/>
            <a:ext cx="7757309" cy="4623991"/>
          </a:xfrm>
          <a:prstGeom prst="rect">
            <a:avLst/>
          </a:prstGeom>
          <a:noFill/>
          <a:ln>
            <a:noFill/>
          </a:ln>
        </p:spPr>
        <p:txBody>
          <a:bodyPr spcFirstLastPara="1" wrap="square" lIns="91425" tIns="45700" rIns="91425" bIns="45700" anchor="t" anchorCtr="0">
            <a:noAutofit/>
          </a:bodyPr>
          <a:lstStyle/>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 a resignation that would equate to a breach of contract;</a:t>
            </a:r>
          </a:p>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 any conduct that impairs and/or diminishes the certificate holder’s ability to function professionally in his or her employment position; or</a:t>
            </a:r>
          </a:p>
          <a:p>
            <a:pPr marL="571506" indent="-457200" algn="just" defTabSz="609630">
              <a:lnSpc>
                <a:spcPct val="107000"/>
              </a:lnSpc>
              <a:spcBef>
                <a:spcPts val="1000"/>
              </a:spcBef>
              <a:spcAft>
                <a:spcPts val="533"/>
              </a:spcAft>
              <a:buClr>
                <a:srgbClr val="000000"/>
              </a:buClr>
              <a:buSzPct val="100000"/>
              <a:buFont typeface="Courier New" panose="02070309020205020404" pitchFamily="49" charset="0"/>
              <a:buChar char="o"/>
            </a:pPr>
            <a:r>
              <a:rPr lang="en-US" sz="2667"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behavior or conduct that is detrimental to the health, welfare, discipline, or morals of students; or failure to supervise a student(s).</a:t>
            </a:r>
          </a:p>
        </p:txBody>
      </p:sp>
      <p:sp>
        <p:nvSpPr>
          <p:cNvPr id="119" name="Google Shape;119;p2"/>
          <p:cNvSpPr/>
          <p:nvPr/>
        </p:nvSpPr>
        <p:spPr>
          <a:xfrm flipH="1">
            <a:off x="154475" y="2038520"/>
            <a:ext cx="3250252" cy="3471030"/>
          </a:xfrm>
          <a:prstGeom prst="rect">
            <a:avLst/>
          </a:prstGeom>
          <a:gradFill flip="none" rotWithShape="1">
            <a:gsLst>
              <a:gs pos="0">
                <a:srgbClr val="801336">
                  <a:shade val="30000"/>
                  <a:satMod val="115000"/>
                </a:srgbClr>
              </a:gs>
              <a:gs pos="50000">
                <a:srgbClr val="801336">
                  <a:shade val="67500"/>
                  <a:satMod val="115000"/>
                </a:srgbClr>
              </a:gs>
              <a:gs pos="100000">
                <a:srgbClr val="801336">
                  <a:shade val="100000"/>
                  <a:satMod val="115000"/>
                </a:srgbClr>
              </a:gs>
            </a:gsLst>
            <a:lin ang="2700000" scaled="1"/>
            <a:tileRect/>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endParaRPr lang="en-US" sz="2667"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endParaRPr>
          </a:p>
          <a:p>
            <a:pPr defTabSz="609630">
              <a:spcAft>
                <a:spcPts val="533"/>
              </a:spcAft>
              <a:buClr>
                <a:srgbClr val="000000"/>
              </a:buClr>
              <a:buSzPct val="100000"/>
            </a:pPr>
            <a:r>
              <a:rPr lang="en-US" sz="2667"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An </a:t>
            </a:r>
            <a:r>
              <a:rPr lang="en-US" sz="2667"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educator shall demonstrate conduct that follows generally recognized professional standards and preserves the dignity and integrity of the education profession. </a:t>
            </a:r>
          </a:p>
          <a:p>
            <a:pPr defTabSz="609630">
              <a:spcAft>
                <a:spcPts val="533"/>
              </a:spcAft>
              <a:buClr>
                <a:srgbClr val="000000"/>
              </a:buClr>
              <a:buSzPct val="100000"/>
              <a:defRPr/>
            </a:pPr>
            <a:r>
              <a:rPr lang="en-US" sz="2667" dirty="0">
                <a:solidFill>
                  <a:srgbClr val="FFFFFF"/>
                </a:solidFill>
                <a:latin typeface="Calibri" panose="020F0502020204030204" pitchFamily="34" charset="0"/>
                <a:cs typeface="Calibri" panose="020F0502020204030204" pitchFamily="34" charset="0"/>
              </a:rPr>
              <a:t> </a:t>
            </a:r>
            <a:endParaRPr lang="en-US" sz="2667" kern="0" dirty="0">
              <a:solidFill>
                <a:srgbClr val="FFFFFF"/>
              </a:solidFill>
              <a:latin typeface="Calibri" panose="020F0502020204030204" pitchFamily="34" charset="0"/>
              <a:ea typeface="Roboto"/>
              <a:cs typeface="Calibri" panose="020F0502020204030204" pitchFamily="34" charset="0"/>
              <a:sym typeface="Roboto"/>
            </a:endParaRPr>
          </a:p>
        </p:txBody>
      </p:sp>
      <p:sp>
        <p:nvSpPr>
          <p:cNvPr id="2" name="TextBox 1"/>
          <p:cNvSpPr txBox="1"/>
          <p:nvPr/>
        </p:nvSpPr>
        <p:spPr>
          <a:xfrm>
            <a:off x="230738" y="382262"/>
            <a:ext cx="3556971"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9: </a:t>
            </a:r>
          </a:p>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Professional Conduct</a:t>
            </a:r>
          </a:p>
        </p:txBody>
      </p:sp>
      <p:sp>
        <p:nvSpPr>
          <p:cNvPr id="3" name="TextBox 2"/>
          <p:cNvSpPr txBox="1"/>
          <p:nvPr/>
        </p:nvSpPr>
        <p:spPr>
          <a:xfrm>
            <a:off x="4606647" y="748560"/>
            <a:ext cx="7025390" cy="502766"/>
          </a:xfrm>
          <a:prstGeom prst="rect">
            <a:avLst/>
          </a:prstGeom>
          <a:noFill/>
        </p:spPr>
        <p:txBody>
          <a:bodyPr wrap="square" rtlCol="0">
            <a:spAutoFit/>
          </a:bodyPr>
          <a:lstStyle/>
          <a:p>
            <a:pPr algn="just" defTabSz="304815">
              <a:defRPr/>
            </a:pPr>
            <a:r>
              <a:rPr lang="en-US" sz="2667" dirty="0">
                <a:solidFill>
                  <a:srgbClr val="003399"/>
                </a:solidFill>
                <a:latin typeface="Arial Narrow" panose="020B0606020202030204" pitchFamily="34" charset="0"/>
                <a:ea typeface="Nirmala UI" panose="020B0502040204020203" pitchFamily="34" charset="0"/>
                <a:cs typeface="Nirmala UI" panose="020B0502040204020203" pitchFamily="34" charset="0"/>
              </a:rPr>
              <a:t>Unethical conduct includes but is not limited to:</a:t>
            </a:r>
            <a:endParaRPr lang="en-US" sz="2933" dirty="0">
              <a:solidFill>
                <a:srgbClr val="003399"/>
              </a:solidFill>
              <a:latin typeface="Arial Narrow" panose="020B0606020202030204"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1555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1" end="1"/>
                                            </p:txEl>
                                          </p:spTgt>
                                        </p:tgtEl>
                                        <p:attrNameLst>
                                          <p:attrName>style.visibility</p:attrName>
                                        </p:attrNameLst>
                                      </p:cBhvr>
                                      <p:to>
                                        <p:strVal val="visible"/>
                                      </p:to>
                                    </p:set>
                                    <p:anim calcmode="lin" valueType="num">
                                      <p:cBhvr additive="base">
                                        <p:cTn id="13"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
                                            <p:txEl>
                                              <p:pRg st="2" end="2"/>
                                            </p:txEl>
                                          </p:spTgt>
                                        </p:tgtEl>
                                        <p:attrNameLst>
                                          <p:attrName>style.visibility</p:attrName>
                                        </p:attrNameLst>
                                      </p:cBhvr>
                                      <p:to>
                                        <p:strVal val="visible"/>
                                      </p:to>
                                    </p:set>
                                    <p:anim calcmode="lin" valueType="num">
                                      <p:cBhvr additive="base">
                                        <p:cTn id="19"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Alternate Process 9"/>
          <p:cNvSpPr/>
          <p:nvPr/>
        </p:nvSpPr>
        <p:spPr>
          <a:xfrm>
            <a:off x="6870192" y="2716939"/>
            <a:ext cx="4244848" cy="314737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Flowchart: Alternate Process 3"/>
          <p:cNvSpPr/>
          <p:nvPr/>
        </p:nvSpPr>
        <p:spPr>
          <a:xfrm>
            <a:off x="560832" y="2716939"/>
            <a:ext cx="4244848" cy="314737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p:cNvSpPr/>
          <p:nvPr/>
        </p:nvSpPr>
        <p:spPr>
          <a:xfrm>
            <a:off x="3128159" y="222677"/>
            <a:ext cx="5878532" cy="830997"/>
          </a:xfrm>
          <a:prstGeom prst="rect">
            <a:avLst/>
          </a:prstGeom>
        </p:spPr>
        <p:txBody>
          <a:bodyPr wrap="none">
            <a:spAutoFit/>
          </a:bodyPr>
          <a:lstStyle/>
          <a:p>
            <a:r>
              <a:rPr lang="en-US" sz="4800" b="1" dirty="0">
                <a:solidFill>
                  <a:srgbClr val="801336"/>
                </a:solidFill>
                <a:effectLst>
                  <a:outerShdw blurRad="38100" dist="38100" dir="2700000" algn="tl">
                    <a:srgbClr val="000000">
                      <a:alpha val="43137"/>
                    </a:srgbClr>
                  </a:outerShdw>
                </a:effectLst>
                <a:latin typeface="Footlight MT Light" panose="0204060206030A020304" pitchFamily="18" charset="0"/>
                <a:ea typeface="MS Gothic" panose="020B0609070205080204" pitchFamily="49" charset="-128"/>
                <a:cs typeface="+mj-cs"/>
              </a:rPr>
              <a:t>About the Commission</a:t>
            </a:r>
            <a:endParaRPr lang="en-US" dirty="0">
              <a:solidFill>
                <a:srgbClr val="801336"/>
              </a:solidFill>
              <a:latin typeface="Footlight MT Light" panose="0204060206030A020304" pitchFamily="18" charset="0"/>
            </a:endParaRPr>
          </a:p>
        </p:txBody>
      </p:sp>
      <p:sp>
        <p:nvSpPr>
          <p:cNvPr id="5" name="TextBox 4"/>
          <p:cNvSpPr txBox="1"/>
          <p:nvPr/>
        </p:nvSpPr>
        <p:spPr>
          <a:xfrm>
            <a:off x="914400" y="3057217"/>
            <a:ext cx="3891280" cy="2492990"/>
          </a:xfrm>
          <a:prstGeom prst="rect">
            <a:avLst/>
          </a:prstGeom>
          <a:noFill/>
          <a:ln w="12700">
            <a:noFill/>
          </a:ln>
        </p:spPr>
        <p:txBody>
          <a:bodyPr wrap="square" rtlCol="0">
            <a:spAutoFit/>
          </a:bodyPr>
          <a:lstStyle/>
          <a:p>
            <a:pPr marL="457200" indent="-457200">
              <a:buFont typeface="Arial" panose="020B0604020202020204" pitchFamily="34" charset="0"/>
              <a:buChar char="•"/>
            </a:pPr>
            <a:r>
              <a:rPr lang="en-US" sz="26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9 members </a:t>
            </a:r>
          </a:p>
          <a:p>
            <a:pPr marL="457200" indent="-457200">
              <a:buFont typeface="Arial" panose="020B0604020202020204" pitchFamily="34" charset="0"/>
              <a:buChar char="•"/>
            </a:pPr>
            <a:r>
              <a:rPr lang="en-US" sz="26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Review new complaints monthly </a:t>
            </a:r>
          </a:p>
          <a:p>
            <a:pPr marL="457200" indent="-457200">
              <a:buFont typeface="Arial" panose="020B0604020202020204" pitchFamily="34" charset="0"/>
              <a:buChar char="•"/>
            </a:pPr>
            <a:r>
              <a:rPr lang="en-US" sz="26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Determine sanction recommendations based on investigative findings</a:t>
            </a:r>
          </a:p>
        </p:txBody>
      </p:sp>
      <p:sp>
        <p:nvSpPr>
          <p:cNvPr id="7" name="TextBox 6"/>
          <p:cNvSpPr txBox="1"/>
          <p:nvPr/>
        </p:nvSpPr>
        <p:spPr>
          <a:xfrm>
            <a:off x="6629251" y="3044130"/>
            <a:ext cx="4754880" cy="2893100"/>
          </a:xfrm>
          <a:prstGeom prst="rect">
            <a:avLst/>
          </a:prstGeom>
          <a:noFill/>
          <a:ln w="12700">
            <a:noFill/>
          </a:ln>
        </p:spPr>
        <p:txBody>
          <a:bodyPr wrap="square" rtlCol="0">
            <a:spAutoFit/>
          </a:bodyPr>
          <a:lstStyle/>
          <a:p>
            <a:pPr marL="914400" lvl="1" indent="-457200">
              <a:buFont typeface="Arial" panose="020B0604020202020204" pitchFamily="34" charset="0"/>
              <a:buChar char="•"/>
            </a:pPr>
            <a:r>
              <a:rPr lang="en-US" sz="26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9 members </a:t>
            </a:r>
          </a:p>
          <a:p>
            <a:pPr marL="914400" lvl="1" indent="-457200">
              <a:buFont typeface="Arial" panose="020B0604020202020204" pitchFamily="34" charset="0"/>
              <a:buChar char="•"/>
            </a:pPr>
            <a:r>
              <a:rPr lang="en-US" sz="2600" dirty="0" smtClean="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Ensures that Educator Preparation Providers are meeting the designated standards and program approval procedures</a:t>
            </a:r>
          </a:p>
          <a:p>
            <a:endParaRPr lang="en-US" sz="2600"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Rounded Rectangle 7"/>
          <p:cNvSpPr/>
          <p:nvPr/>
        </p:nvSpPr>
        <p:spPr>
          <a:xfrm>
            <a:off x="6629251" y="1391920"/>
            <a:ext cx="4485789" cy="1184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Educator Preparation/Certification Committee</a:t>
            </a:r>
          </a:p>
        </p:txBody>
      </p:sp>
      <p:sp>
        <p:nvSpPr>
          <p:cNvPr id="9" name="Rounded Rectangle 8"/>
          <p:cNvSpPr/>
          <p:nvPr/>
        </p:nvSpPr>
        <p:spPr>
          <a:xfrm>
            <a:off x="914400" y="1534160"/>
            <a:ext cx="3230880" cy="10425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Educator Ethics Review Committee </a:t>
            </a:r>
          </a:p>
        </p:txBody>
      </p:sp>
    </p:spTree>
    <p:extLst>
      <p:ext uri="{BB962C8B-B14F-4D97-AF65-F5344CB8AC3E}">
        <p14:creationId xmlns:p14="http://schemas.microsoft.com/office/powerpoint/2010/main" val="278483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1000"/>
                                        <p:tgtEl>
                                          <p:spTgt spid="7">
                                            <p:txEl>
                                              <p:pRg st="1" end="1"/>
                                            </p:txEl>
                                          </p:spTgt>
                                        </p:tgtEl>
                                      </p:cBhvr>
                                    </p:animEffect>
                                    <p:anim calcmode="lin" valueType="num">
                                      <p:cBhvr>
                                        <p:cTn id="3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3995798" y="465215"/>
            <a:ext cx="10501192" cy="1539101"/>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9: Common Violations</a:t>
            </a: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b="1" i="1" dirty="0">
              <a:solidFill>
                <a:schemeClr val="bg1"/>
              </a:solidFill>
              <a:latin typeface="High Tower Text" panose="02040502050506030303"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68631" y="2030728"/>
            <a:ext cx="9926663" cy="949875"/>
          </a:xfrm>
          <a:prstGeom prst="rect">
            <a:avLst/>
          </a:prstGeom>
        </p:spPr>
        <p:txBody>
          <a:bodyPr wrap="square">
            <a:spAutoFit/>
          </a:bodyPr>
          <a:lstStyle/>
          <a:p>
            <a:endParaRPr lang="en-US" sz="2933" dirty="0">
              <a:solidFill>
                <a:srgbClr val="000000"/>
              </a:solidFill>
              <a:latin typeface="Calibri" panose="020F0502020204030204" pitchFamily="34" charset="0"/>
              <a:cs typeface="Calibri" panose="020F0502020204030204" pitchFamily="34" charset="0"/>
            </a:endParaRPr>
          </a:p>
          <a:p>
            <a:pPr>
              <a:lnSpc>
                <a:spcPct val="90000"/>
              </a:lnSpc>
            </a:pPr>
            <a:r>
              <a:rPr lang="en-US" sz="2933" b="1" dirty="0">
                <a:solidFill>
                  <a:srgbClr val="000000"/>
                </a:solidFill>
                <a:latin typeface="Calibri" panose="020F0502020204030204" pitchFamily="34" charset="0"/>
                <a:ea typeface="Calibri" panose="020F0502020204030204" pitchFamily="34" charset="0"/>
              </a:rPr>
              <a:t> </a:t>
            </a:r>
            <a:endParaRPr lang="en-US" sz="2667" dirty="0">
              <a:solidFill>
                <a:srgbClr val="000000"/>
              </a:solidFill>
              <a:latin typeface="Arial" panose="020B0604020202020204" pitchFamily="34" charset="0"/>
              <a:ea typeface="Arial" panose="020B0604020202020204" pitchFamily="34" charset="0"/>
            </a:endParaRPr>
          </a:p>
        </p:txBody>
      </p:sp>
      <p:sp>
        <p:nvSpPr>
          <p:cNvPr id="2" name="Rectangle 1"/>
          <p:cNvSpPr/>
          <p:nvPr/>
        </p:nvSpPr>
        <p:spPr>
          <a:xfrm>
            <a:off x="1466031" y="1874601"/>
            <a:ext cx="9851280" cy="4101123"/>
          </a:xfrm>
          <a:prstGeom prst="rect">
            <a:avLst/>
          </a:prstGeom>
        </p:spPr>
        <p:txBody>
          <a:bodyPr wrap="square">
            <a:spAutoFit/>
          </a:bodyPr>
          <a:lstStyle/>
          <a:p>
            <a:pPr marL="457200" indent="-457200">
              <a:lnSpc>
                <a:spcPct val="107000"/>
              </a:lnSpc>
              <a:spcAft>
                <a:spcPts val="533"/>
              </a:spcAf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Breaching a contract without a reason that falls into the specified Commission-approved guidelines. </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Conduct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that is detrimental to the health, welfare, discipline, or morals of the student</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Failure to supervise students. </a:t>
            </a:r>
          </a:p>
          <a:p>
            <a:pPr>
              <a:lnSpc>
                <a:spcPct val="107000"/>
              </a:lnSpc>
              <a:spcAft>
                <a:spcPts val="533"/>
              </a:spcAft>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71" y="99268"/>
            <a:ext cx="3198215" cy="1400818"/>
          </a:xfrm>
          <a:prstGeom prst="rect">
            <a:avLst/>
          </a:prstGeom>
        </p:spPr>
      </p:pic>
    </p:spTree>
    <p:extLst>
      <p:ext uri="{BB962C8B-B14F-4D97-AF65-F5344CB8AC3E}">
        <p14:creationId xmlns:p14="http://schemas.microsoft.com/office/powerpoint/2010/main" val="1766064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79510" y="317698"/>
            <a:ext cx="10809708" cy="2644626"/>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9: </a:t>
            </a:r>
            <a:r>
              <a:rPr lang="en-US" sz="4734" b="1" dirty="0" smtClean="0">
                <a:solidFill>
                  <a:srgbClr val="801336"/>
                </a:solidFill>
                <a:latin typeface="Footlight MT Light" panose="0204060206030A020304" pitchFamily="18" charset="0"/>
                <a:cs typeface="Arial" panose="020B0604020202020204" pitchFamily="34" charset="0"/>
                <a:sym typeface="Georgia"/>
              </a:rPr>
              <a:t>Scenario</a:t>
            </a:r>
            <a:endParaRPr lang="en-US" sz="4734" b="1" dirty="0">
              <a:solidFill>
                <a:srgbClr val="801336"/>
              </a:solidFill>
              <a:latin typeface="Footlight MT Light" panose="0204060206030A020304" pitchFamily="18" charset="0"/>
              <a:cs typeface="Arial" panose="020B0604020202020204"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8" name="TextBox 7"/>
          <p:cNvSpPr txBox="1"/>
          <p:nvPr/>
        </p:nvSpPr>
        <p:spPr>
          <a:xfrm>
            <a:off x="1284328" y="5293629"/>
            <a:ext cx="10299934" cy="400110"/>
          </a:xfrm>
          <a:prstGeom prst="rect">
            <a:avLst/>
          </a:prstGeom>
          <a:noFill/>
          <a:ln w="12700">
            <a:solidFill>
              <a:schemeClr val="accent1"/>
            </a:solidFill>
          </a:ln>
        </p:spPr>
        <p:txBody>
          <a:bodyPr wrap="square" rtlCol="0">
            <a:spAutoFit/>
          </a:bodyPr>
          <a:lstStyle/>
          <a:p>
            <a:pPr algn="just"/>
            <a:r>
              <a:rPr lang="en-US" sz="2000" i="1" dirty="0" smtClean="0">
                <a:latin typeface="Arial Narrow" panose="020B0606020202030204" pitchFamily="34" charset="0"/>
                <a:ea typeface="Nirmala UI Semilight" panose="020B0402040204020203" pitchFamily="34" charset="0"/>
                <a:cs typeface="Nirmala UI Semilight" panose="020B0402040204020203" pitchFamily="34" charset="0"/>
              </a:rPr>
              <a:t>The educator was released from her contract and was not a  Standard 9: Professional Conduct violation. </a:t>
            </a:r>
            <a:endParaRPr lang="en-US" sz="2000" i="1" dirty="0">
              <a:latin typeface="Arial Narrow" panose="020B0606020202030204" pitchFamily="34" charset="0"/>
              <a:ea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585" y="386424"/>
            <a:ext cx="3613633" cy="1806817"/>
          </a:xfrm>
          <a:prstGeom prst="rect">
            <a:avLst/>
          </a:prstGeom>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p:cNvSpPr txBox="1"/>
          <p:nvPr/>
        </p:nvSpPr>
        <p:spPr>
          <a:xfrm>
            <a:off x="1284328" y="2207160"/>
            <a:ext cx="9271783" cy="2462213"/>
          </a:xfrm>
          <a:prstGeom prst="rect">
            <a:avLst/>
          </a:prstGeom>
          <a:noFill/>
          <a:ln w="12700">
            <a:noFill/>
          </a:ln>
        </p:spPr>
        <p:txBody>
          <a:bodyPr wrap="square" rtlCol="0">
            <a:spAutoFit/>
          </a:bodyPr>
          <a:lstStyle/>
          <a:p>
            <a:pPr algn="just"/>
            <a:r>
              <a:rPr lang="en-US" sz="2200" dirty="0">
                <a:solidFill>
                  <a:srgbClr val="003399"/>
                </a:solidFill>
                <a:latin typeface="Arial Narrow" panose="020B0606020202030204" pitchFamily="34" charset="0"/>
              </a:rPr>
              <a:t>The employer school system reported that the educator, a Science, Technology, Engineering, Arts, and Mathematics (STEAM) elementary teacher, abandoned her contract. On April 1, 2022, the educator signed her 2022-2023 contract. On January 3, 2023, the educator submitted her resignation letter, stating that she had a part time job offer which allowed her to stay home with her infant due to his illnesses. </a:t>
            </a:r>
            <a:r>
              <a:rPr lang="en-US" sz="2200" dirty="0" smtClean="0">
                <a:solidFill>
                  <a:srgbClr val="003399"/>
                </a:solidFill>
                <a:latin typeface="Arial Narrow" panose="020B0606020202030204" pitchFamily="34" charset="0"/>
              </a:rPr>
              <a:t>On </a:t>
            </a:r>
            <a:r>
              <a:rPr lang="en-US" sz="2200" dirty="0">
                <a:solidFill>
                  <a:srgbClr val="003399"/>
                </a:solidFill>
                <a:latin typeface="Arial Narrow" panose="020B0606020202030204" pitchFamily="34" charset="0"/>
              </a:rPr>
              <a:t>February 14, 2023, the Board of Education (BOE) voted to release the educator from her contract effective January 27, 2023. </a:t>
            </a:r>
            <a:endParaRPr lang="en-US" sz="2200" i="1"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2612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781366" y="222596"/>
            <a:ext cx="9064383" cy="738104"/>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smtClean="0">
                <a:solidFill>
                  <a:srgbClr val="801336"/>
                </a:solidFill>
                <a:latin typeface="Footlight MT Light" panose="0204060206030A020304" pitchFamily="18" charset="0"/>
                <a:cs typeface="Arial" panose="020B0604020202020204" pitchFamily="34" charset="0"/>
                <a:sym typeface="Georgia"/>
              </a:rPr>
              <a:t>Breach of Contract Takeaways</a:t>
            </a:r>
            <a:endParaRPr lang="en-US" sz="4734" b="1" dirty="0">
              <a:solidFill>
                <a:srgbClr val="801336"/>
              </a:solidFill>
              <a:latin typeface="Footlight MT Light" panose="0204060206030A020304" pitchFamily="18" charset="0"/>
              <a:cs typeface="Arial" panose="020B0604020202020204" pitchFamily="34" charset="0"/>
              <a:sym typeface="Georgia"/>
            </a:endParaRPr>
          </a:p>
          <a:p>
            <a:pPr marL="0" indent="0">
              <a:lnSpc>
                <a:spcPct val="100000"/>
              </a:lnSpc>
              <a:spcBef>
                <a:spcPts val="0"/>
              </a:spcBef>
              <a:buClr>
                <a:srgbClr val="000000"/>
              </a:buClr>
              <a:buSzPts val="2000"/>
              <a:buNone/>
            </a:pPr>
            <a:endParaRPr lang="en-US" sz="4734" i="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sym typeface="Georgia"/>
            </a:endParaRP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3" name="Rectangle 2"/>
          <p:cNvSpPr/>
          <p:nvPr/>
        </p:nvSpPr>
        <p:spPr>
          <a:xfrm>
            <a:off x="1068631" y="2030728"/>
            <a:ext cx="9926663" cy="949875"/>
          </a:xfrm>
          <a:prstGeom prst="rect">
            <a:avLst/>
          </a:prstGeom>
        </p:spPr>
        <p:txBody>
          <a:bodyPr wrap="square">
            <a:spAutoFit/>
          </a:bodyPr>
          <a:lstStyle/>
          <a:p>
            <a:endParaRPr lang="en-US" sz="2933" dirty="0">
              <a:solidFill>
                <a:srgbClr val="000000"/>
              </a:solidFill>
              <a:latin typeface="Calibri" panose="020F0502020204030204" pitchFamily="34" charset="0"/>
              <a:cs typeface="Calibri" panose="020F0502020204030204" pitchFamily="34" charset="0"/>
            </a:endParaRPr>
          </a:p>
          <a:p>
            <a:pPr>
              <a:lnSpc>
                <a:spcPct val="90000"/>
              </a:lnSpc>
            </a:pPr>
            <a:r>
              <a:rPr lang="en-US" sz="2933" b="1" dirty="0">
                <a:solidFill>
                  <a:srgbClr val="000000"/>
                </a:solidFill>
                <a:latin typeface="Calibri" panose="020F0502020204030204" pitchFamily="34" charset="0"/>
                <a:ea typeface="Calibri" panose="020F0502020204030204" pitchFamily="34" charset="0"/>
              </a:rPr>
              <a:t> </a:t>
            </a:r>
            <a:endParaRPr lang="en-US" sz="2667" dirty="0">
              <a:solidFill>
                <a:srgbClr val="000000"/>
              </a:solidFill>
              <a:latin typeface="Arial" panose="020B0604020202020204" pitchFamily="34" charset="0"/>
              <a:ea typeface="Arial" panose="020B0604020202020204" pitchFamily="34" charset="0"/>
            </a:endParaRP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52006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510A32"/>
              </a:solidFill>
            </a:endParaRPr>
          </a:p>
        </p:txBody>
      </p:sp>
      <p:sp>
        <p:nvSpPr>
          <p:cNvPr id="6" name="TextBox 5"/>
          <p:cNvSpPr txBox="1"/>
          <p:nvPr/>
        </p:nvSpPr>
        <p:spPr>
          <a:xfrm>
            <a:off x="1068632" y="1126993"/>
            <a:ext cx="10382633" cy="4739759"/>
          </a:xfrm>
          <a:prstGeom prst="rect">
            <a:avLst/>
          </a:prstGeom>
          <a:noFill/>
        </p:spPr>
        <p:txBody>
          <a:bodyPr wrap="square" lIns="0" tIns="0" rIns="0" bIns="0" rtlCol="0">
            <a:spAutoFit/>
          </a:bodyPr>
          <a:lstStyle/>
          <a:p>
            <a:pPr algn="just"/>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On or before June 1</a:t>
            </a:r>
            <a:r>
              <a:rPr lang="en-US" sz="2800" baseline="30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the GaPSC will not sanction an educator who breaches his/her contract for the upcoming school year. </a:t>
            </a:r>
          </a:p>
          <a:p>
            <a:pPr algn="just"/>
            <a:endPar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algn="just"/>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After June 1</a:t>
            </a:r>
            <a:r>
              <a:rPr lang="en-US" sz="2800" baseline="300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st</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the educator must show an approved GaPSC Guideline(s) has been met:</a:t>
            </a:r>
          </a:p>
          <a:p>
            <a:pPr marL="1257300" lvl="2"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Spousal Transfer – Unreasonable Commute </a:t>
            </a:r>
          </a:p>
          <a:p>
            <a:pPr marL="1257300" lvl="2"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Documented Illness of the Educator or Immediate Family Member </a:t>
            </a:r>
          </a:p>
          <a:p>
            <a:pPr marL="1257300" lvl="2"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Promotion in the Education Field </a:t>
            </a:r>
          </a:p>
          <a:p>
            <a:pPr marL="2171700" lvl="4"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Increased Job Responsibility  </a:t>
            </a:r>
          </a:p>
          <a:p>
            <a:pPr marL="2171700" lvl="4"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Increased Prestige </a:t>
            </a:r>
          </a:p>
          <a:p>
            <a:pPr marL="2171700" lvl="4" indent="-342900" algn="just">
              <a:buFont typeface="Courier New" panose="02070309020205020404" pitchFamily="49" charset="0"/>
              <a:buChar char="o"/>
            </a:pP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Appropriate and Reasonable Increase in Pay </a:t>
            </a:r>
            <a:endParaRPr lang="en-US" sz="28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TextBox 1"/>
          <p:cNvSpPr txBox="1"/>
          <p:nvPr/>
        </p:nvSpPr>
        <p:spPr>
          <a:xfrm>
            <a:off x="1068631" y="6072998"/>
            <a:ext cx="8355785" cy="492443"/>
          </a:xfrm>
          <a:prstGeom prst="rect">
            <a:avLst/>
          </a:prstGeom>
          <a:noFill/>
          <a:ln w="12700">
            <a:solidFill>
              <a:schemeClr val="accent1"/>
            </a:solidFill>
          </a:ln>
        </p:spPr>
        <p:txBody>
          <a:bodyPr wrap="square" rtlCol="0">
            <a:spAutoFit/>
          </a:bodyPr>
          <a:lstStyle/>
          <a:p>
            <a:r>
              <a:rPr lang="en-US" sz="26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rPr>
              <a:t>Breach of contracts typically result in a 90-contract day suspension.</a:t>
            </a:r>
            <a:endParaRPr lang="en-US" sz="2600" i="1" dirty="0" smtClean="0">
              <a:solidFill>
                <a:srgbClr val="000000"/>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770316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98560" y="254757"/>
            <a:ext cx="10809708" cy="85966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9: Scenario</a:t>
            </a:r>
          </a:p>
        </p:txBody>
      </p:sp>
      <p:sp>
        <p:nvSpPr>
          <p:cNvPr id="4" name="Rectangle 3"/>
          <p:cNvSpPr/>
          <p:nvPr/>
        </p:nvSpPr>
        <p:spPr>
          <a:xfrm>
            <a:off x="898560" y="2490986"/>
            <a:ext cx="10947530" cy="2492990"/>
          </a:xfrm>
          <a:prstGeom prst="rect">
            <a:avLst/>
          </a:prstGeom>
        </p:spPr>
        <p:txBody>
          <a:bodyPr wrap="square">
            <a:spAutoFit/>
          </a:bodyPr>
          <a:lstStyle/>
          <a:p>
            <a:pPr algn="just" defTabSz="304815">
              <a:buClr>
                <a:srgbClr val="000000"/>
              </a:buClr>
              <a:buSzPts val="2000"/>
              <a:defRPr/>
            </a:pPr>
            <a:r>
              <a:rPr lang="en-US" sz="2600" dirty="0">
                <a:solidFill>
                  <a:srgbClr val="003399"/>
                </a:solidFill>
                <a:latin typeface="Arial Narrow" panose="020B0606020202030204" pitchFamily="34" charset="0"/>
              </a:rPr>
              <a:t>The educator, an elementary school paraprofessional, engaged in an argument with a teacher about the rearrangement of the special education classroom they both worked in. When the teacher left the classroom for a meeting, the paraprofessional killed the teacher’s fish by putting hand sanitizer in the classroom fish tank. The paraprofessional confessed to poisoning the fish and resigned from the school system in lieu of termination. </a:t>
            </a:r>
            <a:endParaRPr lang="en-US" sz="26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3507128" y="5315546"/>
            <a:ext cx="6806019" cy="487506"/>
          </a:xfrm>
          <a:prstGeom prst="rect">
            <a:avLst/>
          </a:prstGeom>
          <a:noFill/>
          <a:ln w="12700">
            <a:solidFill>
              <a:srgbClr val="C00000"/>
            </a:solidFill>
          </a:ln>
        </p:spPr>
        <p:txBody>
          <a:bodyPr wrap="square" rtlCol="0">
            <a:spAutoFit/>
          </a:bodyPr>
          <a:lstStyle/>
          <a:p>
            <a:pPr algn="ctr">
              <a:lnSpc>
                <a:spcPct val="107000"/>
              </a:lnSpc>
              <a:spcAft>
                <a:spcPts val="533"/>
              </a:spcAft>
              <a:buClr>
                <a:srgbClr val="000000"/>
              </a:buClr>
              <a:buSzPct val="100000"/>
            </a:pP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 violation of Standard 9: Professional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Conduct</a:t>
            </a:r>
            <a:r>
              <a:rPr lang="en-US" sz="2400" i="1" dirty="0">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8312553" y="139144"/>
            <a:ext cx="3496211" cy="1776519"/>
          </a:xfrm>
          <a:prstGeom prst="rect">
            <a:avLst/>
          </a:prstGeom>
          <a:ln>
            <a:solidFill>
              <a:srgbClr val="740000"/>
            </a:solidFill>
          </a:ln>
          <a:scene3d>
            <a:camera prst="orthographicFront"/>
            <a:lightRig rig="threePt" dir="t"/>
          </a:scene3d>
          <a:sp3d>
            <a:bevelT prst="slope"/>
          </a:sp3d>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70586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898560" y="254757"/>
            <a:ext cx="10809708" cy="859668"/>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9: Scenario</a:t>
            </a:r>
          </a:p>
        </p:txBody>
      </p:sp>
      <p:sp>
        <p:nvSpPr>
          <p:cNvPr id="4" name="Rectangle 3"/>
          <p:cNvSpPr/>
          <p:nvPr/>
        </p:nvSpPr>
        <p:spPr>
          <a:xfrm>
            <a:off x="898561" y="1992969"/>
            <a:ext cx="10947530" cy="523220"/>
          </a:xfrm>
          <a:prstGeom prst="rect">
            <a:avLst/>
          </a:prstGeom>
        </p:spPr>
        <p:txBody>
          <a:bodyPr wrap="square">
            <a:spAutoFit/>
          </a:bodyPr>
          <a:lstStyle/>
          <a:p>
            <a:pPr marL="0" marR="0" lvl="0" indent="0" algn="just" defTabSz="304815" rtl="0" eaLnBrk="1" fontAlgn="auto" latinLnBrk="0" hangingPunct="1">
              <a:lnSpc>
                <a:spcPct val="100000"/>
              </a:lnSpc>
              <a:spcBef>
                <a:spcPts val="0"/>
              </a:spcBef>
              <a:spcAft>
                <a:spcPts val="0"/>
              </a:spcAft>
              <a:buClr>
                <a:srgbClr val="000000"/>
              </a:buClr>
              <a:buSzPts val="2000"/>
              <a:buFontTx/>
              <a:buNone/>
              <a:tabLst/>
              <a:defRPr/>
            </a:pPr>
            <a:r>
              <a:rPr kumimoji="0" lang="en-US" sz="2800" b="0" i="0" u="none" strike="noStrike" kern="1200" cap="none" spc="0" normalizeH="0" baseline="0" noProof="0" dirty="0" smtClean="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rPr>
              <a:t> </a:t>
            </a:r>
            <a:endParaRPr kumimoji="0" lang="en-US" sz="2800" b="0" i="0" u="none" strike="noStrike" kern="1200" cap="none" spc="0" normalizeH="0" baseline="0" noProof="0" dirty="0">
              <a:ln>
                <a:noFill/>
              </a:ln>
              <a:solidFill>
                <a:srgbClr val="000000"/>
              </a:solidFill>
              <a:effectLst/>
              <a:uLnTx/>
              <a:uFillTx/>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8" name="TextBox 7"/>
          <p:cNvSpPr txBox="1"/>
          <p:nvPr/>
        </p:nvSpPr>
        <p:spPr>
          <a:xfrm>
            <a:off x="2274146" y="4147800"/>
            <a:ext cx="7802394" cy="488082"/>
          </a:xfrm>
          <a:prstGeom prst="rect">
            <a:avLst/>
          </a:prstGeom>
          <a:noFill/>
          <a:ln w="12700">
            <a:solidFill>
              <a:srgbClr val="C00000"/>
            </a:solidFill>
          </a:ln>
        </p:spPr>
        <p:txBody>
          <a:bodyPr wrap="square" rtlCol="0">
            <a:spAutoFit/>
          </a:bodyPr>
          <a:lstStyle/>
          <a:p>
            <a:pPr marL="0" marR="0" lvl="0" indent="0" algn="ctr" defTabSz="457200" rtl="0" eaLnBrk="1" fontAlgn="auto" latinLnBrk="0" hangingPunct="1">
              <a:lnSpc>
                <a:spcPct val="107000"/>
              </a:lnSpc>
              <a:spcBef>
                <a:spcPts val="0"/>
              </a:spcBef>
              <a:spcAft>
                <a:spcPts val="533"/>
              </a:spcAft>
              <a:buClr>
                <a:srgbClr val="000000"/>
              </a:buClr>
              <a:buSzPct val="100000"/>
              <a:buFontTx/>
              <a:buNone/>
              <a:tabLst/>
              <a:defRPr/>
            </a:pPr>
            <a:r>
              <a:rPr kumimoji="0" lang="en-US" sz="2600" b="0" i="1" u="none" strike="noStrike" kern="1200" cap="none" spc="0" normalizeH="0" baseline="0" noProof="0" dirty="0">
                <a:ln>
                  <a:noFill/>
                </a:ln>
                <a:effectLst/>
                <a:uLnTx/>
                <a:uFillTx/>
                <a:latin typeface="Arial Narrow" panose="020B0606020202030204" pitchFamily="34" charset="0"/>
                <a:ea typeface="Nirmala UI Semilight" panose="020B0402040204020203" pitchFamily="34" charset="0"/>
                <a:cs typeface="Nirmala UI Semilight" panose="020B0402040204020203" pitchFamily="34" charset="0"/>
              </a:rPr>
              <a:t>This </a:t>
            </a:r>
            <a:r>
              <a:rPr kumimoji="0" lang="en-US" sz="2600" b="1" i="1" u="sng" strike="noStrike" kern="1200" cap="none" spc="0" normalizeH="0" baseline="0" noProof="0" dirty="0">
                <a:ln>
                  <a:noFill/>
                </a:ln>
                <a:effectLst/>
                <a:uLnTx/>
                <a:uFillTx/>
                <a:latin typeface="Arial Narrow" panose="020B0606020202030204" pitchFamily="34" charset="0"/>
                <a:ea typeface="Nirmala UI Semilight" panose="020B0402040204020203" pitchFamily="34" charset="0"/>
                <a:cs typeface="Nirmala UI Semilight" panose="020B0402040204020203" pitchFamily="34" charset="0"/>
              </a:rPr>
              <a:t>is</a:t>
            </a:r>
            <a:r>
              <a:rPr kumimoji="0" lang="en-US" sz="2600" b="0" i="1" u="none" strike="noStrike" kern="1200" cap="none" spc="0" normalizeH="0" baseline="0" noProof="0" dirty="0">
                <a:ln>
                  <a:noFill/>
                </a:ln>
                <a:effectLst/>
                <a:uLnTx/>
                <a:uFillTx/>
                <a:latin typeface="Arial Narrow" panose="020B0606020202030204" pitchFamily="34" charset="0"/>
                <a:ea typeface="Nirmala UI Semilight" panose="020B0402040204020203" pitchFamily="34" charset="0"/>
                <a:cs typeface="Nirmala UI Semilight" panose="020B0402040204020203" pitchFamily="34" charset="0"/>
              </a:rPr>
              <a:t> a violation of Standard 9: Professional </a:t>
            </a:r>
            <a:r>
              <a:rPr kumimoji="0" lang="en-US" sz="2600" b="0" i="1" u="none" strike="noStrike" kern="1200" cap="none" spc="0" normalizeH="0" baseline="0" noProof="0" dirty="0" smtClean="0">
                <a:ln>
                  <a:noFill/>
                </a:ln>
                <a:effectLst/>
                <a:uLnTx/>
                <a:uFillTx/>
                <a:latin typeface="Arial Narrow" panose="020B0606020202030204" pitchFamily="34" charset="0"/>
                <a:ea typeface="Nirmala UI Semilight" panose="020B0402040204020203" pitchFamily="34" charset="0"/>
                <a:cs typeface="Nirmala UI Semilight" panose="020B0402040204020203" pitchFamily="34" charset="0"/>
              </a:rPr>
              <a:t>Conduct</a:t>
            </a:r>
            <a:r>
              <a:rPr kumimoji="0" lang="en-US" sz="2600" b="0" i="1" u="none" strike="noStrike" kern="1200" cap="none" spc="0" normalizeH="0" baseline="0" noProof="0" dirty="0">
                <a:ln>
                  <a:noFill/>
                </a:ln>
                <a:effectLst/>
                <a:uLnTx/>
                <a:uFillTx/>
                <a:latin typeface="Arial Narrow" panose="020B0606020202030204" pitchFamily="34" charset="0"/>
                <a:ea typeface="Nirmala UI Semilight" panose="020B0402040204020203" pitchFamily="34" charset="0"/>
                <a:cs typeface="Nirmala UI Semilight" panose="020B0402040204020203" pitchFamily="34" charset="0"/>
              </a:rPr>
              <a:t>.</a:t>
            </a:r>
          </a:p>
        </p:txBody>
      </p:sp>
      <p:sp>
        <p:nvSpPr>
          <p:cNvPr id="10" name="Rectangle 9">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Roboto"/>
              <a:ea typeface="+mn-ea"/>
              <a:cs typeface="+mn-cs"/>
            </a:endParaRPr>
          </a:p>
        </p:txBody>
      </p:sp>
      <p:sp>
        <p:nvSpPr>
          <p:cNvPr id="3" name="Rectangle 2"/>
          <p:cNvSpPr/>
          <p:nvPr/>
        </p:nvSpPr>
        <p:spPr>
          <a:xfrm>
            <a:off x="1433502" y="1775636"/>
            <a:ext cx="9877647" cy="1815882"/>
          </a:xfrm>
          <a:prstGeom prst="rect">
            <a:avLst/>
          </a:prstGeom>
        </p:spPr>
        <p:txBody>
          <a:bodyPr wrap="square">
            <a:spAutoFit/>
          </a:bodyPr>
          <a:lstStyle/>
          <a:p>
            <a:pPr algn="just"/>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educator, a middle school Paraprofessional, admitted she used profane and inappropriate language during an Instagram group chat with students.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The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school system terminated the </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educator, effective </a:t>
            </a: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immediately.</a:t>
            </a:r>
          </a:p>
        </p:txBody>
      </p:sp>
    </p:spTree>
    <p:extLst>
      <p:ext uri="{BB962C8B-B14F-4D97-AF65-F5344CB8AC3E}">
        <p14:creationId xmlns:p14="http://schemas.microsoft.com/office/powerpoint/2010/main" val="41274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7" name="Google Shape;175;gd026101d0f_1_12"/>
          <p:cNvSpPr txBox="1">
            <a:spLocks noGrp="1"/>
          </p:cNvSpPr>
          <p:nvPr>
            <p:ph type="body" idx="1"/>
          </p:nvPr>
        </p:nvSpPr>
        <p:spPr>
          <a:xfrm>
            <a:off x="1003336" y="228276"/>
            <a:ext cx="6673371" cy="731095"/>
          </a:xfrm>
          <a:prstGeom prst="rect">
            <a:avLst/>
          </a:prstGeom>
          <a:noFill/>
          <a:ln>
            <a:noFill/>
          </a:ln>
        </p:spPr>
        <p:txBody>
          <a:bodyPr spcFirstLastPara="1" wrap="square" lIns="0" tIns="45700" rIns="0" bIns="45700" anchor="t" anchorCtr="0">
            <a:noAutofit/>
          </a:bodyPr>
          <a:lstStyle/>
          <a:p>
            <a:pPr marL="0" indent="0">
              <a:lnSpc>
                <a:spcPct val="100000"/>
              </a:lnSpc>
              <a:spcBef>
                <a:spcPts val="0"/>
              </a:spcBef>
              <a:buClr>
                <a:srgbClr val="000000"/>
              </a:buClr>
              <a:buSzPts val="2000"/>
              <a:buNone/>
            </a:pPr>
            <a:r>
              <a:rPr lang="en-US" sz="4734" b="1" dirty="0">
                <a:solidFill>
                  <a:srgbClr val="801336"/>
                </a:solidFill>
                <a:latin typeface="Footlight MT Light" panose="0204060206030A020304" pitchFamily="18" charset="0"/>
                <a:cs typeface="Arial" panose="020B0604020202020204" pitchFamily="34" charset="0"/>
                <a:sym typeface="Georgia"/>
              </a:rPr>
              <a:t>Standard 9: Takeaways</a:t>
            </a:r>
          </a:p>
        </p:txBody>
      </p:sp>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pic>
        <p:nvPicPr>
          <p:cNvPr id="8" name="Picture 7" descr="Three young women working at cafe">
            <a:extLst>
              <a:ext uri="{FF2B5EF4-FFF2-40B4-BE49-F238E27FC236}">
                <a16:creationId xmlns:a16="http://schemas.microsoft.com/office/drawing/2014/main" id="{892F18CC-45B8-4D93-44A1-6D43D512FA21}"/>
              </a:ext>
            </a:extLst>
          </p:cNvPr>
          <p:cNvPicPr>
            <a:picLocks noChangeAspect="1"/>
          </p:cNvPicPr>
          <p:nvPr/>
        </p:nvPicPr>
        <p:blipFill>
          <a:blip r:embed="rId3" cstate="print">
            <a:extLst>
              <a:ext uri="{28A0092B-C50C-407E-A947-70E740481C1C}">
                <a14:useLocalDpi xmlns:a14="http://schemas.microsoft.com/office/drawing/2010/main" val="0"/>
              </a:ext>
            </a:extLst>
          </a:blip>
          <a:srcRect l="16435" r="16435"/>
          <a:stretch/>
        </p:blipFill>
        <p:spPr>
          <a:xfrm>
            <a:off x="10099944" y="214645"/>
            <a:ext cx="1790700" cy="1777883"/>
          </a:xfrm>
          <a:prstGeom prst="flowChartConnector">
            <a:avLst/>
          </a:prstGeom>
          <a:ln w="28575">
            <a:solidFill>
              <a:srgbClr val="9B2D1F"/>
            </a:solidFill>
          </a:ln>
        </p:spPr>
      </p:pic>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3" name="Rectangle 2"/>
          <p:cNvSpPr/>
          <p:nvPr/>
        </p:nvSpPr>
        <p:spPr>
          <a:xfrm>
            <a:off x="808988" y="1397836"/>
            <a:ext cx="11081656" cy="5299912"/>
          </a:xfrm>
          <a:prstGeom prst="rect">
            <a:avLst/>
          </a:prstGeom>
        </p:spPr>
        <p:txBody>
          <a:bodyPr wrap="square">
            <a:spAutoFit/>
          </a:bodyPr>
          <a:lstStyle/>
          <a:p>
            <a:pPr marL="457200" indent="-457200" algn="just">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 a professional. Observe personal and professional boundaries.</a:t>
            </a:r>
          </a:p>
          <a:p>
            <a:pPr marL="381019" indent="-381019" algn="just">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Supervise students appropriately and obtain supervisory approval when needed. </a:t>
            </a:r>
          </a:p>
          <a:p>
            <a:pPr marL="381019" indent="-381019" algn="just">
              <a:buFont typeface="Courier New" panose="02070309020205020404" pitchFamily="49" charset="0"/>
              <a:buChar char="o"/>
            </a:pPr>
            <a:endPar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Be aware of those following you on social media and those you </a:t>
            </a: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follow. Monitor your own page and the comments that are posted on your page. </a:t>
            </a:r>
          </a:p>
          <a:p>
            <a:pPr marL="457200" indent="-457200" algn="just">
              <a:buFont typeface="Courier New" panose="02070309020205020404" pitchFamily="49" charset="0"/>
              <a:buChar char="o"/>
            </a:pP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Show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respect for colleagues and students.</a:t>
            </a:r>
          </a:p>
          <a:p>
            <a:pPr marL="457200" indent="-457200">
              <a:buFont typeface="Courier New" panose="02070309020205020404" pitchFamily="49" charset="0"/>
              <a:buChar char="o"/>
            </a:pP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Use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social media appropriately, including showing respect for colleagues and students. </a:t>
            </a:r>
          </a:p>
          <a:p>
            <a:pPr marL="457200" indent="-457200">
              <a:buFont typeface="Courier New" panose="02070309020205020404" pitchFamily="49" charset="0"/>
              <a:buChar char="o"/>
            </a:pPr>
            <a:endPar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buFont typeface="Courier New" panose="02070309020205020404" pitchFamily="49" charset="0"/>
              <a:buChar char="o"/>
            </a:pPr>
            <a:r>
              <a:rPr lang="en-US" sz="24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Honor </a:t>
            </a:r>
            <a:r>
              <a:rPr lang="en-US" sz="24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your contractual obligations.</a:t>
            </a:r>
          </a:p>
          <a:p>
            <a:pPr marL="381019" indent="-381019">
              <a:lnSpc>
                <a:spcPct val="90000"/>
              </a:lnSpc>
              <a:buFont typeface="Wingdings" panose="05000000000000000000" pitchFamily="2" charset="2"/>
              <a:buChar char="q"/>
            </a:pPr>
            <a:endParaRPr lang="en-US" sz="2667" dirty="0">
              <a:solidFill>
                <a:srgbClr val="000000"/>
              </a:solidFill>
              <a:latin typeface="Calibri" panose="020F0502020204030204" pitchFamily="34" charset="0"/>
              <a:cs typeface="Calibri" panose="020F0502020204030204" pitchFamily="34" charset="0"/>
            </a:endParaRPr>
          </a:p>
          <a:p>
            <a:pPr>
              <a:lnSpc>
                <a:spcPct val="90000"/>
              </a:lnSpc>
            </a:pPr>
            <a:endParaRPr lang="en-US" sz="2933"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03399"/>
              </a:solidFill>
            </a:endParaRPr>
          </a:p>
        </p:txBody>
      </p:sp>
    </p:spTree>
    <p:extLst>
      <p:ext uri="{BB962C8B-B14F-4D97-AF65-F5344CB8AC3E}">
        <p14:creationId xmlns:p14="http://schemas.microsoft.com/office/powerpoint/2010/main" val="3802613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994" y="0"/>
            <a:ext cx="10477152" cy="6858000"/>
          </a:xfrm>
          <a:prstGeom prst="rect">
            <a:avLst/>
          </a:prstGeom>
        </p:spPr>
      </p:pic>
      <p:sp>
        <p:nvSpPr>
          <p:cNvPr id="4" name="Oval 3">
            <a:extLst>
              <a:ext uri="{FF2B5EF4-FFF2-40B4-BE49-F238E27FC236}">
                <a16:creationId xmlns:a16="http://schemas.microsoft.com/office/drawing/2014/main" id="{BBACE386-5135-45D2-9E90-D12A39ACA462}"/>
              </a:ext>
            </a:extLst>
          </p:cNvPr>
          <p:cNvSpPr/>
          <p:nvPr/>
        </p:nvSpPr>
        <p:spPr>
          <a:xfrm>
            <a:off x="2793776" y="2228880"/>
            <a:ext cx="2625192" cy="2533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d-ID" sz="1013">
              <a:solidFill>
                <a:srgbClr val="FFFFFF"/>
              </a:solidFill>
              <a:latin typeface="Roboto"/>
            </a:endParaRPr>
          </a:p>
        </p:txBody>
      </p:sp>
      <p:sp>
        <p:nvSpPr>
          <p:cNvPr id="30" name="Freeform 24">
            <a:extLst>
              <a:ext uri="{FF2B5EF4-FFF2-40B4-BE49-F238E27FC236}">
                <a16:creationId xmlns:a16="http://schemas.microsoft.com/office/drawing/2014/main" id="{79BD663D-7474-4087-8A5B-CC53057993B1}"/>
              </a:ext>
            </a:extLst>
          </p:cNvPr>
          <p:cNvSpPr/>
          <p:nvPr/>
        </p:nvSpPr>
        <p:spPr>
          <a:xfrm>
            <a:off x="3879786" y="0"/>
            <a:ext cx="6813946" cy="6858000"/>
          </a:xfrm>
          <a:custGeom>
            <a:avLst/>
            <a:gdLst>
              <a:gd name="connsiteX0" fmla="*/ 872050 w 7611077"/>
              <a:gd name="connsiteY0" fmla="*/ 4992403 h 6858000"/>
              <a:gd name="connsiteX1" fmla="*/ 914923 w 7611077"/>
              <a:gd name="connsiteY1" fmla="*/ 5291539 h 6858000"/>
              <a:gd name="connsiteX2" fmla="*/ 1068117 w 7611077"/>
              <a:gd name="connsiteY2" fmla="*/ 6360383 h 6858000"/>
              <a:gd name="connsiteX3" fmla="*/ 1139438 w 7611077"/>
              <a:gd name="connsiteY3" fmla="*/ 6858000 h 6858000"/>
              <a:gd name="connsiteX4" fmla="*/ 942770 w 7611077"/>
              <a:gd name="connsiteY4" fmla="*/ 6858000 h 6858000"/>
              <a:gd name="connsiteX5" fmla="*/ 768761 w 7611077"/>
              <a:gd name="connsiteY5" fmla="*/ 5592193 h 6858000"/>
              <a:gd name="connsiteX6" fmla="*/ 739642 w 7611077"/>
              <a:gd name="connsiteY6" fmla="*/ 5380395 h 6858000"/>
              <a:gd name="connsiteX7" fmla="*/ 839556 w 7611077"/>
              <a:gd name="connsiteY7" fmla="*/ 5025850 h 6858000"/>
              <a:gd name="connsiteX8" fmla="*/ 0 w 7611077"/>
              <a:gd name="connsiteY8" fmla="*/ 0 h 6858000"/>
              <a:gd name="connsiteX9" fmla="*/ 7611077 w 7611077"/>
              <a:gd name="connsiteY9" fmla="*/ 0 h 6858000"/>
              <a:gd name="connsiteX10" fmla="*/ 7611077 w 7611077"/>
              <a:gd name="connsiteY10" fmla="*/ 6858000 h 6858000"/>
              <a:gd name="connsiteX11" fmla="*/ 1139439 w 7611077"/>
              <a:gd name="connsiteY11" fmla="*/ 6858000 h 6858000"/>
              <a:gd name="connsiteX12" fmla="*/ 1068119 w 7611077"/>
              <a:gd name="connsiteY12" fmla="*/ 6360385 h 6858000"/>
              <a:gd name="connsiteX13" fmla="*/ 914924 w 7611077"/>
              <a:gd name="connsiteY13" fmla="*/ 5291541 h 6858000"/>
              <a:gd name="connsiteX14" fmla="*/ 872051 w 7611077"/>
              <a:gd name="connsiteY14" fmla="*/ 4992405 h 6858000"/>
              <a:gd name="connsiteX15" fmla="*/ 891923 w 7611077"/>
              <a:gd name="connsiteY15" fmla="*/ 4971950 h 6858000"/>
              <a:gd name="connsiteX16" fmla="*/ 1023075 w 7611077"/>
              <a:gd name="connsiteY16" fmla="*/ 4892451 h 6858000"/>
              <a:gd name="connsiteX17" fmla="*/ 1930905 w 7611077"/>
              <a:gd name="connsiteY17" fmla="*/ 3337248 h 6858000"/>
              <a:gd name="connsiteX18" fmla="*/ 637092 w 7611077"/>
              <a:gd name="connsiteY18" fmla="*/ 2084704 h 6858000"/>
              <a:gd name="connsiteX19" fmla="*/ 489353 w 7611077"/>
              <a:gd name="connsiteY19" fmla="*/ 2043544 h 6858000"/>
              <a:gd name="connsiteX20" fmla="*/ 445769 w 7611077"/>
              <a:gd name="connsiteY20" fmla="*/ 2018203 h 6858000"/>
              <a:gd name="connsiteX21" fmla="*/ 397655 w 7611077"/>
              <a:gd name="connsiteY21" fmla="*/ 1682515 h 6858000"/>
              <a:gd name="connsiteX22" fmla="*/ 191713 w 7611077"/>
              <a:gd name="connsiteY22" fmla="*/ 245644 h 6858000"/>
              <a:gd name="connsiteX23" fmla="*/ 190291 w 7611077"/>
              <a:gd name="connsiteY23" fmla="*/ 235726 h 6858000"/>
              <a:gd name="connsiteX24" fmla="*/ 190290 w 7611077"/>
              <a:gd name="connsiteY24" fmla="*/ 235726 h 6858000"/>
              <a:gd name="connsiteX25" fmla="*/ 191713 w 7611077"/>
              <a:gd name="connsiteY25" fmla="*/ 245644 h 6858000"/>
              <a:gd name="connsiteX26" fmla="*/ 397654 w 7611077"/>
              <a:gd name="connsiteY26" fmla="*/ 1682515 h 6858000"/>
              <a:gd name="connsiteX27" fmla="*/ 445769 w 7611077"/>
              <a:gd name="connsiteY27" fmla="*/ 2018203 h 6858000"/>
              <a:gd name="connsiteX28" fmla="*/ 424387 w 7611077"/>
              <a:gd name="connsiteY28" fmla="*/ 2005771 h 6858000"/>
              <a:gd name="connsiteX29" fmla="*/ 232508 w 7611077"/>
              <a:gd name="connsiteY29" fmla="*/ 1691339 h 6858000"/>
              <a:gd name="connsiteX30" fmla="*/ 203392 w 7611077"/>
              <a:gd name="connsiteY30" fmla="*/ 147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11077" h="6858000">
                <a:moveTo>
                  <a:pt x="872050" y="4992403"/>
                </a:moveTo>
                <a:lnTo>
                  <a:pt x="914923" y="5291539"/>
                </a:lnTo>
                <a:cubicBezTo>
                  <a:pt x="964324" y="5636204"/>
                  <a:pt x="1015370" y="5992357"/>
                  <a:pt x="1068117" y="6360383"/>
                </a:cubicBezTo>
                <a:lnTo>
                  <a:pt x="1139438" y="6858000"/>
                </a:lnTo>
                <a:lnTo>
                  <a:pt x="942770" y="6858000"/>
                </a:lnTo>
                <a:lnTo>
                  <a:pt x="768761" y="5592193"/>
                </a:lnTo>
                <a:lnTo>
                  <a:pt x="739642" y="5380395"/>
                </a:lnTo>
                <a:cubicBezTo>
                  <a:pt x="721768" y="5250370"/>
                  <a:pt x="760244" y="5122376"/>
                  <a:pt x="839556" y="5025850"/>
                </a:cubicBezTo>
                <a:close/>
                <a:moveTo>
                  <a:pt x="0" y="0"/>
                </a:moveTo>
                <a:lnTo>
                  <a:pt x="7611077" y="0"/>
                </a:lnTo>
                <a:lnTo>
                  <a:pt x="7611077" y="6858000"/>
                </a:lnTo>
                <a:lnTo>
                  <a:pt x="1139439" y="6858000"/>
                </a:lnTo>
                <a:lnTo>
                  <a:pt x="1068119" y="6360385"/>
                </a:lnTo>
                <a:cubicBezTo>
                  <a:pt x="1015371" y="5992360"/>
                  <a:pt x="964325" y="5636206"/>
                  <a:pt x="914924" y="5291541"/>
                </a:cubicBezTo>
                <a:lnTo>
                  <a:pt x="872051" y="4992405"/>
                </a:lnTo>
                <a:lnTo>
                  <a:pt x="891923" y="4971950"/>
                </a:lnTo>
                <a:cubicBezTo>
                  <a:pt x="929933" y="4938846"/>
                  <a:pt x="973982" y="4911718"/>
                  <a:pt x="1023075" y="4892451"/>
                </a:cubicBezTo>
                <a:cubicBezTo>
                  <a:pt x="1634222" y="4651543"/>
                  <a:pt x="2024360" y="4017070"/>
                  <a:pt x="1930905" y="3337248"/>
                </a:cubicBezTo>
                <a:cubicBezTo>
                  <a:pt x="1837450" y="2657426"/>
                  <a:pt x="1290577" y="2151763"/>
                  <a:pt x="637092" y="2084704"/>
                </a:cubicBezTo>
                <a:cubicBezTo>
                  <a:pt x="584622" y="2079399"/>
                  <a:pt x="534888" y="2065164"/>
                  <a:pt x="489353" y="2043544"/>
                </a:cubicBezTo>
                <a:lnTo>
                  <a:pt x="445769" y="2018203"/>
                </a:lnTo>
                <a:lnTo>
                  <a:pt x="397655" y="1682515"/>
                </a:lnTo>
                <a:cubicBezTo>
                  <a:pt x="323446" y="1164751"/>
                  <a:pt x="254945" y="686816"/>
                  <a:pt x="191713" y="245644"/>
                </a:cubicBezTo>
                <a:lnTo>
                  <a:pt x="190291" y="235726"/>
                </a:lnTo>
                <a:lnTo>
                  <a:pt x="190290" y="235726"/>
                </a:lnTo>
                <a:lnTo>
                  <a:pt x="191713" y="245644"/>
                </a:lnTo>
                <a:cubicBezTo>
                  <a:pt x="254945" y="686816"/>
                  <a:pt x="323444" y="1164751"/>
                  <a:pt x="397654" y="1682515"/>
                </a:cubicBezTo>
                <a:lnTo>
                  <a:pt x="445769" y="2018203"/>
                </a:lnTo>
                <a:lnTo>
                  <a:pt x="424387" y="2005771"/>
                </a:lnTo>
                <a:cubicBezTo>
                  <a:pt x="321970" y="1934228"/>
                  <a:pt x="250382" y="1821365"/>
                  <a:pt x="232508" y="1691339"/>
                </a:cubicBezTo>
                <a:lnTo>
                  <a:pt x="203392" y="1479540"/>
                </a:lnTo>
                <a:close/>
              </a:path>
            </a:pathLst>
          </a:custGeom>
          <a:solidFill>
            <a:srgbClr val="B6975E">
              <a:alpha val="8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anchor="ctr"/>
          <a:lstStyle/>
          <a:p>
            <a:pPr algn="ctr" defTabSz="342900">
              <a:defRPr/>
            </a:pPr>
            <a:endParaRPr lang="en-US" sz="1050" dirty="0">
              <a:solidFill>
                <a:srgbClr val="FFC000"/>
              </a:solidFill>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2568873" y="2343166"/>
            <a:ext cx="2627604" cy="2530059"/>
          </a:xfrm>
          <a:prstGeom prst="rect">
            <a:avLst/>
          </a:prstGeom>
        </p:spPr>
      </p:pic>
      <p:pic>
        <p:nvPicPr>
          <p:cNvPr id="13" name="Picture 6"/>
          <p:cNvPicPr>
            <a:picLocks noChangeAspect="1" noChangeArrowheads="1"/>
          </p:cNvPicPr>
          <p:nvPr/>
        </p:nvPicPr>
        <p:blipFill>
          <a:blip r:embed="rId4"/>
          <a:srcRect/>
          <a:stretch>
            <a:fillRect/>
          </a:stretch>
        </p:blipFill>
        <p:spPr bwMode="auto">
          <a:xfrm>
            <a:off x="3247502" y="2666834"/>
            <a:ext cx="1214693" cy="1988336"/>
          </a:xfrm>
          <a:prstGeom prst="rect">
            <a:avLst/>
          </a:prstGeom>
          <a:noFill/>
          <a:ln>
            <a:noFill/>
          </a:ln>
          <a:effectLst>
            <a:outerShdw blurRad="127000" dist="63500" dir="2700000" algn="ctr" rotWithShape="0">
              <a:sysClr val="windowText" lastClr="000000">
                <a:alpha val="67000"/>
              </a:sys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8968" y="2164791"/>
            <a:ext cx="5208171" cy="2708434"/>
          </a:xfrm>
          <a:prstGeom prst="rect">
            <a:avLst/>
          </a:prstGeom>
          <a:noFill/>
        </p:spPr>
        <p:txBody>
          <a:bodyPr wrap="square" lIns="0" tIns="0" rIns="0" bIns="0" rtlCol="0">
            <a:spAutoFit/>
          </a:bodyPr>
          <a:lstStyle/>
          <a:p>
            <a:pPr lvl="0" algn="ctr"/>
            <a:r>
              <a:rPr lang="en-US" sz="3200" b="1" dirty="0">
                <a:solidFill>
                  <a:srgbClr val="002060"/>
                </a:solidFill>
                <a:latin typeface="Footlight MT Light" panose="0204060206030A020304" pitchFamily="18" charset="0"/>
              </a:rPr>
              <a:t>Georgia Code of Ethics </a:t>
            </a:r>
          </a:p>
          <a:p>
            <a:pPr lvl="0" algn="ctr"/>
            <a:r>
              <a:rPr lang="en-US" sz="3200" b="1" dirty="0">
                <a:solidFill>
                  <a:srgbClr val="002060"/>
                </a:solidFill>
                <a:latin typeface="Footlight MT Light" panose="0204060206030A020304" pitchFamily="18" charset="0"/>
              </a:rPr>
              <a:t>for Educators</a:t>
            </a:r>
          </a:p>
          <a:p>
            <a:pPr lvl="0" algn="just">
              <a:lnSpc>
                <a:spcPct val="150000"/>
              </a:lnSpc>
            </a:pPr>
            <a:endParaRPr lang="en-US" sz="3200" b="1" dirty="0">
              <a:solidFill>
                <a:srgbClr val="002060"/>
              </a:solidFill>
              <a:effectLst>
                <a:outerShdw blurRad="38100" dist="38100" dir="2700000" algn="tl">
                  <a:srgbClr val="000000">
                    <a:alpha val="43137"/>
                  </a:srgbClr>
                </a:outerShdw>
              </a:effectLst>
              <a:latin typeface="Footlight MT Light" panose="0204060206030A020304" pitchFamily="18" charset="0"/>
            </a:endParaRPr>
          </a:p>
          <a:p>
            <a:pPr lvl="0" algn="ctr"/>
            <a:r>
              <a:rPr lang="en-US" sz="3200" b="1" dirty="0">
                <a:solidFill>
                  <a:srgbClr val="801336"/>
                </a:solidFill>
                <a:latin typeface="Footlight MT Light" panose="0204060206030A020304" pitchFamily="18" charset="0"/>
              </a:rPr>
              <a:t>Standard </a:t>
            </a:r>
            <a:r>
              <a:rPr lang="en-US" sz="3200" b="1" dirty="0" smtClean="0">
                <a:solidFill>
                  <a:srgbClr val="801336"/>
                </a:solidFill>
                <a:latin typeface="Footlight MT Light" panose="0204060206030A020304" pitchFamily="18" charset="0"/>
              </a:rPr>
              <a:t>10: </a:t>
            </a:r>
            <a:endParaRPr lang="en-US" sz="3200" b="1" dirty="0">
              <a:solidFill>
                <a:srgbClr val="801336"/>
              </a:solidFill>
              <a:latin typeface="Footlight MT Light" panose="0204060206030A020304" pitchFamily="18" charset="0"/>
            </a:endParaRPr>
          </a:p>
          <a:p>
            <a:pPr lvl="0" algn="ctr"/>
            <a:r>
              <a:rPr lang="en-US" sz="3200" b="1" dirty="0" smtClean="0">
                <a:solidFill>
                  <a:srgbClr val="801336"/>
                </a:solidFill>
                <a:latin typeface="Footlight MT Light" panose="0204060206030A020304" pitchFamily="18" charset="0"/>
              </a:rPr>
              <a:t>Testing</a:t>
            </a:r>
            <a:endParaRPr lang="en-US" sz="3200" b="1" dirty="0">
              <a:solidFill>
                <a:srgbClr val="801336"/>
              </a:solidFill>
              <a:latin typeface="Footlight MT Light" panose="0204060206030A020304" pitchFamily="18" charset="0"/>
            </a:endParaRPr>
          </a:p>
        </p:txBody>
      </p:sp>
    </p:spTree>
    <p:extLst>
      <p:ext uri="{BB962C8B-B14F-4D97-AF65-F5344CB8AC3E}">
        <p14:creationId xmlns:p14="http://schemas.microsoft.com/office/powerpoint/2010/main" val="263548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3" name="Freeform 6">
            <a:extLst>
              <a:ext uri="{FF2B5EF4-FFF2-40B4-BE49-F238E27FC236}">
                <a16:creationId xmlns:a16="http://schemas.microsoft.com/office/drawing/2014/main" id="{F281EAFD-E657-B7E1-4BD4-ABC8010BBE44}"/>
              </a:ext>
            </a:extLst>
          </p:cNvPr>
          <p:cNvSpPr>
            <a:spLocks/>
          </p:cNvSpPr>
          <p:nvPr/>
        </p:nvSpPr>
        <p:spPr bwMode="auto">
          <a:xfrm>
            <a:off x="1588" y="0"/>
            <a:ext cx="12192000" cy="6853767"/>
          </a:xfrm>
          <a:custGeom>
            <a:avLst/>
            <a:gdLst>
              <a:gd name="T0" fmla="*/ 0 w 4608"/>
              <a:gd name="T1" fmla="*/ 2592 h 2592"/>
              <a:gd name="T2" fmla="*/ 1008 w 4608"/>
              <a:gd name="T3" fmla="*/ 1440 h 2592"/>
              <a:gd name="T4" fmla="*/ 1944 w 4608"/>
              <a:gd name="T5" fmla="*/ 1764 h 2592"/>
              <a:gd name="T6" fmla="*/ 3132 w 4608"/>
              <a:gd name="T7" fmla="*/ 1476 h 2592"/>
              <a:gd name="T8" fmla="*/ 4104 w 4608"/>
              <a:gd name="T9" fmla="*/ 1512 h 2592"/>
              <a:gd name="T10" fmla="*/ 4608 w 4608"/>
              <a:gd name="T11" fmla="*/ 1210 h 2592"/>
              <a:gd name="T12" fmla="*/ 4608 w 4608"/>
              <a:gd name="T13" fmla="*/ 0 h 2592"/>
              <a:gd name="T14" fmla="*/ 0 w 4608"/>
              <a:gd name="T15" fmla="*/ 0 h 2592"/>
              <a:gd name="T16" fmla="*/ 0 w 4608"/>
              <a:gd name="T17"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2592">
                <a:moveTo>
                  <a:pt x="0" y="2592"/>
                </a:moveTo>
                <a:cubicBezTo>
                  <a:pt x="576" y="2124"/>
                  <a:pt x="612" y="1620"/>
                  <a:pt x="1008" y="1440"/>
                </a:cubicBezTo>
                <a:cubicBezTo>
                  <a:pt x="1454" y="1237"/>
                  <a:pt x="1730" y="1475"/>
                  <a:pt x="1944" y="1764"/>
                </a:cubicBezTo>
                <a:cubicBezTo>
                  <a:pt x="2248" y="2174"/>
                  <a:pt x="2880" y="2124"/>
                  <a:pt x="3132" y="1476"/>
                </a:cubicBezTo>
                <a:cubicBezTo>
                  <a:pt x="3277" y="1102"/>
                  <a:pt x="3564" y="1044"/>
                  <a:pt x="4104" y="1512"/>
                </a:cubicBezTo>
                <a:cubicBezTo>
                  <a:pt x="4331" y="1709"/>
                  <a:pt x="4564" y="1511"/>
                  <a:pt x="4608" y="1210"/>
                </a:cubicBezTo>
                <a:cubicBezTo>
                  <a:pt x="4608" y="816"/>
                  <a:pt x="4608" y="233"/>
                  <a:pt x="4608" y="0"/>
                </a:cubicBezTo>
                <a:cubicBezTo>
                  <a:pt x="0" y="0"/>
                  <a:pt x="0" y="0"/>
                  <a:pt x="0" y="0"/>
                </a:cubicBezTo>
                <a:lnTo>
                  <a:pt x="0" y="2592"/>
                </a:ln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pPr defTabSz="914446"/>
            <a:endParaRPr lang="en-US">
              <a:solidFill>
                <a:prstClr val="black"/>
              </a:solidFill>
              <a:latin typeface="Tahoma"/>
            </a:endParaRPr>
          </a:p>
        </p:txBody>
      </p:sp>
      <p:sp>
        <p:nvSpPr>
          <p:cNvPr id="114" name="Google Shape;114;p2"/>
          <p:cNvSpPr/>
          <p:nvPr/>
        </p:nvSpPr>
        <p:spPr>
          <a:xfrm>
            <a:off x="3618418" y="1833621"/>
            <a:ext cx="7757309" cy="2437437"/>
          </a:xfrm>
          <a:prstGeom prst="rect">
            <a:avLst/>
          </a:prstGeom>
          <a:noFill/>
          <a:ln>
            <a:noFill/>
          </a:ln>
        </p:spPr>
        <p:txBody>
          <a:bodyPr spcFirstLastPara="1" wrap="square" lIns="91425" tIns="45700" rIns="91425" bIns="45700" anchor="t" anchorCtr="0">
            <a:noAutofit/>
          </a:bodyPr>
          <a:lstStyle/>
          <a:p>
            <a:pPr marL="609630" indent="-495325" algn="just" defTabSz="609630">
              <a:lnSpc>
                <a:spcPct val="107000"/>
              </a:lnSpc>
              <a:spcBef>
                <a:spcPts val="1000"/>
              </a:spcBef>
              <a:spcAft>
                <a:spcPts val="533"/>
              </a:spcAft>
              <a:buClr>
                <a:srgbClr val="000000"/>
              </a:buClr>
              <a:buSzPct val="100000"/>
              <a:buFont typeface="Arial"/>
              <a:buAutoNum type="arabicPeriod"/>
            </a:pPr>
            <a:r>
              <a:rPr lang="en-US" sz="28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Committing any act that breaches test security; and </a:t>
            </a:r>
          </a:p>
          <a:p>
            <a:pPr marL="609630" indent="-495325" algn="just" defTabSz="609630">
              <a:lnSpc>
                <a:spcPct val="107000"/>
              </a:lnSpc>
              <a:spcBef>
                <a:spcPts val="1000"/>
              </a:spcBef>
              <a:spcAft>
                <a:spcPts val="533"/>
              </a:spcAft>
              <a:buClr>
                <a:srgbClr val="000000"/>
              </a:buClr>
              <a:buSzPct val="100000"/>
              <a:buFont typeface="Arial"/>
              <a:buAutoNum type="arabicPeriod"/>
            </a:pPr>
            <a:r>
              <a:rPr lang="en-US" sz="2800" kern="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sym typeface="Calibri"/>
              </a:rPr>
              <a:t>Compromising the integrity of the assessment. </a:t>
            </a:r>
          </a:p>
        </p:txBody>
      </p:sp>
      <p:sp>
        <p:nvSpPr>
          <p:cNvPr id="119" name="Google Shape;119;p2"/>
          <p:cNvSpPr/>
          <p:nvPr/>
        </p:nvSpPr>
        <p:spPr>
          <a:xfrm flipH="1">
            <a:off x="184480" y="2048719"/>
            <a:ext cx="2871236" cy="3252486"/>
          </a:xfrm>
          <a:prstGeom prst="rect">
            <a:avLst/>
          </a:prstGeom>
          <a:gradFill flip="none" rotWithShape="1">
            <a:gsLst>
              <a:gs pos="0">
                <a:srgbClr val="801336">
                  <a:shade val="30000"/>
                  <a:satMod val="115000"/>
                </a:srgbClr>
              </a:gs>
              <a:gs pos="50000">
                <a:srgbClr val="801336">
                  <a:shade val="67500"/>
                  <a:satMod val="115000"/>
                </a:srgbClr>
              </a:gs>
              <a:gs pos="100000">
                <a:srgbClr val="801336">
                  <a:shade val="100000"/>
                  <a:satMod val="115000"/>
                </a:srgbClr>
              </a:gs>
            </a:gsLst>
            <a:lin ang="2700000" scaled="1"/>
            <a:tileRect/>
          </a:gradFill>
          <a:ln>
            <a:noFill/>
          </a:ln>
        </p:spPr>
        <p:txBody>
          <a:bodyPr spcFirstLastPara="1" wrap="square" lIns="91425" tIns="45700" rIns="91425" bIns="45700" anchor="ctr" anchorCtr="0">
            <a:noAutofit/>
          </a:bodyPr>
          <a:lstStyle/>
          <a:p>
            <a:pPr defTabSz="609630">
              <a:spcAft>
                <a:spcPts val="533"/>
              </a:spcAft>
              <a:buClr>
                <a:srgbClr val="000000"/>
              </a:buClr>
              <a:buSzPct val="100000"/>
            </a:pPr>
            <a:r>
              <a:rPr lang="en-US" sz="2800" dirty="0">
                <a:solidFill>
                  <a:schemeClr val="bg1"/>
                </a:solidFill>
                <a:latin typeface="Arial Narrow" panose="020B0606020202030204" pitchFamily="34" charset="0"/>
                <a:ea typeface="Nirmala UI Semilight" panose="020B0402040204020203" pitchFamily="34" charset="0"/>
                <a:cs typeface="Nirmala UI Semilight" panose="020B0402040204020203" pitchFamily="34" charset="0"/>
              </a:rPr>
              <a:t>An educator shall administer state-mandated assessments fairly and ethically. </a:t>
            </a:r>
          </a:p>
          <a:p>
            <a:pPr defTabSz="609630">
              <a:spcAft>
                <a:spcPts val="533"/>
              </a:spcAft>
              <a:buClr>
                <a:srgbClr val="000000"/>
              </a:buClr>
              <a:buSzPct val="100000"/>
              <a:defRPr/>
            </a:pPr>
            <a:r>
              <a:rPr lang="en-US" sz="2667" dirty="0">
                <a:solidFill>
                  <a:srgbClr val="FFFFFF"/>
                </a:solidFill>
                <a:latin typeface="Arial Narrow" panose="020B0606020202030204" pitchFamily="34" charset="0"/>
                <a:cs typeface="Calibri" panose="020F0502020204030204" pitchFamily="34" charset="0"/>
              </a:rPr>
              <a:t> </a:t>
            </a:r>
            <a:endParaRPr lang="en-US" sz="2667" kern="0" dirty="0">
              <a:solidFill>
                <a:srgbClr val="FFFFFF"/>
              </a:solidFill>
              <a:latin typeface="Arial Narrow" panose="020B0606020202030204" pitchFamily="34" charset="0"/>
              <a:ea typeface="Roboto"/>
              <a:cs typeface="Calibri" panose="020F0502020204030204" pitchFamily="34" charset="0"/>
              <a:sym typeface="Roboto"/>
            </a:endParaRPr>
          </a:p>
        </p:txBody>
      </p:sp>
      <p:sp>
        <p:nvSpPr>
          <p:cNvPr id="2" name="TextBox 1"/>
          <p:cNvSpPr txBox="1"/>
          <p:nvPr/>
        </p:nvSpPr>
        <p:spPr>
          <a:xfrm>
            <a:off x="372333" y="258529"/>
            <a:ext cx="2850928" cy="995016"/>
          </a:xfrm>
          <a:prstGeom prst="rect">
            <a:avLst/>
          </a:prstGeom>
          <a:solidFill>
            <a:srgbClr val="B6975E"/>
          </a:solidFill>
        </p:spPr>
        <p:txBody>
          <a:bodyPr wrap="square" rtlCol="0">
            <a:spAutoFit/>
          </a:bodyPr>
          <a:lstStyle/>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Standard 10: </a:t>
            </a:r>
          </a:p>
          <a:p>
            <a:pPr defTabSz="304815">
              <a:defRPr/>
            </a:pPr>
            <a:r>
              <a:rPr lang="en-US" sz="2933" b="1" dirty="0">
                <a:solidFill>
                  <a:srgbClr val="FFFFFF"/>
                </a:solidFill>
                <a:latin typeface="Footlight MT Light" panose="0204060206030A020304" pitchFamily="18" charset="0"/>
                <a:ea typeface="Calibri"/>
                <a:cs typeface="Calibri" panose="020F0502020204030204" pitchFamily="34" charset="0"/>
                <a:sym typeface="Calibri"/>
              </a:rPr>
              <a:t>Testing</a:t>
            </a:r>
          </a:p>
        </p:txBody>
      </p:sp>
      <p:sp>
        <p:nvSpPr>
          <p:cNvPr id="3" name="TextBox 2"/>
          <p:cNvSpPr txBox="1"/>
          <p:nvPr/>
        </p:nvSpPr>
        <p:spPr>
          <a:xfrm>
            <a:off x="4027913" y="389553"/>
            <a:ext cx="7500472" cy="523220"/>
          </a:xfrm>
          <a:prstGeom prst="rect">
            <a:avLst/>
          </a:prstGeom>
          <a:noFill/>
        </p:spPr>
        <p:txBody>
          <a:bodyPr wrap="square" rtlCol="0">
            <a:spAutoFit/>
          </a:bodyPr>
          <a:lstStyle/>
          <a:p>
            <a:pPr algn="just" defTabSz="304815">
              <a:defRPr/>
            </a:pPr>
            <a:r>
              <a:rPr lang="en-US" sz="2800" b="1"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Unethical conduct includes but is not limited to:</a:t>
            </a: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713637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xEl>
                                              <p:pRg st="1" end="1"/>
                                            </p:txEl>
                                          </p:spTgt>
                                        </p:tgtEl>
                                        <p:attrNameLst>
                                          <p:attrName>style.visibility</p:attrName>
                                        </p:attrNameLst>
                                      </p:cBhvr>
                                      <p:to>
                                        <p:strVal val="visible"/>
                                      </p:to>
                                    </p:set>
                                    <p:anim calcmode="lin" valueType="num">
                                      <p:cBhvr additive="base">
                                        <p:cTn id="13"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endParaRPr lang="en-US" sz="1200" dirty="0">
              <a:solidFill>
                <a:srgbClr val="000000"/>
              </a:solidFill>
            </a:endParaRPr>
          </a:p>
        </p:txBody>
      </p:sp>
      <p:sp>
        <p:nvSpPr>
          <p:cNvPr id="9" name="Google Shape;175;gd026101d0f_1_12"/>
          <p:cNvSpPr txBox="1">
            <a:spLocks/>
          </p:cNvSpPr>
          <p:nvPr/>
        </p:nvSpPr>
        <p:spPr>
          <a:xfrm>
            <a:off x="4146942" y="353268"/>
            <a:ext cx="8046646" cy="1539101"/>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pPr>
            <a:r>
              <a:rPr lang="en-US" sz="4600" b="1" dirty="0">
                <a:solidFill>
                  <a:srgbClr val="801336"/>
                </a:solidFill>
                <a:latin typeface="Footlight MT Light" panose="0204060206030A020304" pitchFamily="18" charset="0"/>
                <a:ea typeface="+mn-ea"/>
                <a:cs typeface="Arial" panose="020B0604020202020204" pitchFamily="34" charset="0"/>
                <a:sym typeface="Georgia"/>
              </a:rPr>
              <a:t>Standard 10: Common </a:t>
            </a:r>
            <a:r>
              <a:rPr lang="en-US" sz="4600" b="1" dirty="0" smtClean="0">
                <a:solidFill>
                  <a:srgbClr val="801336"/>
                </a:solidFill>
                <a:latin typeface="Footlight MT Light" panose="0204060206030A020304" pitchFamily="18" charset="0"/>
                <a:ea typeface="+mn-ea"/>
                <a:cs typeface="Arial" panose="020B0604020202020204" pitchFamily="34" charset="0"/>
                <a:sym typeface="Georgia"/>
              </a:rPr>
              <a:t>Violations</a:t>
            </a:r>
            <a:endParaRPr lang="en-US" sz="4600" b="1" dirty="0">
              <a:solidFill>
                <a:srgbClr val="801336"/>
              </a:solidFill>
              <a:latin typeface="Footlight MT Light" panose="0204060206030A020304" pitchFamily="18" charset="0"/>
              <a:ea typeface="+mn-ea"/>
              <a:cs typeface="Arial" panose="020B0604020202020204" pitchFamily="34" charset="0"/>
              <a:sym typeface="Georgia"/>
            </a:endParaRPr>
          </a:p>
        </p:txBody>
      </p:sp>
      <p:sp>
        <p:nvSpPr>
          <p:cNvPr id="2" name="Rectangle 1"/>
          <p:cNvSpPr/>
          <p:nvPr/>
        </p:nvSpPr>
        <p:spPr>
          <a:xfrm>
            <a:off x="1705769" y="2362200"/>
            <a:ext cx="8331200" cy="4229363"/>
          </a:xfrm>
          <a:prstGeom prst="rect">
            <a:avLst/>
          </a:prstGeom>
        </p:spPr>
        <p:txBody>
          <a:bodyPr wrap="square">
            <a:spAutoFit/>
          </a:bodyPr>
          <a:lstStyle/>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Intentional errors in the testing process. </a:t>
            </a:r>
          </a:p>
          <a:p>
            <a:pPr marL="457200" indent="-457200" algn="just">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Blatant cheating to influence the outcome.</a:t>
            </a:r>
          </a:p>
          <a:p>
            <a:pPr marL="457200" indent="-457200" algn="just">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r>
              <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Paraphrasing or prompting students’ responses.</a:t>
            </a:r>
          </a:p>
          <a:p>
            <a:pPr marL="457200" indent="-457200" algn="just">
              <a:lnSpc>
                <a:spcPct val="107000"/>
              </a:lnSpc>
              <a:spcAft>
                <a:spcPts val="533"/>
              </a:spcAft>
              <a:buFont typeface="Courier New" panose="02070309020205020404" pitchFamily="49" charset="0"/>
              <a:buChar char="o"/>
            </a:pPr>
            <a:endParaRPr lang="en-US" sz="2800" dirty="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gn="just">
              <a:lnSpc>
                <a:spcPct val="107000"/>
              </a:lnSpc>
              <a:spcAft>
                <a:spcPts val="533"/>
              </a:spcAft>
              <a:buFont typeface="Courier New" panose="02070309020205020404" pitchFamily="49" charset="0"/>
              <a:buChar char="o"/>
            </a:pPr>
            <a:endParaRPr lang="en-US" sz="2800" dirty="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82" y="146356"/>
            <a:ext cx="3198215" cy="1400818"/>
          </a:xfrm>
          <a:prstGeom prst="rect">
            <a:avLst/>
          </a:prstGeom>
        </p:spPr>
      </p:pic>
    </p:spTree>
    <p:extLst>
      <p:ext uri="{BB962C8B-B14F-4D97-AF65-F5344CB8AC3E}">
        <p14:creationId xmlns:p14="http://schemas.microsoft.com/office/powerpoint/2010/main" val="286268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Rectangle 3"/>
          <p:cNvSpPr/>
          <p:nvPr/>
        </p:nvSpPr>
        <p:spPr>
          <a:xfrm>
            <a:off x="1466031" y="1500086"/>
            <a:ext cx="7780363" cy="523220"/>
          </a:xfrm>
          <a:prstGeom prst="rect">
            <a:avLst/>
          </a:prstGeom>
        </p:spPr>
        <p:txBody>
          <a:bodyPr wrap="square">
            <a:spAutoFit/>
          </a:bodyPr>
          <a:lstStyle/>
          <a:p>
            <a:pPr defTabSz="304815">
              <a:buClr>
                <a:srgbClr val="000000"/>
              </a:buClr>
              <a:buSzPts val="2000"/>
              <a:defRPr/>
            </a:pPr>
            <a:r>
              <a:rPr lang="en-US" sz="2800" dirty="0">
                <a:solidFill>
                  <a:srgbClr val="000000"/>
                </a:solidFill>
                <a:latin typeface="Calibri" panose="020F0502020204030204" pitchFamily="34" charset="0"/>
                <a:ea typeface="Georgia"/>
                <a:cs typeface="Calibri" panose="020F0502020204030204" pitchFamily="34" charset="0"/>
              </a:rPr>
              <a:t> </a:t>
            </a:r>
          </a:p>
        </p:txBody>
      </p:sp>
      <p:sp>
        <p:nvSpPr>
          <p:cNvPr id="5" name="Rectangle 4"/>
          <p:cNvSpPr/>
          <p:nvPr/>
        </p:nvSpPr>
        <p:spPr>
          <a:xfrm>
            <a:off x="2553586" y="4543313"/>
            <a:ext cx="6096000" cy="276999"/>
          </a:xfrm>
          <a:prstGeom prst="rect">
            <a:avLst/>
          </a:prstGeom>
        </p:spPr>
        <p:txBody>
          <a:bodyPr>
            <a:spAutoFit/>
          </a:bodyPr>
          <a:lstStyle/>
          <a:p>
            <a:pPr defTabSz="304815">
              <a:defRPr/>
            </a:pPr>
            <a:endParaRPr lang="en-US" sz="1200" dirty="0">
              <a:solidFill>
                <a:srgbClr val="000000"/>
              </a:solidFill>
              <a:latin typeface="Arial"/>
            </a:endParaRPr>
          </a:p>
        </p:txBody>
      </p:sp>
      <p:sp>
        <p:nvSpPr>
          <p:cNvPr id="9" name="Google Shape;175;gd026101d0f_1_12"/>
          <p:cNvSpPr txBox="1">
            <a:spLocks/>
          </p:cNvSpPr>
          <p:nvPr/>
        </p:nvSpPr>
        <p:spPr>
          <a:xfrm>
            <a:off x="1003335" y="242107"/>
            <a:ext cx="10501192" cy="837185"/>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685800" marR="0" lvl="0" indent="-514350" algn="l" rtl="0">
              <a:lnSpc>
                <a:spcPct val="90000"/>
              </a:lnSpc>
              <a:spcBef>
                <a:spcPts val="1800"/>
              </a:spcBef>
              <a:spcAft>
                <a:spcPts val="0"/>
              </a:spcAft>
              <a:buClr>
                <a:schemeClr val="dk1"/>
              </a:buClr>
              <a:buSzPts val="1800"/>
              <a:buFont typeface="Roboto"/>
              <a:buChar char=" "/>
              <a:defRPr sz="2400" b="0" i="0" u="none" strike="noStrike" cap="none">
                <a:solidFill>
                  <a:schemeClr val="dk1"/>
                </a:solidFill>
                <a:latin typeface="Roboto"/>
                <a:ea typeface="Roboto"/>
                <a:cs typeface="Roboto"/>
                <a:sym typeface="Roboto"/>
              </a:defRPr>
            </a:lvl1pPr>
            <a:lvl2pPr marL="1371600" marR="0" lvl="1" indent="-514350" algn="l" rtl="0">
              <a:lnSpc>
                <a:spcPct val="90000"/>
              </a:lnSpc>
              <a:spcBef>
                <a:spcPts val="3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2pPr>
            <a:lvl3pPr marL="2057400" marR="0" lvl="2"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3pPr>
            <a:lvl4pPr marL="2743200" marR="0" lvl="3"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4pPr>
            <a:lvl5pPr marL="3429000" marR="0" lvl="4"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5pPr>
            <a:lvl6pPr marL="4114800" marR="0" lvl="5"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6pPr>
            <a:lvl7pPr marL="4800600" marR="0" lvl="6"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7pPr>
            <a:lvl8pPr marL="5486400" marR="0" lvl="7" indent="-514350" algn="l" rtl="0">
              <a:lnSpc>
                <a:spcPct val="90000"/>
              </a:lnSpc>
              <a:spcBef>
                <a:spcPts val="600"/>
              </a:spcBef>
              <a:spcAft>
                <a:spcPts val="0"/>
              </a:spcAft>
              <a:buClr>
                <a:schemeClr val="dk1"/>
              </a:buClr>
              <a:buSzPts val="1800"/>
              <a:buFont typeface="Roboto"/>
              <a:buChar char="◦"/>
              <a:defRPr sz="1900" b="0" i="0" u="none" strike="noStrike" cap="none">
                <a:solidFill>
                  <a:schemeClr val="dk1"/>
                </a:solidFill>
                <a:latin typeface="Roboto"/>
                <a:ea typeface="Roboto"/>
                <a:cs typeface="Roboto"/>
                <a:sym typeface="Roboto"/>
              </a:defRPr>
            </a:lvl8pPr>
            <a:lvl9pPr marL="6172200" marR="0" lvl="8" indent="-514350" algn="l" rtl="0">
              <a:lnSpc>
                <a:spcPct val="90000"/>
              </a:lnSpc>
              <a:spcBef>
                <a:spcPts val="600"/>
              </a:spcBef>
              <a:spcAft>
                <a:spcPts val="600"/>
              </a:spcAft>
              <a:buClr>
                <a:schemeClr val="dk1"/>
              </a:buClr>
              <a:buSzPts val="1800"/>
              <a:buFont typeface="Roboto"/>
              <a:buChar char="◦"/>
              <a:defRPr sz="1900" b="0" i="0" u="none" strike="noStrike" cap="none">
                <a:solidFill>
                  <a:schemeClr val="dk1"/>
                </a:solidFill>
                <a:latin typeface="Roboto"/>
                <a:ea typeface="Roboto"/>
                <a:cs typeface="Roboto"/>
                <a:sym typeface="Roboto"/>
              </a:defRPr>
            </a:lvl9pPr>
          </a:lstStyle>
          <a:p>
            <a:pPr marL="0" indent="0" defTabSz="609630">
              <a:lnSpc>
                <a:spcPct val="100000"/>
              </a:lnSpc>
              <a:spcBef>
                <a:spcPts val="0"/>
              </a:spcBef>
              <a:buClr>
                <a:srgbClr val="000000"/>
              </a:buClr>
              <a:buSzPts val="2000"/>
              <a:buNone/>
              <a:defRPr/>
            </a:pPr>
            <a:r>
              <a:rPr lang="en-US" sz="4734" b="1" dirty="0">
                <a:solidFill>
                  <a:srgbClr val="801336"/>
                </a:solidFill>
                <a:latin typeface="Footlight MT Light" panose="0204060206030A020304" pitchFamily="18" charset="0"/>
                <a:cs typeface="Arial" panose="020B0604020202020204" pitchFamily="34" charset="0"/>
                <a:sym typeface="Georgia"/>
              </a:rPr>
              <a:t>Standard 10: Scenario</a:t>
            </a: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a:p>
            <a:pPr marL="0" indent="0" defTabSz="609630">
              <a:lnSpc>
                <a:spcPct val="100000"/>
              </a:lnSpc>
              <a:spcBef>
                <a:spcPts val="0"/>
              </a:spcBef>
              <a:buClr>
                <a:srgbClr val="000000"/>
              </a:buClr>
              <a:buSzPts val="2000"/>
              <a:buNone/>
              <a:defRPr/>
            </a:pPr>
            <a:endParaRPr lang="en-US" sz="4734" b="1" i="1" dirty="0">
              <a:solidFill>
                <a:srgbClr val="00517C"/>
              </a:solidFill>
              <a:latin typeface="High Tower Text" panose="02040502050506030303" pitchFamily="18" charset="0"/>
              <a:cs typeface="Arial" panose="020B0604020202020204" pitchFamily="34" charset="0"/>
              <a:sym typeface="Georgia"/>
            </a:endParaRPr>
          </a:p>
        </p:txBody>
      </p:sp>
      <p:sp>
        <p:nvSpPr>
          <p:cNvPr id="3" name="TextBox 2"/>
          <p:cNvSpPr txBox="1"/>
          <p:nvPr/>
        </p:nvSpPr>
        <p:spPr>
          <a:xfrm>
            <a:off x="1960880" y="5573574"/>
            <a:ext cx="8783653" cy="830997"/>
          </a:xfrm>
          <a:prstGeom prst="rect">
            <a:avLst/>
          </a:prstGeom>
          <a:noFill/>
          <a:ln w="12700">
            <a:solidFill>
              <a:srgbClr val="801336"/>
            </a:solidFill>
          </a:ln>
        </p:spPr>
        <p:txBody>
          <a:bodyPr wrap="square" rtlCol="0">
            <a:spAutoFit/>
          </a:bodyPr>
          <a:lstStyle/>
          <a:p>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This </a:t>
            </a:r>
            <a:r>
              <a:rPr lang="en-US" sz="2400" b="1" i="1" u="sng" dirty="0">
                <a:latin typeface="Arial Narrow" panose="020B0606020202030204" pitchFamily="34" charset="0"/>
                <a:ea typeface="Nirmala UI Semilight" panose="020B0402040204020203" pitchFamily="34" charset="0"/>
                <a:cs typeface="Nirmala UI Semilight" panose="020B0402040204020203" pitchFamily="34" charset="0"/>
              </a:rPr>
              <a:t>is</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a violation of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Standard 10: </a:t>
            </a:r>
            <a:r>
              <a:rPr lang="en-US" sz="2400" i="1" dirty="0" smtClean="0">
                <a:latin typeface="Arial Narrow" panose="020B0606020202030204" pitchFamily="34" charset="0"/>
                <a:ea typeface="Nirmala UI Semilight" panose="020B0402040204020203" pitchFamily="34" charset="0"/>
                <a:cs typeface="Nirmala UI Semilight" panose="020B0402040204020203" pitchFamily="34" charset="0"/>
              </a:rPr>
              <a:t>Testing. </a:t>
            </a:r>
            <a:r>
              <a:rPr lang="en-US" sz="2400" i="1" dirty="0">
                <a:latin typeface="Arial Narrow" panose="020B0606020202030204" pitchFamily="34" charset="0"/>
                <a:ea typeface="Nirmala UI Semilight" panose="020B0402040204020203" pitchFamily="34" charset="0"/>
                <a:cs typeface="Nirmala UI Semilight" panose="020B0402040204020203" pitchFamily="34" charset="0"/>
              </a:rPr>
              <a:t>This action compromises the integrity of the test.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316" y="179548"/>
            <a:ext cx="3700975" cy="1618328"/>
          </a:xfrm>
          <a:prstGeom prst="rect">
            <a:avLst/>
          </a:prstGeom>
          <a:ln>
            <a:solidFill>
              <a:srgbClr val="002060"/>
            </a:solidFill>
          </a:ln>
        </p:spPr>
      </p:pic>
      <p:sp>
        <p:nvSpPr>
          <p:cNvPr id="11" name="Rectangle 10">
            <a:extLst>
              <a:ext uri="{FF2B5EF4-FFF2-40B4-BE49-F238E27FC236}">
                <a16:creationId xmlns:a16="http://schemas.microsoft.com/office/drawing/2014/main" id="{CE12B48A-BB61-40E4-BD82-69A7A73673E0}"/>
              </a:ext>
            </a:extLst>
          </p:cNvPr>
          <p:cNvSpPr/>
          <p:nvPr/>
        </p:nvSpPr>
        <p:spPr>
          <a:xfrm>
            <a:off x="794" y="0"/>
            <a:ext cx="623777" cy="696987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p:cNvSpPr txBox="1"/>
          <p:nvPr/>
        </p:nvSpPr>
        <p:spPr>
          <a:xfrm>
            <a:off x="1003335" y="1888683"/>
            <a:ext cx="10123292" cy="3016210"/>
          </a:xfrm>
          <a:prstGeom prst="rect">
            <a:avLst/>
          </a:prstGeom>
          <a:noFill/>
        </p:spPr>
        <p:txBody>
          <a:bodyPr wrap="square" lIns="0" tIns="0" rIns="0" bIns="0" rtlCol="0">
            <a:spAutoFit/>
          </a:bodyPr>
          <a:lstStyle/>
          <a:p>
            <a:pPr algn="just"/>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A high school teacher did not read the directions for the American Literature portion of the Winter 2022 GMAS EOC. The educator had participated in the required training and had been issued a test examiner manual. The matter was reported to the </a:t>
            </a:r>
            <a:r>
              <a:rPr lang="en-US" sz="2800" dirty="0" err="1"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GaDOE</a:t>
            </a:r>
            <a:r>
              <a:rPr lang="en-US" sz="2800" dirty="0" smtClean="0">
                <a:solidFill>
                  <a:srgbClr val="003399"/>
                </a:solidFill>
                <a:latin typeface="Arial Narrow" panose="020B0606020202030204" pitchFamily="34" charset="0"/>
                <a:ea typeface="Nirmala UI Semilight" panose="020B0402040204020203" pitchFamily="34" charset="0"/>
                <a:cs typeface="Nirmala UI Semilight" panose="020B0402040204020203" pitchFamily="34" charset="0"/>
              </a:rPr>
              <a:t> and the students in question had their test results coded as an irregularity. The educator reported that he could not find the directions in the manual, so he did his best to tell the students what needed to be done. </a:t>
            </a:r>
          </a:p>
        </p:txBody>
      </p:sp>
    </p:spTree>
    <p:extLst>
      <p:ext uri="{BB962C8B-B14F-4D97-AF65-F5344CB8AC3E}">
        <p14:creationId xmlns:p14="http://schemas.microsoft.com/office/powerpoint/2010/main" val="196981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ed Maroon">
      <a:dk1>
        <a:srgbClr val="000000"/>
      </a:dk1>
      <a:lt1>
        <a:srgbClr val="FFFFFF"/>
      </a:lt1>
      <a:dk2>
        <a:srgbClr val="394656"/>
      </a:dk2>
      <a:lt2>
        <a:srgbClr val="B4B3B2"/>
      </a:lt2>
      <a:accent1>
        <a:srgbClr val="701524"/>
      </a:accent1>
      <a:accent2>
        <a:srgbClr val="EC5132"/>
      </a:accent2>
      <a:accent3>
        <a:srgbClr val="D3D1AA"/>
      </a:accent3>
      <a:accent4>
        <a:srgbClr val="BFBFBF"/>
      </a:accent4>
      <a:accent5>
        <a:srgbClr val="D8D8D8"/>
      </a:accent5>
      <a:accent6>
        <a:srgbClr val="F2F2F2"/>
      </a:accent6>
      <a:hlink>
        <a:srgbClr val="0563C1"/>
      </a:hlink>
      <a:folHlink>
        <a:srgbClr val="954F72"/>
      </a:folHlink>
    </a:clrScheme>
    <a:fontScheme name="Custom 25">
      <a:majorFont>
        <a:latin typeface="Montserrat Black"/>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2700">
          <a:solidFill>
            <a:schemeClr val="accent1"/>
          </a:solidFill>
        </a:ln>
      </a:spPr>
      <a:bodyPr wrap="square" rtlCol="0">
        <a:spAutoFit/>
      </a:bodyPr>
      <a:lstStyle>
        <a:defPPr>
          <a:defRPr sz="2600" i="1" dirty="0" smtClean="0">
            <a:solidFill>
              <a:srgbClr val="000000"/>
            </a:solidFill>
            <a:latin typeface="Nirmala UI Semilight" panose="020B0402040204020203" pitchFamily="34" charset="0"/>
            <a:ea typeface="Nirmala UI Semilight" panose="020B0402040204020203" pitchFamily="34" charset="0"/>
            <a:cs typeface="Nirmala UI Semilight" panose="020B04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E8EA5B-A1DE-4310-B010-E1E9FA1A5BDE}">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17366</TotalTime>
  <Words>7954</Words>
  <Application>Microsoft Office PowerPoint</Application>
  <PresentationFormat>Custom</PresentationFormat>
  <Paragraphs>912</Paragraphs>
  <Slides>108</Slides>
  <Notes>86</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108</vt:i4>
      </vt:variant>
    </vt:vector>
  </HeadingPairs>
  <TitlesOfParts>
    <vt:vector size="129" baseType="lpstr">
      <vt:lpstr>MS Gothic</vt:lpstr>
      <vt:lpstr>Arial</vt:lpstr>
      <vt:lpstr>Arial Narrow</vt:lpstr>
      <vt:lpstr>Baskerville Old Face</vt:lpstr>
      <vt:lpstr>Calibri</vt:lpstr>
      <vt:lpstr>Courier New</vt:lpstr>
      <vt:lpstr>Footlight MT Light</vt:lpstr>
      <vt:lpstr>Georgia</vt:lpstr>
      <vt:lpstr>High Tower Text</vt:lpstr>
      <vt:lpstr>Montserrat Black</vt:lpstr>
      <vt:lpstr>Nirmala UI</vt:lpstr>
      <vt:lpstr>Nirmala UI Semilight</vt:lpstr>
      <vt:lpstr>Raleway</vt:lpstr>
      <vt:lpstr>Roboto</vt:lpstr>
      <vt:lpstr>Roboto Slab</vt:lpstr>
      <vt:lpstr>Tahoma</vt:lpstr>
      <vt:lpstr>Times New Roman</vt:lpstr>
      <vt:lpstr>Trebuchet MS</vt:lpstr>
      <vt:lpstr>Verdana</vt:lpstr>
      <vt:lpstr>Wingdings</vt:lpstr>
      <vt:lpstr>Office Theme</vt:lpstr>
      <vt:lpstr>PowerPoint Presentation</vt:lpstr>
      <vt:lpstr>Learning Intentions</vt:lpstr>
      <vt:lpstr>Success Criteria </vt:lpstr>
      <vt:lpstr>PowerPoint Presentation</vt:lpstr>
      <vt:lpstr>PowerPoint Presentation</vt:lpstr>
      <vt:lpstr>About the GaPSC</vt:lpstr>
      <vt:lpstr>GaPSC Responsibility</vt:lpstr>
      <vt:lpstr>About the Commission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Walkin'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Wowo Hermawan</dc:creator>
  <cp:lastModifiedBy>Laurin Vonada</cp:lastModifiedBy>
  <cp:revision>702</cp:revision>
  <dcterms:created xsi:type="dcterms:W3CDTF">2018-11-06T00:42:49Z</dcterms:created>
  <dcterms:modified xsi:type="dcterms:W3CDTF">2024-07-19T19:29:38Z</dcterms:modified>
</cp:coreProperties>
</file>