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4"/>
  </p:notesMasterIdLst>
  <p:sldIdLst>
    <p:sldId id="262" r:id="rId2"/>
    <p:sldId id="263" r:id="rId3"/>
    <p:sldId id="265" r:id="rId4"/>
    <p:sldId id="266" r:id="rId5"/>
    <p:sldId id="1272" r:id="rId6"/>
    <p:sldId id="264" r:id="rId7"/>
    <p:sldId id="257" r:id="rId8"/>
    <p:sldId id="258" r:id="rId9"/>
    <p:sldId id="259" r:id="rId10"/>
    <p:sldId id="260" r:id="rId11"/>
    <p:sldId id="261" r:id="rId12"/>
    <p:sldId id="2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01FF-FC73-41E6-8DED-5742203CDD1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21A6C-4384-45F2-B844-873D7AD2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0698A-03A1-4F58-91DC-3C7CE61722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9" y="5919348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6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61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129"/>
            <a:ext cx="105156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93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93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1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1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8FA953-5FCF-4C04-B533-79D64941F73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42B71F5-C532-49BA-B8D9-AA046A57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sa.georgia.gov/governors-school-leadership-academy" TargetMode="External"/><Relationship Id="rId2" Type="http://schemas.openxmlformats.org/officeDocument/2006/relationships/hyperlink" Target="https://gosa.georgia.gov/georgia-k-12-teacher-and-leader-workforce-repor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ilchi.mp/gosa/junenews2022" TargetMode="External"/><Relationship Id="rId5" Type="http://schemas.openxmlformats.org/officeDocument/2006/relationships/hyperlink" Target="https://gosa.georgia.gov/pressreleases/2022-06-29/ga-education-news-gosa-june" TargetMode="External"/><Relationship Id="rId4" Type="http://schemas.openxmlformats.org/officeDocument/2006/relationships/hyperlink" Target="https://gosa.georgia.gov/programs-initiatives/growing-readers%20to%20learn%20more%20about%20the%20progra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.edu/georgia-degrees-pay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surveymonkey.com/r/P20Fall2022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roBf1XBYjWypsiJWlEyG6AvOc0qFKL8/view?usp=shar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irml.kennesaw.ed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hyperlink" Target="mailto:Heather.bilton@doe.k12.ga.us" TargetMode="External"/><Relationship Id="rId4" Type="http://schemas.openxmlformats.org/officeDocument/2006/relationships/hyperlink" Target="mailto:james.mcmickin@doe.k12.ga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cherstories.org/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psc.com/EducatorPreparation/Resources/Downloads/IHE/Protect_Students_First_Act_Guidance_July2022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B970-C2C3-CB40-6921-FBCB4D870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866444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en-US" dirty="0"/>
              <a:t>Fall West P-20 Collaborative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5B8D-B84E-E495-585C-E4ED0E5B1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6, 2022</a:t>
            </a:r>
          </a:p>
          <a:p>
            <a:r>
              <a:rPr lang="en-US" dirty="0"/>
              <a:t>4pm</a:t>
            </a:r>
          </a:p>
        </p:txBody>
      </p:sp>
    </p:spTree>
    <p:extLst>
      <p:ext uri="{BB962C8B-B14F-4D97-AF65-F5344CB8AC3E}">
        <p14:creationId xmlns:p14="http://schemas.microsoft.com/office/powerpoint/2010/main" val="164188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B685-7AA8-1336-33DF-72820F10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Office of Student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4593E-75B0-7661-EC2E-C81F425E069F}"/>
              </a:ext>
            </a:extLst>
          </p:cNvPr>
          <p:cNvSpPr txBox="1"/>
          <p:nvPr/>
        </p:nvSpPr>
        <p:spPr>
          <a:xfrm>
            <a:off x="502921" y="2225040"/>
            <a:ext cx="10576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Georgia K-12 Teacher and Leader Workforce Report is available: </a:t>
            </a:r>
            <a:r>
              <a:rPr lang="en-US" sz="2000" dirty="0">
                <a:hlinkClick r:id="rId2"/>
              </a:rPr>
              <a:t>https://gosa.georgia.gov/georgia-k-12-teacher-and-leader-workforce-report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2022 - 2023 Governor’s School Leadership Academy is underway with over 400 educators engaging with the programs, representing over 60 districts. For information about GSLA, please visit: </a:t>
            </a:r>
            <a:r>
              <a:rPr lang="en-US" sz="2000" dirty="0">
                <a:hlinkClick r:id="rId3"/>
              </a:rPr>
              <a:t>https://gosa.georgia.gov/governors-school-leadership-academy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2022 - 2023 Growing Readers program is underway. Visit </a:t>
            </a:r>
            <a:r>
              <a:rPr lang="en-US" sz="2000" dirty="0">
                <a:hlinkClick r:id="rId4"/>
              </a:rPr>
              <a:t>https://gosa.georgia.gov/programs-initiatives/growing-readers to learn more about the program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Georgia Educator News from GOSA is available here: </a:t>
            </a:r>
            <a:r>
              <a:rPr lang="en-US" sz="2000" dirty="0">
                <a:hlinkClick r:id="rId5"/>
              </a:rPr>
              <a:t>https://gosa.georgia.gov/pressreleases/2022-06-29/ga-education-news-gosa-june </a:t>
            </a:r>
            <a:r>
              <a:rPr lang="en-US" sz="2000" dirty="0"/>
              <a:t>or view the entire newsletter online here: </a:t>
            </a:r>
            <a:r>
              <a:rPr lang="en-US" sz="2000" dirty="0">
                <a:hlinkClick r:id="rId6"/>
              </a:rPr>
              <a:t>https://mailchi.mp/gosa/junenews2022</a:t>
            </a:r>
            <a:r>
              <a:rPr lang="en-US" sz="2000" dirty="0"/>
              <a:t>. The June edition featured Muscogee County Schools in the District Spotlight to highlight their partnership with GSLA to support Teacher Leaders in their district. </a:t>
            </a:r>
          </a:p>
        </p:txBody>
      </p:sp>
    </p:spTree>
    <p:extLst>
      <p:ext uri="{BB962C8B-B14F-4D97-AF65-F5344CB8AC3E}">
        <p14:creationId xmlns:p14="http://schemas.microsoft.com/office/powerpoint/2010/main" val="300956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D817-540E-A518-0030-F74099C2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System of Georgia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182E3-D5CB-59D4-6C8A-1127A56FEDF9}"/>
              </a:ext>
            </a:extLst>
          </p:cNvPr>
          <p:cNvSpPr txBox="1"/>
          <p:nvPr/>
        </p:nvSpPr>
        <p:spPr>
          <a:xfrm>
            <a:off x="884903" y="2413337"/>
            <a:ext cx="99404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USG will extend test optional admissions for Academic Year 2023-2024 for 24 of the 26 Georgia institutions.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USG has a new data tool: Georgia Degrees Pay. </a:t>
            </a:r>
            <a:r>
              <a:rPr lang="en-US" sz="2000" dirty="0">
                <a:hlinkClick r:id="rId2"/>
              </a:rPr>
              <a:t>https://www.usg.edu/georgia-degrees-pay</a:t>
            </a:r>
            <a:r>
              <a:rPr lang="en-US" sz="2000" dirty="0"/>
              <a:t>. The tool compares student success and affordability of all 26 public colleges and universities in Georgia.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eCore</a:t>
            </a:r>
            <a:r>
              <a:rPr lang="en-US" sz="2000" dirty="0"/>
              <a:t> offers online general education courses taught by instructors from USG institutions and are transferable within the USG, as well as most regionally accredited schools. If you know a paraprofessional who does not yet have a bachelor’s degree, these courses may be very helpful to them as they seek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412276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br>
              <a:rPr lang="en-US" sz="5000"/>
            </a:br>
            <a:br>
              <a:rPr lang="en-US" sz="5000"/>
            </a:br>
            <a:r>
              <a:rPr lang="en-US" sz="5000"/>
              <a:t>Fall 2022 P-20 Collaborative Survey</a:t>
            </a:r>
            <a:br>
              <a:rPr lang="en-US" sz="5000"/>
            </a:br>
            <a:endParaRPr lang="en-US" sz="500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en-US" sz="2000" u="sng">
                <a:solidFill>
                  <a:srgbClr val="000000"/>
                </a:solidFill>
                <a:hlinkClick r:id="rId5"/>
              </a:rPr>
              <a:t>https://www.surveymonkey.com/r/P20Fall2022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933915" y="1692742"/>
            <a:ext cx="3416725" cy="34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C361-6777-0CB1-5794-2FE4ECAB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11C5-E14C-0913-E04C-96D1B86F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2263130"/>
            <a:ext cx="9613861" cy="416716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Welcome/Introduction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Wild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 Certification Induction Pilot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Sabrina Collins and Jim McMickin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the Narrative: A Conversation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Gretta Milam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Brainstorming	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Share-outs/Next Steps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 Comments - Sabrina Collins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6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DOE Logos">
            <a:extLst>
              <a:ext uri="{FF2B5EF4-FFF2-40B4-BE49-F238E27FC236}">
                <a16:creationId xmlns:a16="http://schemas.microsoft.com/office/drawing/2014/main" id="{9E091BAA-0513-4B48-9E35-4BDE1F94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97" y="900490"/>
            <a:ext cx="2184141" cy="11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B161D6-0B3C-4E57-916E-0CD5DC7FAEA0}"/>
              </a:ext>
            </a:extLst>
          </p:cNvPr>
          <p:cNvSpPr txBox="1"/>
          <p:nvPr/>
        </p:nvSpPr>
        <p:spPr>
          <a:xfrm>
            <a:off x="3760237" y="1219861"/>
            <a:ext cx="579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Certified Induction Pilot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CA450-53C6-442A-923C-4AD45CC76FAA}"/>
              </a:ext>
            </a:extLst>
          </p:cNvPr>
          <p:cNvSpPr txBox="1"/>
          <p:nvPr/>
        </p:nvSpPr>
        <p:spPr>
          <a:xfrm>
            <a:off x="1436914" y="3429000"/>
            <a:ext cx="279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11 Action Team Districts</a:t>
            </a:r>
          </a:p>
          <a:p>
            <a:r>
              <a:rPr lang="en-US" dirty="0">
                <a:hlinkClick r:id="rId3"/>
              </a:rPr>
              <a:t>27 Advisory Team Districts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C563F-52AB-4D82-A19A-4842F98B8EAC}"/>
              </a:ext>
            </a:extLst>
          </p:cNvPr>
          <p:cNvSpPr txBox="1"/>
          <p:nvPr/>
        </p:nvSpPr>
        <p:spPr>
          <a:xfrm>
            <a:off x="4674636" y="2210514"/>
            <a:ext cx="59715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Teacher Induction Certification Rubric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000" dirty="0"/>
              <a:t>Seven Components for Certification</a:t>
            </a:r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Roles and Responsibilities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Leadership and Organizational Structures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Mentoring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Orientation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Ongoing Performance Assessment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Professional Learning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	Program Evaluation</a:t>
            </a:r>
          </a:p>
        </p:txBody>
      </p:sp>
      <p:pic>
        <p:nvPicPr>
          <p:cNvPr id="1028" name="Picture 4" descr="KSU | Faculty Web - Ivan Jorrin Abellan">
            <a:hlinkClick r:id="rId4"/>
            <a:extLst>
              <a:ext uri="{FF2B5EF4-FFF2-40B4-BE49-F238E27FC236}">
                <a16:creationId xmlns:a16="http://schemas.microsoft.com/office/drawing/2014/main" id="{115A4A73-3E38-4256-B69E-5CCB2757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102280"/>
            <a:ext cx="1737827" cy="8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9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F871EB-196F-53C6-0A39-728B026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1" y="188956"/>
            <a:ext cx="10207906" cy="1325563"/>
          </a:xfrm>
        </p:spPr>
        <p:txBody>
          <a:bodyPr/>
          <a:lstStyle/>
          <a:p>
            <a:r>
              <a:rPr lang="en-US" dirty="0"/>
              <a:t>Current Pilot (38 Districts)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AA66C-06ED-4CC7-856F-CA0E357E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89" y="1407739"/>
            <a:ext cx="3870654" cy="4506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985B1-B39B-EB34-B962-C79A51F8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52" y="289858"/>
            <a:ext cx="2400504" cy="910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95716C-021D-410B-5BE6-2524F06BD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224" y="1097642"/>
            <a:ext cx="2075751" cy="620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A12FC0-7376-5A1A-0CB5-1C66397F9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887" y="3429000"/>
            <a:ext cx="2126434" cy="710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856F30-9FD4-D940-B4C9-9B83B2A5D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743" y="4233920"/>
            <a:ext cx="2490613" cy="4505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396EE8-9EAD-2BBC-EEA7-FC2E9058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379" y="4761043"/>
            <a:ext cx="1670982" cy="10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3FBDD-14A9-96EC-46E2-5A6B2B6E3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3837" y="1665612"/>
            <a:ext cx="1650534" cy="65669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DC42EEF-56AE-BFE1-B0CF-C95DB876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23" y="2429201"/>
            <a:ext cx="1638737" cy="7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7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88BDE-9D15-4DF7-8C7C-5E085A99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525554"/>
            <a:ext cx="10515600" cy="11774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Helvetica LT Std" panose="020B0504020202020204" pitchFamily="34" charset="0"/>
              </a:rPr>
              <a:t>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E036-1561-4028-AB13-0135494A5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933" y="2031316"/>
            <a:ext cx="10128739" cy="4459459"/>
          </a:xfrm>
        </p:spPr>
        <p:txBody>
          <a:bodyPr>
            <a:no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kern="1200" dirty="0">
              <a:solidFill>
                <a:srgbClr val="000000"/>
              </a:solidFill>
              <a:effectLst/>
              <a:latin typeface="Helvetica LT Std" panose="020B05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Helvetica LT Std" panose="020B05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Jim McMickin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Helvetica LT Std" panose="020B05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Leader Induction Specialist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 LT Std" panose="020B05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Division of Teacher and Leader Support and Development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Helvetica LT Std" panose="020B05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Email: </a:t>
            </a:r>
            <a:r>
              <a:rPr lang="en-US" sz="2800" u="sng" dirty="0">
                <a:solidFill>
                  <a:srgbClr val="0000FF"/>
                </a:solidFill>
                <a:effectLst/>
                <a:latin typeface="Helvetica LT Std" panose="020B0504020202020204" pitchFamily="34" charset="0"/>
                <a:ea typeface="Yu Mincho" panose="02020400000000000000" pitchFamily="18" charset="-128"/>
                <a:cs typeface="Arial" panose="020B0604020202020204" pitchFamily="34" charset="0"/>
                <a:hlinkClick r:id="rId4"/>
              </a:rPr>
              <a:t>james.mcmickin@doe.k12.ga.us</a:t>
            </a:r>
            <a:endParaRPr lang="en-US" sz="2800" u="sng" dirty="0">
              <a:solidFill>
                <a:srgbClr val="0000FF"/>
              </a:solidFill>
              <a:effectLst/>
              <a:latin typeface="Helvetica LT Std" panose="020B05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u="sng" kern="1200" dirty="0">
              <a:solidFill>
                <a:srgbClr val="0000FF"/>
              </a:solidFill>
              <a:latin typeface="Helvetica LT Std" panose="020B05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Helvetica LT Std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Heather Bilton</a:t>
            </a:r>
            <a:endParaRPr lang="en-US" sz="2800" dirty="0">
              <a:effectLst/>
              <a:latin typeface="Helvetica LT Std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rgbClr val="000000"/>
                </a:solidFill>
                <a:effectLst/>
                <a:latin typeface="Helvetica LT Std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 Induction Specialist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Helvetica LT Std" panose="020B05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Division of Teacher and Leader Support and Development</a:t>
            </a:r>
            <a:endParaRPr lang="en-US" sz="2800" kern="1200" dirty="0">
              <a:solidFill>
                <a:srgbClr val="000000"/>
              </a:solidFill>
              <a:effectLst/>
              <a:latin typeface="Helvetica LT Std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rgbClr val="000000"/>
                </a:solidFill>
                <a:effectLst/>
                <a:latin typeface="Helvetica LT Std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en-US" sz="2800" u="sng" kern="1200" dirty="0">
                <a:solidFill>
                  <a:srgbClr val="000000"/>
                </a:solidFill>
                <a:effectLst/>
                <a:latin typeface="Helvetica LT Std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Heather.bilton@doe.k12.ga.us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Helvetica LT Std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Helvetica LT Std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Helvetica LT Std" panose="020B0504020202020204" pitchFamily="34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1E5926D-89EE-7962-4314-E95506EE0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025" y="274215"/>
            <a:ext cx="2857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75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3B633D-2EF2-475C-EEAF-8FB17D04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the Narrative: A Conversation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E45446-FB5C-CFB4-049C-9BDB7034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www.teacherstories.org</a:t>
            </a:r>
            <a:endParaRPr lang="en-US" u="sng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</a:rPr>
              <a:t>The teacher shortage in Georgia is no longer a future event…</a:t>
            </a: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</a:rPr>
              <a:t>Colleges and Universities need teacher candidates…</a:t>
            </a: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</a:rPr>
              <a:t>School systems need a pool of qualified applicants to fill open positions…</a:t>
            </a: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</a:rPr>
              <a:t>How can we change the narrative from, “Why would you want to be a teacher?” to “I’m so glad you’re going to teach!”</a:t>
            </a: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</a:rPr>
              <a:t>How can we change the narrative from, “I can’t do this anymore!” to “I can’t wait to see my students tomorrow!”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Education Agency Updates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8" y="4420406"/>
            <a:ext cx="3397717" cy="60301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49" y="2583874"/>
            <a:ext cx="2854877" cy="93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68" y="2536430"/>
            <a:ext cx="2444815" cy="10696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80" y="4395584"/>
            <a:ext cx="4007352" cy="720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797" y="5515276"/>
            <a:ext cx="902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Watch for the Follow-up Email!</a:t>
            </a:r>
          </a:p>
        </p:txBody>
      </p:sp>
      <p:sp>
        <p:nvSpPr>
          <p:cNvPr id="8" name="Oval 7"/>
          <p:cNvSpPr/>
          <p:nvPr/>
        </p:nvSpPr>
        <p:spPr>
          <a:xfrm>
            <a:off x="4649002" y="3099334"/>
            <a:ext cx="1578543" cy="1578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1625" y="3532471"/>
            <a:ext cx="175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P-20</a:t>
            </a:r>
          </a:p>
        </p:txBody>
      </p:sp>
      <p:cxnSp>
        <p:nvCxnSpPr>
          <p:cNvPr id="14" name="Straight Connector 13"/>
          <p:cNvCxnSpPr>
            <a:stCxn id="3" idx="3"/>
            <a:endCxn id="8" idx="3"/>
          </p:cNvCxnSpPr>
          <p:nvPr/>
        </p:nvCxnSpPr>
        <p:spPr>
          <a:xfrm flipV="1">
            <a:off x="4197095" y="4446705"/>
            <a:ext cx="683079" cy="27521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77640" y="2926080"/>
            <a:ext cx="893390" cy="40442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45200" y="2971800"/>
            <a:ext cx="922528" cy="4889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1"/>
          </p:cNvCxnSpPr>
          <p:nvPr/>
        </p:nvCxnSpPr>
        <p:spPr>
          <a:xfrm>
            <a:off x="6074008" y="4376019"/>
            <a:ext cx="864972" cy="3799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5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EFB-C07F-D34F-7F5C-40C02A7A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Professional Standards Commission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1155E-0B40-4947-21E6-5C580FF75D57}"/>
              </a:ext>
            </a:extLst>
          </p:cNvPr>
          <p:cNvSpPr txBox="1"/>
          <p:nvPr/>
        </p:nvSpPr>
        <p:spPr>
          <a:xfrm>
            <a:off x="1150375" y="2713703"/>
            <a:ext cx="10058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Certification and Program Officials Conference is November 3 and 4!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 guidance related to HB1084 (Protect Students First Act) here: </a:t>
            </a:r>
            <a:r>
              <a:rPr lang="en-US" sz="2000" dirty="0">
                <a:hlinkClick r:id="rId2"/>
              </a:rPr>
              <a:t>https://www.gapsc.com/EducatorPreparation/Resources/Downloads/IHE/Protect_Students_First_Act_Guidance_July2022.pdf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following Educator Preparation rules are being revised based on recent Task Force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Special Education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English Education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CTAE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Middle Grades</a:t>
            </a:r>
          </a:p>
        </p:txBody>
      </p:sp>
    </p:spTree>
    <p:extLst>
      <p:ext uri="{BB962C8B-B14F-4D97-AF65-F5344CB8AC3E}">
        <p14:creationId xmlns:p14="http://schemas.microsoft.com/office/powerpoint/2010/main" val="92383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5C29-985E-DC0A-E844-7C19F386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Department of Education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8ECF9-4B44-8F51-5BD7-77EB688678A2}"/>
              </a:ext>
            </a:extLst>
          </p:cNvPr>
          <p:cNvSpPr txBox="1"/>
          <p:nvPr/>
        </p:nvSpPr>
        <p:spPr>
          <a:xfrm>
            <a:off x="421804" y="1748469"/>
            <a:ext cx="1134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Teacher Induction Certification Pilot - a representation of 40+ districts are serving as critical partners in two tiers of involvement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of the rubric to be used to indicate progress toward exemplary induction program at the district level • Determination of the indicators for the rubric anchor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Leader retention support - partnership with SREB to develop a community of practice and professional learning for leaders in districts with retention needs in the leadership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Educator pipeline dashboards - continual release of additional data sets and additional filtering capability within the data 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Educator wellness sessions - providing regional professional learning sessions to focus on best practices to support educator wellness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Grant support - ongoing support to districts, RESAs and EPPs who are recipients of Teacher leader, Teacher endorsement and/or </a:t>
            </a:r>
            <a:r>
              <a:rPr lang="en-US" sz="1600" dirty="0" err="1"/>
              <a:t>GaTAPP</a:t>
            </a:r>
            <a:r>
              <a:rPr lang="en-US" sz="1600" dirty="0"/>
              <a:t> grants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Grow your own toolkit - development and distribution of a toolkit for districts and schools to use to generate student interest in the education profession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TKES/LKES support - revision of the Interrater Reliability training (Evaluation System Specialists will provide on-site sessions by request as available)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Additionally, work is ongoing with the Teacher Tax Credit Program and the Teacher Evaluation Pilot (application period opened September 1)</a:t>
            </a:r>
          </a:p>
        </p:txBody>
      </p:sp>
    </p:spTree>
    <p:extLst>
      <p:ext uri="{BB962C8B-B14F-4D97-AF65-F5344CB8AC3E}">
        <p14:creationId xmlns:p14="http://schemas.microsoft.com/office/powerpoint/2010/main" val="2921921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44</TotalTime>
  <Words>851</Words>
  <Application>Microsoft Office PowerPoint</Application>
  <PresentationFormat>Widescreen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LT Std</vt:lpstr>
      <vt:lpstr>Rockwell</vt:lpstr>
      <vt:lpstr>Rockwell Condensed</vt:lpstr>
      <vt:lpstr>Rockwell Extra Bold</vt:lpstr>
      <vt:lpstr>Wingdings</vt:lpstr>
      <vt:lpstr>Wood Type</vt:lpstr>
      <vt:lpstr>Fall West P-20 Collaborative</vt:lpstr>
      <vt:lpstr>Agenda</vt:lpstr>
      <vt:lpstr>PowerPoint Presentation</vt:lpstr>
      <vt:lpstr>Current Pilot (38 Districts)</vt:lpstr>
      <vt:lpstr>Contacts:</vt:lpstr>
      <vt:lpstr>Changing the Narrative: A Conversation</vt:lpstr>
      <vt:lpstr>State Education Agency Updates</vt:lpstr>
      <vt:lpstr>Georgia Professional Standards Commission</vt:lpstr>
      <vt:lpstr>Georgia Department of Education </vt:lpstr>
      <vt:lpstr>Governor’s Office of Student Achievement</vt:lpstr>
      <vt:lpstr>University System of Georgia</vt:lpstr>
      <vt:lpstr>  Fall 2022 P-20 Collaborative Survey </vt:lpstr>
    </vt:vector>
  </TitlesOfParts>
  <Company>GAPSC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Gant</dc:creator>
  <cp:lastModifiedBy>Margaretta Milam</cp:lastModifiedBy>
  <cp:revision>5</cp:revision>
  <dcterms:created xsi:type="dcterms:W3CDTF">2022-09-29T10:06:22Z</dcterms:created>
  <dcterms:modified xsi:type="dcterms:W3CDTF">2022-10-06T17:06:59Z</dcterms:modified>
</cp:coreProperties>
</file>