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1" r:id="rId5"/>
    <p:sldId id="260" r:id="rId6"/>
    <p:sldId id="259" r:id="rId7"/>
    <p:sldId id="258" r:id="rId8"/>
    <p:sldId id="266" r:id="rId9"/>
    <p:sldId id="265" r:id="rId10"/>
    <p:sldId id="264" r:id="rId11"/>
    <p:sldId id="263" r:id="rId12"/>
    <p:sldId id="268"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C581"/>
    <a:srgbClr val="A71C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F725A7-9A12-4D89-B325-F7AF8D325A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517F8F-6F41-479A-93CD-7B6ED136304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4BAB5A-6ADC-46A8-A885-78564450CB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686394-3133-4395-8D5B-A9ADF2CD4E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A5A05F-2D6A-4AA1-AA5A-5AC5614E0CA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C9CB19-5FB1-434B-B264-8BD658ABA47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3492677-EBB3-47D4-8FE1-72E2D50C56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7FFCDC2-87C4-4D1C-B293-457DCFB292D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B204837-95AC-4321-B7C7-8CB184D7E0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7FB4DE-8B64-4F58-A9A3-B1DBD117E5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6CA69D-C292-478B-A215-4F8864A12B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CC8DC14-996D-4B69-A1E0-B887AC01F5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om.higgins@gapsc.com" TargetMode="External"/><Relationship Id="rId2" Type="http://schemas.openxmlformats.org/officeDocument/2006/relationships/hyperlink" Target="mailto:david.hill@gapsc.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1676400"/>
          </a:xfrm>
        </p:spPr>
        <p:txBody>
          <a:bodyPr/>
          <a:lstStyle/>
          <a:p>
            <a:pPr eaLnBrk="1" fontAlgn="b" hangingPunct="1"/>
            <a:r>
              <a:rPr lang="en-US" sz="3600" dirty="0" smtClean="0"/>
              <a:t>Proposal for Redesign of Education Leadership Preparation</a:t>
            </a:r>
          </a:p>
        </p:txBody>
      </p:sp>
      <p:sp>
        <p:nvSpPr>
          <p:cNvPr id="2051" name="Rectangle 3"/>
          <p:cNvSpPr>
            <a:spLocks noGrp="1" noChangeArrowheads="1"/>
          </p:cNvSpPr>
          <p:nvPr>
            <p:ph type="subTitle" idx="1"/>
          </p:nvPr>
        </p:nvSpPr>
        <p:spPr>
          <a:xfrm>
            <a:off x="1219200" y="4267200"/>
            <a:ext cx="6400800" cy="1752600"/>
          </a:xfrm>
        </p:spPr>
        <p:txBody>
          <a:bodyPr/>
          <a:lstStyle/>
          <a:p>
            <a:pPr eaLnBrk="1" hangingPunct="1"/>
            <a:r>
              <a:rPr lang="en-US" dirty="0" smtClean="0"/>
              <a:t>Commission Retreat</a:t>
            </a:r>
          </a:p>
          <a:p>
            <a:pPr eaLnBrk="1" hangingPunct="1"/>
            <a:r>
              <a:rPr lang="en-US" dirty="0" smtClean="0"/>
              <a:t>December 12-13, 2013</a:t>
            </a:r>
          </a:p>
        </p:txBody>
      </p:sp>
      <p:sp>
        <p:nvSpPr>
          <p:cNvPr id="2052" name="Text Box 4"/>
          <p:cNvSpPr txBox="1">
            <a:spLocks noChangeArrowheads="1"/>
          </p:cNvSpPr>
          <p:nvPr/>
        </p:nvSpPr>
        <p:spPr bwMode="auto">
          <a:xfrm>
            <a:off x="-53975" y="2582863"/>
            <a:ext cx="9197975" cy="366712"/>
          </a:xfrm>
          <a:prstGeom prst="rect">
            <a:avLst/>
          </a:prstGeom>
          <a:noFill/>
          <a:ln w="9525">
            <a:noFill/>
            <a:miter lim="800000"/>
            <a:headEnd/>
            <a:tailEnd/>
          </a:ln>
        </p:spPr>
        <p:txBody>
          <a:bodyPr>
            <a:spAutoFit/>
          </a:bodyPr>
          <a:lstStyle/>
          <a:p>
            <a:pPr>
              <a:spcBef>
                <a:spcPct val="50000"/>
              </a:spcBef>
            </a:pPr>
            <a:endParaRPr lang="en-US"/>
          </a:p>
        </p:txBody>
      </p:sp>
      <p:pic>
        <p:nvPicPr>
          <p:cNvPr id="2053" name="Picture 8" descr="psc_red_text"/>
          <p:cNvPicPr>
            <a:picLocks noChangeAspect="1" noChangeArrowheads="1"/>
          </p:cNvPicPr>
          <p:nvPr/>
        </p:nvPicPr>
        <p:blipFill>
          <a:blip r:embed="rId2" cstate="print"/>
          <a:srcRect/>
          <a:stretch>
            <a:fillRect/>
          </a:stretch>
        </p:blipFill>
        <p:spPr bwMode="auto">
          <a:xfrm>
            <a:off x="0" y="2924175"/>
            <a:ext cx="9144000" cy="1009650"/>
          </a:xfrm>
          <a:prstGeom prst="rect">
            <a:avLst/>
          </a:prstGeom>
          <a:noFill/>
          <a:ln w="9525">
            <a:noFill/>
            <a:miter lim="800000"/>
            <a:headEnd/>
            <a:tailEnd/>
          </a:ln>
        </p:spPr>
      </p:pic>
      <p:sp>
        <p:nvSpPr>
          <p:cNvPr id="2054" name="Line 9"/>
          <p:cNvSpPr>
            <a:spLocks noChangeShapeType="1"/>
          </p:cNvSpPr>
          <p:nvPr/>
        </p:nvSpPr>
        <p:spPr bwMode="auto">
          <a:xfrm>
            <a:off x="609600" y="2438400"/>
            <a:ext cx="7848600" cy="0"/>
          </a:xfrm>
          <a:prstGeom prst="line">
            <a:avLst/>
          </a:prstGeom>
          <a:noFill/>
          <a:ln w="28575">
            <a:solidFill>
              <a:srgbClr val="A71C1F"/>
            </a:solidFill>
            <a:round/>
            <a:headEnd/>
            <a:tailEnd/>
          </a:ln>
        </p:spPr>
        <p:txBody>
          <a:bodyPr/>
          <a:lstStyle/>
          <a:p>
            <a:endParaRPr lang="en-US"/>
          </a:p>
        </p:txBody>
      </p:sp>
      <p:sp>
        <p:nvSpPr>
          <p:cNvPr id="2055" name="Line 10"/>
          <p:cNvSpPr>
            <a:spLocks noChangeShapeType="1"/>
          </p:cNvSpPr>
          <p:nvPr/>
        </p:nvSpPr>
        <p:spPr bwMode="auto">
          <a:xfrm>
            <a:off x="0" y="2863850"/>
            <a:ext cx="9144000" cy="0"/>
          </a:xfrm>
          <a:prstGeom prst="line">
            <a:avLst/>
          </a:prstGeom>
          <a:noFill/>
          <a:ln w="28575">
            <a:solidFill>
              <a:srgbClr val="E7C581"/>
            </a:solidFill>
            <a:round/>
            <a:headEnd/>
            <a:tailEnd/>
          </a:ln>
        </p:spPr>
        <p:txBody>
          <a:bodyPr/>
          <a:lstStyle/>
          <a:p>
            <a:endParaRPr lang="en-US"/>
          </a:p>
        </p:txBody>
      </p:sp>
      <p:sp>
        <p:nvSpPr>
          <p:cNvPr id="2056" name="Line 11"/>
          <p:cNvSpPr>
            <a:spLocks noChangeShapeType="1"/>
          </p:cNvSpPr>
          <p:nvPr/>
        </p:nvSpPr>
        <p:spPr bwMode="auto">
          <a:xfrm>
            <a:off x="0" y="3983038"/>
            <a:ext cx="9144000" cy="0"/>
          </a:xfrm>
          <a:prstGeom prst="line">
            <a:avLst/>
          </a:prstGeom>
          <a:noFill/>
          <a:ln w="28575">
            <a:solidFill>
              <a:srgbClr val="E7C58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Task force members were asked to respond to this proposal</a:t>
            </a:r>
          </a:p>
          <a:p>
            <a:pPr eaLnBrk="1" hangingPunct="1"/>
            <a:r>
              <a:rPr lang="en-US" dirty="0" smtClean="0"/>
              <a:t>Results</a:t>
            </a:r>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Response to Proposal</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What are the advantages of a tiered preparation &amp; certification system for leaders?</a:t>
            </a:r>
          </a:p>
          <a:p>
            <a:pPr eaLnBrk="1" hangingPunct="1"/>
            <a:r>
              <a:rPr lang="en-US" dirty="0" smtClean="0"/>
              <a:t>What are the disadvantages?</a:t>
            </a:r>
          </a:p>
          <a:p>
            <a:pPr eaLnBrk="1" hangingPunct="1"/>
            <a:r>
              <a:rPr lang="en-US" dirty="0" smtClean="0"/>
              <a:t>Is the focus presented in </a:t>
            </a:r>
            <a:r>
              <a:rPr lang="en-US" dirty="0" err="1" smtClean="0"/>
              <a:t>Mendels</a:t>
            </a:r>
            <a:r>
              <a:rPr lang="en-US" dirty="0" smtClean="0"/>
              <a:t>’ paper appropriate for improving teaching &amp; learning so that Georgia students are college and career ready?</a:t>
            </a:r>
          </a:p>
          <a:p>
            <a:pPr eaLnBrk="1" hangingPunct="1"/>
            <a:r>
              <a:rPr lang="en-US" dirty="0" smtClean="0"/>
              <a:t>What other questions need to be raised? </a:t>
            </a:r>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Discussion </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David M. Hill, Ph.D.</a:t>
            </a:r>
          </a:p>
          <a:p>
            <a:pPr lvl="1" eaLnBrk="1" hangingPunct="1"/>
            <a:r>
              <a:rPr lang="en-US" dirty="0" smtClean="0">
                <a:hlinkClick r:id="rId2"/>
              </a:rPr>
              <a:t>david.hill@gapsc.com</a:t>
            </a:r>
            <a:endParaRPr lang="en-US" dirty="0" smtClean="0"/>
          </a:p>
          <a:p>
            <a:pPr lvl="1" eaLnBrk="1" hangingPunct="1"/>
            <a:r>
              <a:rPr lang="en-US" dirty="0" smtClean="0"/>
              <a:t>404-232-2640</a:t>
            </a:r>
          </a:p>
          <a:p>
            <a:pPr eaLnBrk="1" hangingPunct="1"/>
            <a:endParaRPr lang="en-US" dirty="0" smtClean="0"/>
          </a:p>
          <a:p>
            <a:pPr eaLnBrk="1" hangingPunct="1"/>
            <a:r>
              <a:rPr lang="en-US" dirty="0" smtClean="0"/>
              <a:t>Tom Higgins, Ph.D.</a:t>
            </a:r>
          </a:p>
          <a:p>
            <a:pPr lvl="1" eaLnBrk="1" hangingPunct="1"/>
            <a:r>
              <a:rPr lang="en-US" dirty="0" smtClean="0">
                <a:hlinkClick r:id="rId3"/>
              </a:rPr>
              <a:t>tom.higgins@gapsc.com</a:t>
            </a:r>
            <a:endParaRPr lang="en-US" dirty="0" smtClean="0"/>
          </a:p>
          <a:p>
            <a:pPr lvl="1" eaLnBrk="1" hangingPunct="1"/>
            <a:r>
              <a:rPr lang="en-US" dirty="0" smtClean="0"/>
              <a:t>404-232-2603</a:t>
            </a:r>
          </a:p>
          <a:p>
            <a:pPr lvl="1" eaLnBrk="1" hangingPunct="1">
              <a:buNone/>
            </a:pPr>
            <a:endParaRPr lang="en-US" dirty="0" smtClean="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Contact Information	</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4"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sz="2800" dirty="0" smtClean="0"/>
              <a:t>Overview of Educational Leadership Preparation</a:t>
            </a:r>
          </a:p>
          <a:p>
            <a:pPr lvl="1" eaLnBrk="1" hangingPunct="1"/>
            <a:r>
              <a:rPr lang="en-US" sz="2600" dirty="0" smtClean="0"/>
              <a:t>Background of current rule &amp; recent task force work </a:t>
            </a:r>
          </a:p>
          <a:p>
            <a:pPr lvl="1" eaLnBrk="1" hangingPunct="1"/>
            <a:r>
              <a:rPr lang="en-US" sz="2600" dirty="0" smtClean="0"/>
              <a:t>The national picture: focus on instructional leadership</a:t>
            </a:r>
          </a:p>
          <a:p>
            <a:pPr eaLnBrk="1" hangingPunct="1"/>
            <a:r>
              <a:rPr lang="en-US" sz="2800" dirty="0" smtClean="0"/>
              <a:t>A Tiered Preparation Structure for Leadership</a:t>
            </a:r>
          </a:p>
          <a:p>
            <a:pPr lvl="1" eaLnBrk="1" hangingPunct="1"/>
            <a:r>
              <a:rPr lang="en-US" sz="2600" dirty="0" smtClean="0"/>
              <a:t>Proposal</a:t>
            </a:r>
          </a:p>
          <a:p>
            <a:pPr lvl="1" eaLnBrk="1" hangingPunct="1"/>
            <a:r>
              <a:rPr lang="en-US" sz="2600" dirty="0" smtClean="0"/>
              <a:t>Response to Proposal</a:t>
            </a:r>
          </a:p>
          <a:p>
            <a:pPr eaLnBrk="1" hangingPunct="1"/>
            <a:r>
              <a:rPr lang="en-US" sz="2800" dirty="0" smtClean="0"/>
              <a:t>Discussion</a:t>
            </a:r>
          </a:p>
          <a:p>
            <a:pPr eaLnBrk="1" hangingPunct="1"/>
            <a:endParaRPr lang="en-US" dirty="0" smtClean="0"/>
          </a:p>
          <a:p>
            <a:pPr lvl="1" eaLnBrk="1" hangingPunct="1"/>
            <a:endParaRPr lang="en-US" dirty="0" smtClean="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Session Agenda	</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2004-2007 – Statewide discussion; decision to sunset existing programs; development of conceptual framework</a:t>
            </a:r>
          </a:p>
          <a:p>
            <a:pPr eaLnBrk="1" hangingPunct="1"/>
            <a:r>
              <a:rPr lang="en-US" dirty="0" smtClean="0"/>
              <a:t>2008 – New preparation &amp; certification rules</a:t>
            </a:r>
          </a:p>
          <a:p>
            <a:pPr eaLnBrk="1" hangingPunct="1"/>
            <a:r>
              <a:rPr lang="en-US" dirty="0" smtClean="0"/>
              <a:t>2009 – Old programs sunset</a:t>
            </a:r>
          </a:p>
          <a:p>
            <a:pPr eaLnBrk="1" hangingPunct="1"/>
            <a:r>
              <a:rPr lang="en-US" dirty="0" smtClean="0"/>
              <a:t>2009/2010 – Legislation (HBs 455 &amp; 923)</a:t>
            </a:r>
          </a:p>
          <a:p>
            <a:pPr eaLnBrk="1" hangingPunct="1"/>
            <a:r>
              <a:rPr lang="en-US" dirty="0" smtClean="0"/>
              <a:t>2010 – effort to simply the certification rule</a:t>
            </a:r>
          </a:p>
          <a:p>
            <a:pPr eaLnBrk="1" hangingPunct="1"/>
            <a:r>
              <a:rPr lang="en-US" dirty="0" smtClean="0"/>
              <a:t>2013 – concern about program admission</a:t>
            </a:r>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Background of Current Rule</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Legislator introduced bill to address program entry issue</a:t>
            </a:r>
          </a:p>
          <a:p>
            <a:pPr eaLnBrk="1" hangingPunct="1"/>
            <a:r>
              <a:rPr lang="en-US" dirty="0" smtClean="0"/>
              <a:t>Task force formed to address this issue</a:t>
            </a:r>
          </a:p>
          <a:p>
            <a:pPr eaLnBrk="1" hangingPunct="1"/>
            <a:r>
              <a:rPr lang="en-US" dirty="0" smtClean="0"/>
              <a:t>Task force worked during summer &amp; fall</a:t>
            </a:r>
          </a:p>
          <a:p>
            <a:pPr eaLnBrk="1" hangingPunct="1"/>
            <a:r>
              <a:rPr lang="en-US" dirty="0" smtClean="0"/>
              <a:t>Realization that concerns went beyond the issue of program entry </a:t>
            </a:r>
          </a:p>
          <a:p>
            <a:pPr eaLnBrk="1" hangingPunct="1">
              <a:buNone/>
            </a:pPr>
            <a:endParaRPr lang="en-US" dirty="0" smtClean="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Recent Task Force Work</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914400"/>
            <a:ext cx="8229600" cy="5257800"/>
          </a:xfrm>
        </p:spPr>
        <p:txBody>
          <a:bodyPr/>
          <a:lstStyle/>
          <a:p>
            <a:pPr eaLnBrk="1" hangingPunct="1"/>
            <a:r>
              <a:rPr lang="en-US" dirty="0" smtClean="0"/>
              <a:t>The Wallace Foundation for more than a decade has supported work around improving selection and preparation of school leaders</a:t>
            </a:r>
          </a:p>
          <a:p>
            <a:pPr eaLnBrk="1" hangingPunct="1"/>
            <a:r>
              <a:rPr lang="en-US" dirty="0" smtClean="0"/>
              <a:t>Wallace has had many partners in this work including Linda Darling-Hammond’s group at Stanford; Ken </a:t>
            </a:r>
            <a:r>
              <a:rPr lang="en-US" dirty="0" err="1" smtClean="0"/>
              <a:t>Leithwood</a:t>
            </a:r>
            <a:r>
              <a:rPr lang="en-US" dirty="0" smtClean="0"/>
              <a:t> and Karen Seashore-Louis; and SREB</a:t>
            </a:r>
          </a:p>
          <a:p>
            <a:pPr eaLnBrk="1" hangingPunct="1"/>
            <a:r>
              <a:rPr lang="en-US" dirty="0" smtClean="0"/>
              <a:t>In the 2010 legislative session 23 states enacted leadership legislation</a:t>
            </a:r>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The National View	</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All of the research over the past two decades points to a shift in focus: </a:t>
            </a:r>
          </a:p>
          <a:p>
            <a:pPr lvl="1" eaLnBrk="1" hangingPunct="1"/>
            <a:r>
              <a:rPr lang="en-US" dirty="0" smtClean="0"/>
              <a:t>the principal, once viewed as manager, is now seen as the instructional leader who has the task of mobilizing all of the resources of the school organization to improve teaching and learning</a:t>
            </a:r>
          </a:p>
          <a:p>
            <a:pPr eaLnBrk="1" hangingPunct="1"/>
            <a:r>
              <a:rPr lang="en-US" dirty="0" smtClean="0"/>
              <a:t>Principal as instructional leader (see handout)</a:t>
            </a:r>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The Focus Has Shifted</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914400"/>
            <a:ext cx="8229600" cy="5211763"/>
          </a:xfrm>
        </p:spPr>
        <p:txBody>
          <a:bodyPr/>
          <a:lstStyle/>
          <a:p>
            <a:pPr eaLnBrk="1" hangingPunct="1"/>
            <a:r>
              <a:rPr lang="en-US" dirty="0" smtClean="0"/>
              <a:t>Entry into the leadership field becomes a two step process: initial certification &amp; advanced certification</a:t>
            </a:r>
          </a:p>
          <a:p>
            <a:pPr lvl="1" eaLnBrk="1" hangingPunct="1"/>
            <a:r>
              <a:rPr lang="en-US" dirty="0" smtClean="0"/>
              <a:t>This helps address concern regarding more open access to the leadership field</a:t>
            </a:r>
          </a:p>
          <a:p>
            <a:pPr lvl="1" eaLnBrk="1" hangingPunct="1"/>
            <a:r>
              <a:rPr lang="en-US" dirty="0" smtClean="0"/>
              <a:t>Also addresses the realization that candidates need a stronger background in leadership than that provided by two pre-service courses</a:t>
            </a:r>
          </a:p>
          <a:p>
            <a:pPr lvl="1" eaLnBrk="1" hangingPunct="1"/>
            <a:r>
              <a:rPr lang="en-US" dirty="0" smtClean="0"/>
              <a:t>Finally, this structure would place advanced candidates in positions to complete performances</a:t>
            </a:r>
          </a:p>
          <a:p>
            <a:pPr lvl="1" eaLnBrk="1" hangingPunct="1"/>
            <a:endParaRPr lang="en-US" dirty="0" smtClean="0"/>
          </a:p>
          <a:p>
            <a:pPr lvl="1" eaLnBrk="1" hangingPunct="1">
              <a:buNone/>
            </a:pPr>
            <a:endParaRPr lang="en-US" dirty="0" smtClean="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Rationale for Leadership Proposal 	</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Level 5 leadership preparation</a:t>
            </a:r>
          </a:p>
          <a:p>
            <a:pPr lvl="1" eaLnBrk="1" hangingPunct="1"/>
            <a:r>
              <a:rPr lang="en-US" dirty="0" smtClean="0"/>
              <a:t>M.Ed. or certificate-only program</a:t>
            </a:r>
          </a:p>
          <a:p>
            <a:pPr lvl="1" eaLnBrk="1" hangingPunct="1"/>
            <a:r>
              <a:rPr lang="en-US" dirty="0" smtClean="0"/>
              <a:t>Performance-based work shifts from 50% to 25% of program work</a:t>
            </a:r>
          </a:p>
          <a:p>
            <a:pPr lvl="1" eaLnBrk="1" hangingPunct="1"/>
            <a:r>
              <a:rPr lang="en-US" dirty="0" smtClean="0"/>
              <a:t>Certificate qualifies holder to work in positions below level of principal or certain district positions</a:t>
            </a:r>
          </a:p>
          <a:p>
            <a:pPr lvl="1" eaLnBrk="1" hangingPunct="1"/>
            <a:r>
              <a:rPr lang="en-US" dirty="0" smtClean="0"/>
              <a:t>Must pass GACE leadership assessment upon program completion</a:t>
            </a:r>
          </a:p>
          <a:p>
            <a:pPr lvl="1" eaLnBrk="1" hangingPunct="1"/>
            <a:r>
              <a:rPr lang="en-US" dirty="0" smtClean="0"/>
              <a:t>Results in a clear renewable certificate</a:t>
            </a:r>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Leadership Proposal Components </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1143000"/>
            <a:ext cx="8229600" cy="4983163"/>
          </a:xfrm>
        </p:spPr>
        <p:txBody>
          <a:bodyPr/>
          <a:lstStyle/>
          <a:p>
            <a:pPr eaLnBrk="1" hangingPunct="1"/>
            <a:r>
              <a:rPr lang="en-US" dirty="0" smtClean="0"/>
              <a:t>Level 6 or 7 preparation</a:t>
            </a:r>
          </a:p>
          <a:p>
            <a:pPr lvl="1" eaLnBrk="1" hangingPunct="1"/>
            <a:r>
              <a:rPr lang="en-US" dirty="0" smtClean="0"/>
              <a:t>Ed.S, doctorate, or certificate-only program</a:t>
            </a:r>
          </a:p>
          <a:p>
            <a:pPr lvl="1" eaLnBrk="1" hangingPunct="1"/>
            <a:r>
              <a:rPr lang="en-US" dirty="0" smtClean="0"/>
              <a:t>Performance-based work - 75% of program</a:t>
            </a:r>
          </a:p>
          <a:p>
            <a:pPr lvl="1" eaLnBrk="1" hangingPunct="1"/>
            <a:r>
              <a:rPr lang="en-US" dirty="0" smtClean="0"/>
              <a:t>Certificate qualifies holder to work as principal, superintendent, or certain other district level positions</a:t>
            </a:r>
          </a:p>
          <a:p>
            <a:pPr lvl="1" eaLnBrk="1" hangingPunct="1"/>
            <a:r>
              <a:rPr lang="en-US" dirty="0" smtClean="0"/>
              <a:t>Must pass leadership performance assessment (used for the first time this year in Missouri)</a:t>
            </a:r>
          </a:p>
          <a:p>
            <a:pPr lvl="1" eaLnBrk="1" hangingPunct="1"/>
            <a:r>
              <a:rPr lang="en-US" dirty="0" smtClean="0"/>
              <a:t>Results in a clear renewable certificate</a:t>
            </a:r>
          </a:p>
          <a:p>
            <a:pPr lvl="1" eaLnBrk="1" hangingPunct="1">
              <a:buNone/>
            </a:pPr>
            <a:endParaRPr lang="en-US" dirty="0" smtClean="0"/>
          </a:p>
          <a:p>
            <a:pPr lvl="1" eaLnBrk="1" hangingPunct="1"/>
            <a:endParaRPr lang="en-US" dirty="0" smtClean="0"/>
          </a:p>
        </p:txBody>
      </p:sp>
      <p:sp>
        <p:nvSpPr>
          <p:cNvPr id="3075" name="Rectangle 4"/>
          <p:cNvSpPr>
            <a:spLocks noChangeArrowheads="1"/>
          </p:cNvSpPr>
          <p:nvPr/>
        </p:nvSpPr>
        <p:spPr bwMode="auto">
          <a:xfrm>
            <a:off x="0" y="0"/>
            <a:ext cx="9144000" cy="990600"/>
          </a:xfrm>
          <a:prstGeom prst="rect">
            <a:avLst/>
          </a:prstGeom>
          <a:solidFill>
            <a:srgbClr val="A71C1F"/>
          </a:solidFill>
          <a:ln w="9525">
            <a:solidFill>
              <a:schemeClr val="tx1"/>
            </a:solidFill>
            <a:miter lim="800000"/>
            <a:headEnd/>
            <a:tailEnd/>
          </a:ln>
        </p:spPr>
        <p:txBody>
          <a:bodyPr wrap="none" anchor="ctr"/>
          <a:lstStyle/>
          <a:p>
            <a:pPr lvl="1"/>
            <a:r>
              <a:rPr lang="en-US" sz="4000" dirty="0" smtClean="0">
                <a:solidFill>
                  <a:schemeClr val="bg1"/>
                </a:solidFill>
              </a:rPr>
              <a:t>Leadership Proposal Components</a:t>
            </a:r>
            <a:endParaRPr lang="en-US" sz="4000" dirty="0">
              <a:solidFill>
                <a:schemeClr val="bg1"/>
              </a:solidFill>
            </a:endParaRPr>
          </a:p>
        </p:txBody>
      </p:sp>
      <p:sp>
        <p:nvSpPr>
          <p:cNvPr id="3076" name="Line 5"/>
          <p:cNvSpPr>
            <a:spLocks noChangeShapeType="1"/>
          </p:cNvSpPr>
          <p:nvPr/>
        </p:nvSpPr>
        <p:spPr bwMode="auto">
          <a:xfrm>
            <a:off x="0" y="6172200"/>
            <a:ext cx="9144000" cy="0"/>
          </a:xfrm>
          <a:prstGeom prst="line">
            <a:avLst/>
          </a:prstGeom>
          <a:noFill/>
          <a:ln w="28575">
            <a:solidFill>
              <a:srgbClr val="A71C1F"/>
            </a:solidFill>
            <a:round/>
            <a:headEnd/>
            <a:tailEnd/>
          </a:ln>
        </p:spPr>
        <p:txBody>
          <a:bodyPr/>
          <a:lstStyle/>
          <a:p>
            <a:endParaRPr lang="en-US"/>
          </a:p>
        </p:txBody>
      </p:sp>
      <p:sp>
        <p:nvSpPr>
          <p:cNvPr id="3077" name="Line 8"/>
          <p:cNvSpPr>
            <a:spLocks noChangeShapeType="1"/>
          </p:cNvSpPr>
          <p:nvPr/>
        </p:nvSpPr>
        <p:spPr bwMode="auto">
          <a:xfrm>
            <a:off x="0" y="1033463"/>
            <a:ext cx="9144000" cy="0"/>
          </a:xfrm>
          <a:prstGeom prst="line">
            <a:avLst/>
          </a:prstGeom>
          <a:noFill/>
          <a:ln w="28575">
            <a:solidFill>
              <a:srgbClr val="E7C581"/>
            </a:solidFill>
            <a:round/>
            <a:headEnd/>
            <a:tailEnd/>
          </a:ln>
        </p:spPr>
        <p:txBody>
          <a:bodyPr/>
          <a:lstStyle/>
          <a:p>
            <a:endParaRPr lang="en-US"/>
          </a:p>
        </p:txBody>
      </p:sp>
      <p:sp>
        <p:nvSpPr>
          <p:cNvPr id="3078" name="Line 9"/>
          <p:cNvSpPr>
            <a:spLocks noChangeShapeType="1"/>
          </p:cNvSpPr>
          <p:nvPr/>
        </p:nvSpPr>
        <p:spPr bwMode="auto">
          <a:xfrm>
            <a:off x="0" y="6096000"/>
            <a:ext cx="9144000" cy="0"/>
          </a:xfrm>
          <a:prstGeom prst="line">
            <a:avLst/>
          </a:prstGeom>
          <a:noFill/>
          <a:ln w="28575">
            <a:solidFill>
              <a:srgbClr val="E7C581"/>
            </a:solidFill>
            <a:round/>
            <a:headEnd/>
            <a:tailEnd/>
          </a:ln>
        </p:spPr>
        <p:txBody>
          <a:bodyPr/>
          <a:lstStyle/>
          <a:p>
            <a:endParaRPr lang="en-US"/>
          </a:p>
        </p:txBody>
      </p:sp>
      <p:pic>
        <p:nvPicPr>
          <p:cNvPr id="3079" name="Picture 12" descr="psc_H_text_xsmall"/>
          <p:cNvPicPr>
            <a:picLocks noChangeAspect="1" noChangeArrowheads="1"/>
          </p:cNvPicPr>
          <p:nvPr/>
        </p:nvPicPr>
        <p:blipFill>
          <a:blip r:embed="rId2" cstate="print"/>
          <a:srcRect/>
          <a:stretch>
            <a:fillRect/>
          </a:stretch>
        </p:blipFill>
        <p:spPr bwMode="auto">
          <a:xfrm>
            <a:off x="2590800" y="6248400"/>
            <a:ext cx="4572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119</TotalTime>
  <Words>516</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Proposal for Redesign of Education Leadership Preparation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jchu01</dc:creator>
  <cp:lastModifiedBy>MCCAM001</cp:lastModifiedBy>
  <cp:revision>4</cp:revision>
  <dcterms:created xsi:type="dcterms:W3CDTF">2007-09-25T18:50:46Z</dcterms:created>
  <dcterms:modified xsi:type="dcterms:W3CDTF">2014-01-07T20:00:30Z</dcterms:modified>
</cp:coreProperties>
</file>