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2" r:id="rId3"/>
    <p:sldMasterId id="2147483653" r:id="rId4"/>
    <p:sldMasterId id="2147483654" r:id="rId5"/>
  </p:sldMasterIdLst>
  <p:notesMasterIdLst>
    <p:notesMasterId r:id="rId52"/>
  </p:notesMasterIdLst>
  <p:handoutMasterIdLst>
    <p:handoutMasterId r:id="rId53"/>
  </p:handoutMasterIdLst>
  <p:sldIdLst>
    <p:sldId id="281" r:id="rId6"/>
    <p:sldId id="282" r:id="rId7"/>
    <p:sldId id="305" r:id="rId8"/>
    <p:sldId id="304" r:id="rId9"/>
    <p:sldId id="296" r:id="rId10"/>
    <p:sldId id="344" r:id="rId11"/>
    <p:sldId id="314" r:id="rId12"/>
    <p:sldId id="345" r:id="rId13"/>
    <p:sldId id="346" r:id="rId14"/>
    <p:sldId id="349" r:id="rId15"/>
    <p:sldId id="350" r:id="rId16"/>
    <p:sldId id="347" r:id="rId17"/>
    <p:sldId id="348" r:id="rId18"/>
    <p:sldId id="306" r:id="rId19"/>
    <p:sldId id="307" r:id="rId20"/>
    <p:sldId id="315" r:id="rId21"/>
    <p:sldId id="318" r:id="rId22"/>
    <p:sldId id="319" r:id="rId23"/>
    <p:sldId id="320" r:id="rId24"/>
    <p:sldId id="308" r:id="rId25"/>
    <p:sldId id="309" r:id="rId26"/>
    <p:sldId id="321" r:id="rId27"/>
    <p:sldId id="322" r:id="rId28"/>
    <p:sldId id="323" r:id="rId29"/>
    <p:sldId id="324" r:id="rId30"/>
    <p:sldId id="325" r:id="rId31"/>
    <p:sldId id="310" r:id="rId32"/>
    <p:sldId id="343" r:id="rId33"/>
    <p:sldId id="311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12" r:id="rId42"/>
    <p:sldId id="337" r:id="rId43"/>
    <p:sldId id="339" r:id="rId44"/>
    <p:sldId id="340" r:id="rId45"/>
    <p:sldId id="316" r:id="rId46"/>
    <p:sldId id="342" r:id="rId47"/>
    <p:sldId id="317" r:id="rId48"/>
    <p:sldId id="278" r:id="rId49"/>
    <p:sldId id="279" r:id="rId50"/>
    <p:sldId id="280" r:id="rId5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83973" autoAdjust="0"/>
  </p:normalViewPr>
  <p:slideViewPr>
    <p:cSldViewPr>
      <p:cViewPr varScale="1">
        <p:scale>
          <a:sx n="60" d="100"/>
          <a:sy n="60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1BBC4D2-180B-464B-897E-5BFCE5FB4364}" type="datetimeFigureOut">
              <a:rPr lang="en-US"/>
              <a:pPr>
                <a:defRPr/>
              </a:pPr>
              <a:t>12/13/2013</a:t>
            </a:fld>
            <a:endParaRPr lang="en-US" dirty="0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BE45C2A-03B2-4938-BC8F-52DADF6285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FC534B-A0A9-49E1-8ABF-D20F61B89DE1}" type="datetimeFigureOut">
              <a:rPr lang="en-US"/>
              <a:pPr>
                <a:defRPr/>
              </a:pPr>
              <a:t>12/13/2013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A069B8-9FE8-49FF-A7F5-5FC48F3120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A415E8-72CA-4922-9D8E-70F9039E36A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cs typeface="Arial" charset="0"/>
            </a:endParaRPr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/>
          <a:lstStyle/>
          <a:p>
            <a:pPr algn="r" defTabSz="949568"/>
            <a:fld id="{0E3087C9-DF16-4D19-A411-2C8376E73EAF}" type="slidenum">
              <a:rPr lang="en-US" sz="1200">
                <a:latin typeface="Calibri" pitchFamily="34" charset="0"/>
              </a:rPr>
              <a:pPr algn="r" defTabSz="949568"/>
              <a:t>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943" indent="-232943"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Sometimes it looks like this…</a:t>
            </a: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0291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D54A911A-2C2A-421A-ADF5-E06453906B4C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-- real-time </a:t>
            </a:r>
          </a:p>
          <a:p>
            <a:pPr marL="0" lvl="1" defTabSz="931774" eaLnBrk="1" hangingPunct="1">
              <a:spcBef>
                <a:spcPct val="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-- Adding content areas, CTAE, other fields </a:t>
            </a:r>
            <a:endParaRPr lang="en-US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certified personnel </a:t>
            </a: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October 14, 2013, Report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757267-274E-43D5-8F28-1915F4A9FF8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0291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D54A911A-2C2A-421A-ADF5-E06453906B4C}" type="slidenum">
              <a:rPr lang="en-US" sz="1200">
                <a:latin typeface="Calibri" pitchFamily="34" charset="0"/>
              </a:rPr>
              <a:pPr algn="r"/>
              <a:t>20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 two minutes</a:t>
            </a: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0291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D54A911A-2C2A-421A-ADF5-E06453906B4C}" type="slidenum">
              <a:rPr lang="en-US" sz="1200">
                <a:latin typeface="Calibri" pitchFamily="34" charset="0"/>
              </a:rPr>
              <a:pPr algn="r"/>
              <a:t>27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8AC9-2D20-4D3E-960C-845F6A588B7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208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757267-274E-43D5-8F28-1915F4A9FF8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</a:rPr>
              <a:t>Positive modeling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0291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D54A911A-2C2A-421A-ADF5-E06453906B4C}" type="slidenum">
              <a:rPr lang="en-US" sz="1200">
                <a:latin typeface="Calibri" pitchFamily="34" charset="0"/>
              </a:rPr>
              <a:pPr algn="r"/>
              <a:t>37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0291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D54A911A-2C2A-421A-ADF5-E06453906B4C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 eaLnBrk="1" hangingPunct="1">
              <a:spcBef>
                <a:spcPct val="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Gwinnett: Survey of Principals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0291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D54A911A-2C2A-421A-ADF5-E06453906B4C}" type="slidenum">
              <a:rPr lang="en-US" sz="1200">
                <a:latin typeface="Calibri" pitchFamily="34" charset="0"/>
              </a:rPr>
              <a:pPr algn="r"/>
              <a:t>41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Ask Commissioners to name partner organizations and agencies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Talk</a:t>
            </a:r>
            <a:r>
              <a:rPr lang="en-US" baseline="0" dirty="0" smtClean="0"/>
              <a:t> about the Alliance and the fact that no other state (that we know of) has such an organization</a:t>
            </a: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AF607B-BA30-4161-B86A-331948B53A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01E319-1822-4877-84B5-E620947E97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dirty="0">
              <a:cs typeface="Arial" charset="0"/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400" b="1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C83E0-3AAE-4B74-8DDD-65A8F5C44D6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Use the Graphic</a:t>
            </a:r>
            <a:r>
              <a:rPr lang="en-US" baseline="0" dirty="0" smtClean="0"/>
              <a:t> Organizer to record notes and questions; or use the electronic version </a:t>
            </a: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56" fontAlgn="base">
              <a:spcBef>
                <a:spcPct val="0"/>
              </a:spcBef>
              <a:spcAft>
                <a:spcPct val="0"/>
              </a:spcAft>
            </a:pPr>
            <a:fld id="{4399753E-9B20-41F5-84D9-32930C6C7C8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30156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A63E-30A6-459C-BA2F-50D256C71168}" type="datetimeFigureOut">
              <a:rPr lang="en-US"/>
              <a:pPr>
                <a:defRPr/>
              </a:pPr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84D0-EA73-44EE-891D-2F2AEF971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43FC-834B-4EFB-8A0F-89D53435929C}" type="datetimeFigureOut">
              <a:rPr lang="en-US"/>
              <a:pPr>
                <a:defRPr/>
              </a:pPr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FE7A-3803-4E6F-910A-4C3C9CA2F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C17C-74A6-40FE-A551-A3264B0C25F5}" type="datetimeFigureOut">
              <a:rPr lang="en-US"/>
              <a:pPr>
                <a:defRPr/>
              </a:pPr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71B0F-7A85-4B80-8D36-4B02FF846B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6EDBC-F012-47CD-BE8A-37A8630FA7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8B08-8137-4CC5-82F9-604E7F4AC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BB3C-DDA5-4ED5-A9B5-7733834DA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7C6BD-E867-448C-B156-484DAA237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FF9-AF39-4356-B01C-571553B75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F578-A255-421B-8C94-ECE4DDFAB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8F737-EE3A-4101-A7BB-24D7F86AD5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C68AB-5485-414C-8EC3-18A77A105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65FE1-48D6-41C9-9106-D7BFCE671498}" type="datetimeFigureOut">
              <a:rPr lang="en-US"/>
              <a:pPr>
                <a:defRPr/>
              </a:pPr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6FD5-9EFA-4EF4-860C-7B6DA18EC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7C9C-461B-448C-AA36-725FA5C584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4CCC-DC5E-41B1-A30A-1B7AB8454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78AD-953E-41EE-A391-3B47C89AC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07153-35F2-44BC-A9F3-C42DC1FDF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1921-3D81-44A4-8B9D-979B10F9D6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B310-DD93-4BF7-AE8B-03F0228D6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2262-FAF1-4705-AC3C-FECD31021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4F2E-48D7-4C45-BA4E-A77253F58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73099-6FA1-45AB-A6D6-2F8C98E5A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8875-A010-4224-9DF4-2F56F16CC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668F-A8C0-4896-9FC1-B7B4857B5B2D}" type="datetimeFigureOut">
              <a:rPr lang="en-US"/>
              <a:pPr>
                <a:defRPr/>
              </a:pPr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3DA4-2920-44F8-8285-3EC3AAC58F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56069-4D00-4FF5-8952-53796A4542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6064-01DB-4F9D-9AA9-AC4E3CF2E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3881-8EBA-4143-A2E1-810D48FB2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B2F32-15B2-45FD-A267-C67ECF38A8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47F4-A723-4C41-BA03-9DBF79E17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BB46C-7057-44E3-A6B7-E2DE79993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3A521-7801-4669-B9FA-5110359FA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732F-40A1-44A6-A0EB-9E16943C3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21E9-66C3-4210-9C85-7F17F26C9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6F66-9DFE-4EC9-BEB6-E10A8A6DE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F70DC-3FA3-4607-B899-5B2FE4A626D6}" type="datetimeFigureOut">
              <a:rPr lang="en-US"/>
              <a:pPr>
                <a:defRPr/>
              </a:pPr>
              <a:t>12/13/2013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8433-B08E-4C2C-9872-5A6779D587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C8797-21B9-4B3A-8401-F911FDB85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7E72-A839-4621-AFC5-0E3B483B83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5B16-2844-459B-BB8B-E185FF933B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106B-944E-4CA3-A0EF-85BE10FDB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CE8D-6817-4D34-99F0-EC9F81F99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CD5C-C2B0-424D-AE76-FC06B54CE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38BF-1250-41A0-B2D8-7A84539CB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1FB4-C0A5-4F6D-8280-F17F34DA9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5BFE-7011-40BE-A774-CC4469D5F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620A-C041-4E5D-8349-87ABA7412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6236-B591-4B8A-8894-ABD66F928AC5}" type="datetimeFigureOut">
              <a:rPr lang="en-US"/>
              <a:pPr>
                <a:defRPr/>
              </a:pPr>
              <a:t>12/13/2013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9F6D-61BE-49D8-AADE-2FE4006BD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0AE9-6C2B-423A-BD16-8118723C7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C023-CFA4-4DBF-8317-B45E84B64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CE1D-CB5C-47C2-AB6B-AEE9CAC48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A0A0-512B-4235-893C-E35A921CBA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876E-949B-4CE9-A6B3-E5CC914E87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A8FF3-0168-47E4-8C63-DA20EC459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3191-2192-4456-BB6F-F12C788EC81D}" type="datetimeFigureOut">
              <a:rPr lang="en-US"/>
              <a:pPr>
                <a:defRPr/>
              </a:pPr>
              <a:t>12/13/2013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2A67-80C8-40BB-8532-8A9ABFBA5F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7F24-4476-4B21-A888-5CB4D36F5B05}" type="datetimeFigureOut">
              <a:rPr lang="en-US"/>
              <a:pPr>
                <a:defRPr/>
              </a:pPr>
              <a:t>12/13/2013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3DE69-2EBE-4DED-9B77-9660F1AFB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71EF-5583-49A9-8D5D-9E6927CD2BAF}" type="datetimeFigureOut">
              <a:rPr lang="en-US"/>
              <a:pPr>
                <a:defRPr/>
              </a:pPr>
              <a:t>12/13/2013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BCADE-F72F-46A6-9F32-9954C93AD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A8C33-DC81-4A1D-93C5-09251636DEA2}" type="datetimeFigureOut">
              <a:rPr lang="en-US"/>
              <a:pPr>
                <a:defRPr/>
              </a:pPr>
              <a:t>12/13/2013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C540-1285-4D1D-AFBF-5173C1535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3AADD8-55D1-459C-AFB2-950DA7DE2F56}" type="datetimeFigureOut">
              <a:rPr lang="en-US"/>
              <a:pPr>
                <a:defRPr/>
              </a:pPr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187604-55B2-4666-A50F-569B74B9F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10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0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10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8D7D4B-E3D3-45E7-8F00-CD8F5801E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2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6262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26262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99E9A4-3FC5-439C-AAE7-457924FB87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2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6262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26262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C6A05-32B1-4F43-BF8E-FB75AFE4B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2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6262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26262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2/26/2013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3D8B9-290A-4FAD-96F3-92B9B357DB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2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6262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26262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6262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docid=lGzGWGPC8UHBtM&amp;tbnid=hWY-5O7Bq6T_5M:&amp;ved=0CAUQjRw&amp;url=http://www.co.rice.mn.us/adopt-highway&amp;ei=L9qoUt2-K42lkQfK7YCICA&amp;bvm=bv.57799294,d.eW0&amp;psig=AFQjCNFQ1EEc1DFmbom0PnAcS00sxyidJw&amp;ust=1386883862627828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frm=1&amp;source=images&amp;cd=&amp;cad=rja&amp;docid=VWCVw0u9YEPqXM&amp;tbnid=BMN9mdNhEBS7LM:&amp;ved=0CAUQjRw&amp;url=http://www.doobybrain.com/2013/03/10/los-angeles-highways-by-edward-burtynsky/&amp;ei=q9qoUtbxOY2ukAecjoEo&amp;bvm=bv.57799294,d.eW0&amp;psig=AFQjCNFQ1EEc1DFmbom0PnAcS00sxyidJw&amp;ust=138688386262782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caepnet.files.wordpress.com/2013/09/final_board_approved1.pdf" TargetMode="Externa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cate.org/LinkClick.aspx?fileticket=zzeiB1OoqPk=&amp;tabid=715" TargetMode="Externa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m/url?sa=i&amp;rct=j&amp;q=&amp;esrc=s&amp;frm=1&amp;source=images&amp;cd=&amp;cad=rja&amp;docid=Vgz946lKhqCFBM&amp;tbnid=12N_8lml_jYOAM:&amp;ved=0CAUQjRw&amp;url=http://thehelpsychgazette.com/main/category/freshnews/page/26/&amp;ei=o-OoUtmwKMqUkQe8lYCgCA&amp;bvm=bv.57799294,d.eW0&amp;psig=AFQjCNHpCYiMusMRJoanmTVZyKZ4J2xnTA&amp;ust=1386886377790252" TargetMode="Externa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penney.mcroy@gapsc.com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angie.gant@gapsc.com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nemarie.fenton@gapsc.com" TargetMode="External"/><Relationship Id="rId5" Type="http://schemas.openxmlformats.org/officeDocument/2006/relationships/hyperlink" Target="mailto:julie.beck@gapsc.com" TargetMode="External"/><Relationship Id="rId10" Type="http://schemas.openxmlformats.org/officeDocument/2006/relationships/hyperlink" Target="mailto:cyndy.stephens@gapsc.com" TargetMode="External"/><Relationship Id="rId4" Type="http://schemas.openxmlformats.org/officeDocument/2006/relationships/image" Target="../media/image21.jpeg"/><Relationship Id="rId9" Type="http://schemas.openxmlformats.org/officeDocument/2006/relationships/hyperlink" Target="mailto:phyllis.payne@gapsc.com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frm=1&amp;source=images&amp;cd=&amp;cad=rja&amp;docid=DD2VO8CLkPfIeM&amp;tbnid=OXpqZJVOZz-gbM:&amp;ved=0CAUQjRw&amp;url=http://www.inc.com/matthew-swyers/5-steps-to-thinking-outside-of-the-box.html&amp;ei=5-KoUqb_O5HpkQfasYH4Bw&amp;bvm=bv.57799294,d.eW0&amp;psig=AFQjCNHsSIX-JNoOQVW2kjerYReKMxZAzA&amp;ust=1386886066272867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65538" name="Picture 6" descr="new gac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72390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2971800"/>
            <a:ext cx="8686800" cy="1295400"/>
          </a:xfrm>
          <a:prstGeom prst="rect">
            <a:avLst/>
          </a:prstGeom>
          <a:solidFill>
            <a:srgbClr val="A71C1F"/>
          </a:solidFill>
          <a:ln w="3175">
            <a:solidFill>
              <a:srgbClr val="E7C581"/>
            </a:solidFill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Educator Preparation: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Transforming the Profession</a:t>
            </a: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381000" y="45720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Educator Preparation Staff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</a:rPr>
              <a:t>Friday, December 13, 2013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12:00 – 2:30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Ideals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47800"/>
            <a:ext cx="8077200" cy="1981200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Ten recommendations of the CCSSO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Learner Ready Teachers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School Ready Principals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www.co.rice.mn.us/sites/default/files/images2/highway/images/Sandhills1_prefR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617089"/>
            <a:ext cx="3752850" cy="280276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457200" y="37338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These ideals provide us with a roadmap…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8" name="Picture 2" descr="http://files.doobybrain.com/wp-content/uploads/2013/03/los-angeles-highways-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762000"/>
            <a:ext cx="6696075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 smtClean="0">
                <a:solidFill>
                  <a:srgbClr val="A71C1F"/>
                </a:solidFill>
                <a:latin typeface="Calibri" pitchFamily="34" charset="0"/>
              </a:rPr>
              <a:t>Translating Ideals into Practice</a:t>
            </a:r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 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47800"/>
            <a:ext cx="7772400" cy="4953000"/>
          </a:xfrm>
        </p:spPr>
        <p:txBody>
          <a:bodyPr rtlCol="0">
            <a:normAutofit/>
          </a:bodyPr>
          <a:lstStyle/>
          <a:p>
            <a:pPr marL="280988" indent="-280988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Think of Educator Preparation as a continuum…</a:t>
            </a:r>
          </a:p>
          <a:p>
            <a:pPr marL="681038" lvl="1" indent="-280988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beginning with recruitment…</a:t>
            </a:r>
          </a:p>
          <a:p>
            <a:pPr marL="681038" lvl="1" indent="-280988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continuing into a preparation program…</a:t>
            </a:r>
          </a:p>
          <a:p>
            <a:pPr marL="681038" lvl="1" indent="-280988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moving from a program into induction…</a:t>
            </a:r>
          </a:p>
          <a:p>
            <a:pPr marL="681038" lvl="1" indent="-280988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</a:p>
          <a:p>
            <a:pPr marL="681038" lvl="1" indent="-280988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continuing throughout a career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346075" indent="-3460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The Work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47800"/>
            <a:ext cx="7772400" cy="4953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work of the GaPSC Educator Prep Programs and other agency efforts represent points along this continuum.</a:t>
            </a:r>
          </a:p>
          <a:p>
            <a:pPr marL="280988" indent="-280988" eaLnBrk="1" fontAlgn="auto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Educator Workforce Human Resources Acquisition and Development</a:t>
            </a:r>
          </a:p>
          <a:p>
            <a:pPr marL="280988" indent="-280988" eaLnBrk="1" fontAlgn="auto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Educator Testing and Title IIA</a:t>
            </a:r>
          </a:p>
          <a:p>
            <a:pPr marL="280988" indent="-280988" eaLnBrk="1" fontAlgn="auto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Non-traditional Preparation</a:t>
            </a:r>
          </a:p>
          <a:p>
            <a:pPr marL="280988" indent="-280988" eaLnBrk="1" fontAlgn="auto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 Approval</a:t>
            </a:r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/>
          </a:p>
          <a:p>
            <a:pPr marL="346075" indent="-3460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3352800"/>
            <a:ext cx="8686800" cy="1600200"/>
          </a:xfrm>
          <a:solidFill>
            <a:srgbClr val="A71C1F"/>
          </a:solidFill>
          <a:ln w="3175">
            <a:solidFill>
              <a:srgbClr val="E7C581"/>
            </a:solidFill>
          </a:ln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bg1"/>
                </a:solidFill>
              </a:rPr>
              <a:t>School Staffing Data</a:t>
            </a:r>
          </a:p>
        </p:txBody>
      </p:sp>
      <p:sp>
        <p:nvSpPr>
          <p:cNvPr id="139266" name="Rectangle 6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139267" name="Picture 6" descr="new gac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72390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53340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Cyndy Stephens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A71C1F"/>
                </a:solidFill>
                <a:latin typeface="Calibri" pitchFamily="34" charset="0"/>
              </a:rPr>
              <a:t>Instructional Capital Planner  (ICP)</a:t>
            </a:r>
            <a:endParaRPr lang="en-US" sz="4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600200"/>
            <a:ext cx="8458200" cy="4800600"/>
          </a:xfrm>
        </p:spPr>
        <p:txBody>
          <a:bodyPr rtlCol="0"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ICP is an educator workforce information and planning tool for school districts, preparation programs and state education agencies to view: </a:t>
            </a:r>
            <a:endParaRPr lang="en-US" sz="3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18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All current core content teachers’  building, level and teaching assignments, certification, 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HiQ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, attrition risk factor</a:t>
            </a:r>
            <a:endParaRPr lang="en-US" sz="3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18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Teacher Supply Pool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346075" indent="-3460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GS3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371600"/>
            <a:ext cx="8458200" cy="50292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600"/>
              </a:spcAft>
              <a:buNone/>
              <a:defRPr/>
            </a:pPr>
            <a:r>
              <a:rPr lang="en-US" b="1" dirty="0" smtClean="0"/>
              <a:t>Georgia School Staffing Survey (GS3)</a:t>
            </a:r>
          </a:p>
          <a:p>
            <a:pPr>
              <a:spcAft>
                <a:spcPts val="600"/>
              </a:spcAft>
              <a:buNone/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All school districts are to: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Report complete, true and accurate vacancies by teaching position and field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Transmit data to PSC on a semi-annual schedule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GS3 collection and reporting is authorized in requirements of HB283, effective July 1, 2013.</a:t>
            </a:r>
          </a:p>
          <a:p>
            <a:pPr marL="280988" indent="-280988" eaLnBrk="1" fontAlgn="auto" hangingPunct="1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346075" indent="-3460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A71C1F"/>
                </a:solidFill>
                <a:latin typeface="Calibri" pitchFamily="34" charset="0"/>
              </a:rPr>
              <a:t>Vacancy Data: Impact on Students</a:t>
            </a:r>
            <a:endParaRPr lang="en-US" sz="4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8458200" cy="4953000"/>
          </a:xfrm>
        </p:spPr>
        <p:txBody>
          <a:bodyPr rtlCol="0">
            <a:normAutofit/>
          </a:bodyPr>
          <a:lstStyle/>
          <a:p>
            <a:pPr lvl="0">
              <a:spcBef>
                <a:spcPts val="0"/>
              </a:spcBef>
              <a:spcAft>
                <a:spcPts val="18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81 of 183 districts - no vacancies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State and charter schools not in Fall ‘13 count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8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1,675.79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teacher vacancies statewide</a:t>
            </a:r>
            <a:endParaRPr lang="en-US" sz="36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38138" marR="0" lvl="1" indent="-338138">
              <a:spcBef>
                <a:spcPts val="0"/>
              </a:spcBef>
              <a:spcAft>
                <a:spcPts val="180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Estimated </a:t>
            </a:r>
            <a:r>
              <a:rPr lang="en-US" sz="3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53,261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students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unserved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for all or part of school day in 4 content areas/consultant fields…</a:t>
            </a:r>
            <a:endParaRPr lang="en-US" sz="3200" dirty="0"/>
          </a:p>
          <a:p>
            <a:pPr marL="346075" indent="-3460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Highest Vacancies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295400"/>
            <a:ext cx="8686800" cy="5105400"/>
          </a:xfrm>
        </p:spPr>
        <p:txBody>
          <a:bodyPr rtlCol="0">
            <a:normAutofit/>
          </a:bodyPr>
          <a:lstStyle/>
          <a:p>
            <a:pPr marL="280988" indent="-280988" eaLnBrk="1" fontAlgn="auto" hangingPunct="1">
              <a:spcAft>
                <a:spcPts val="1200"/>
              </a:spcAft>
              <a:buNone/>
              <a:defRPr/>
            </a:pPr>
            <a:r>
              <a:rPr lang="en-US" sz="3600" b="1" dirty="0" smtClean="0"/>
              <a:t>Top 4:</a:t>
            </a:r>
          </a:p>
          <a:p>
            <a:pPr marL="514350" marR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5425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Early Childhood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</a:t>
            </a:r>
            <a:r>
              <a:rPr lang="en-US" sz="2800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21,652 </a:t>
            </a:r>
            <a:r>
              <a:rPr 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students </a:t>
            </a:r>
            <a:r>
              <a:rPr lang="en-US" sz="28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unserved</a:t>
            </a:r>
            <a:endParaRPr lang="en-US" sz="2800" i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03325" lvl="3" indent="-352425">
              <a:spcBef>
                <a:spcPts val="0"/>
              </a:spcBef>
              <a:spcAft>
                <a:spcPts val="1200"/>
              </a:spcAft>
              <a:buNone/>
              <a:tabLst>
                <a:tab pos="685800" algn="l"/>
                <a:tab pos="14351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Metro, Chat-Flint and Coastal Plains RESAs</a:t>
            </a:r>
            <a:endParaRPr lang="en-US" sz="2800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  <a:tabLst>
                <a:tab pos="463550" algn="l"/>
                <a:tab pos="18288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Special Education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</a:t>
            </a:r>
            <a:r>
              <a:rPr 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10,238.2 students </a:t>
            </a:r>
            <a:r>
              <a:rPr lang="en-US" sz="28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unserved</a:t>
            </a:r>
            <a:endParaRPr lang="en-US" sz="2800" i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60425" lvl="5">
              <a:spcBef>
                <a:spcPts val="0"/>
              </a:spcBef>
              <a:spcAft>
                <a:spcPts val="1800"/>
              </a:spcAft>
              <a:tabLst>
                <a:tab pos="520700" algn="l"/>
                <a:tab pos="1149350" algn="l"/>
                <a:tab pos="1828800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P-12 Special Ed. Content – Science, Language Arts, Math, Reading, Social Sciences --</a:t>
            </a:r>
            <a:r>
              <a:rPr lang="en-US" sz="26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4,183.8</a:t>
            </a:r>
            <a:endParaRPr lang="en-US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0425" lvl="3">
              <a:spcBef>
                <a:spcPts val="0"/>
              </a:spcBef>
              <a:spcAft>
                <a:spcPts val="1200"/>
              </a:spcAft>
              <a:buFont typeface="Arial"/>
              <a:buChar char="•"/>
              <a:tabLst>
                <a:tab pos="520700" algn="l"/>
                <a:tab pos="1149350" algn="l"/>
                <a:tab pos="1828800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P-12 General Curriculum, LD, BD, Adaptive, Pre-K -- </a:t>
            </a:r>
            <a:r>
              <a:rPr lang="en-US" sz="26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6,049</a:t>
            </a:r>
            <a:endParaRPr lang="en-US" sz="2600" dirty="0" smtClean="0"/>
          </a:p>
          <a:p>
            <a:pPr marL="508000" lvl="1" indent="-514350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  <a:tab pos="1435100" algn="l"/>
              </a:tabLst>
            </a:pPr>
            <a:endParaRPr lang="en-US" sz="3200" dirty="0" smtClean="0"/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346075" indent="-3460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Highest Vacancies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8458200" cy="4953000"/>
          </a:xfrm>
        </p:spPr>
        <p:txBody>
          <a:bodyPr rtlCol="0">
            <a:normAutofit/>
          </a:bodyPr>
          <a:lstStyle/>
          <a:p>
            <a:pPr marL="225425" lvl="2">
              <a:buNone/>
              <a:tabLst>
                <a:tab pos="112713" algn="l"/>
                <a:tab pos="6858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Math</a:t>
            </a:r>
            <a:r>
              <a:rPr 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13,136 students </a:t>
            </a:r>
            <a:r>
              <a:rPr lang="en-US" sz="28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unserved</a:t>
            </a:r>
            <a:endParaRPr lang="en-US" sz="2800" i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688975" lvl="2" indent="-225425">
              <a:buFont typeface="Arial"/>
              <a:buChar char="•"/>
              <a:tabLst>
                <a:tab pos="6858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Grades 6 - 12  -- </a:t>
            </a:r>
            <a:r>
              <a:rPr lang="en-US" sz="2800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9,330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688975" lvl="2" indent="-225425">
              <a:buFont typeface="Arial" panose="020B0604020202020204" pitchFamily="34" charset="0"/>
              <a:buChar char="•"/>
              <a:tabLst>
                <a:tab pos="688975" algn="l"/>
                <a:tab pos="742950" algn="l"/>
                <a:tab pos="914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Grades 4 - 6    -- </a:t>
            </a:r>
            <a:r>
              <a:rPr 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3,806</a:t>
            </a:r>
          </a:p>
          <a:p>
            <a:pPr marL="688975" lvl="2" indent="-225425">
              <a:buNone/>
              <a:tabLst>
                <a:tab pos="688975" algn="l"/>
                <a:tab pos="742950" algn="l"/>
                <a:tab pos="914400" algn="l"/>
              </a:tabLst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5425" lvl="2">
              <a:buNone/>
              <a:tabLst>
                <a:tab pos="688975" algn="l"/>
                <a:tab pos="742950" algn="l"/>
                <a:tab pos="9144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4. Science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8,235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students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unserved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688975" lvl="1" indent="-225425">
              <a:buFont typeface="Arial"/>
              <a:buChar char="•"/>
              <a:tabLst>
                <a:tab pos="969963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Grades 6 -12  -- </a:t>
            </a:r>
            <a:r>
              <a:rPr lang="en-US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5,074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688975" lvl="2" indent="-225425">
              <a:buFont typeface="Arial"/>
              <a:buChar char="•"/>
              <a:tabLst>
                <a:tab pos="463550" algn="l"/>
                <a:tab pos="9699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Grades 4 – 8  -- </a:t>
            </a:r>
            <a:r>
              <a:rPr lang="en-US" sz="2800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3,161</a:t>
            </a:r>
          </a:p>
          <a:p>
            <a:pPr marL="688975" lvl="2" indent="-225425">
              <a:buFont typeface="Arial"/>
              <a:buChar char="•"/>
              <a:tabLst>
                <a:tab pos="463550" algn="l"/>
                <a:tab pos="969963" algn="l"/>
              </a:tabLst>
            </a:pPr>
            <a:endParaRPr lang="en-US" sz="2800" i="1" dirty="0" smtClean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8925" lvl="1" indent="-225425">
              <a:buNone/>
              <a:tabLst>
                <a:tab pos="463550" algn="l"/>
                <a:tab pos="969963" algn="l"/>
              </a:tabLst>
            </a:pPr>
            <a:r>
              <a:rPr lang="en-US" sz="32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Expectations for use of the data…</a:t>
            </a:r>
            <a:endParaRPr lang="en-US" sz="3200" dirty="0" smtClean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solidFill>
                  <a:srgbClr val="A71C1F"/>
                </a:solidFill>
              </a:rPr>
              <a:t>Presenters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676400"/>
            <a:ext cx="8305800" cy="4267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700" dirty="0" smtClean="0"/>
              <a:t>Penney McRoy, Assistant Division Director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700" dirty="0" smtClean="0"/>
              <a:t>Cyndy Stephens, Program Director, </a:t>
            </a:r>
            <a:r>
              <a:rPr lang="en-US" sz="2800" dirty="0" smtClean="0"/>
              <a:t>Educator Workforce Human Resources Acquisition and Development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700" dirty="0" smtClean="0"/>
              <a:t>Angie Gant, Program Director, Program Approval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700" dirty="0" smtClean="0"/>
              <a:t>Julie Beck, Education Specialist, Race To The Top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700" dirty="0" smtClean="0"/>
              <a:t>Anne Marie Fenton, Program Director, Educator Testing and Title IIA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700" dirty="0" smtClean="0"/>
              <a:t>Phyllis Payne, Program Director, Non-Traditional Preparation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60350" y="13716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67590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3352800"/>
            <a:ext cx="8686800" cy="1600200"/>
          </a:xfrm>
          <a:solidFill>
            <a:srgbClr val="A71C1F"/>
          </a:solidFill>
          <a:ln w="3175">
            <a:solidFill>
              <a:srgbClr val="E7C581"/>
            </a:solidFill>
          </a:ln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bg1"/>
                </a:solidFill>
              </a:rPr>
              <a:t>Program Reforms</a:t>
            </a:r>
          </a:p>
        </p:txBody>
      </p:sp>
      <p:sp>
        <p:nvSpPr>
          <p:cNvPr id="139266" name="Rectangle 6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139267" name="Picture 6" descr="new gac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72390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53340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Angie Gant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CAEP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8458200" cy="4953000"/>
          </a:xfr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a partner, answer these questions: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does this acronym stand for? 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two entities united to form CAEP?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is its role in Georgia?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How did you do?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Council for the Accreditation of Educator Preparation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NCATE and TEAC consolidated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6075" indent="-3460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CAEP’s Role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8458200" cy="4953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CAEP advances excellence in educator preparation through evidence-based accreditation that assures quality and supports continuous improvement to strengthen P-12 student learning.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>
                <a:hlinkClick r:id="rId5"/>
              </a:rPr>
              <a:t>http://caepnet.files.wordpress.com/2013/09/final_board_approved1.pdf</a:t>
            </a:r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8" name="Picture 3" descr="C:\Users\agant001\AppData\Local\Microsoft\Windows\Temporary Internet Files\Content.IE5\3YHZPGDN\MP90044230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0826" y="4876800"/>
            <a:ext cx="2206571" cy="147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 txBox="1">
            <a:spLocks/>
          </p:cNvSpPr>
          <p:nvPr/>
        </p:nvSpPr>
        <p:spPr>
          <a:xfrm>
            <a:off x="4648200" y="1447800"/>
            <a:ext cx="4191000" cy="4800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CAEP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Content/Pedagogical Knowledge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Clinical Partnerships and Practice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Candidate Quality, Recruitment, and Selectivity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Program Impact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Continuous Improvement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Standards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304800" y="1447800"/>
            <a:ext cx="4038600" cy="480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NCATE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Candidate Knowledge, Skills, and Dispositions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Assessment System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Field Experience and Clinical Practice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Diversity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Faculty Qualifications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Governance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Partnerships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8458200" cy="4953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Blue Ribbon Panel Report (2010): “All teacher preparation programs and districts have to start thinking about teacher preparation as a responsibility they share, working together.”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hlinkClick r:id="rId5"/>
              </a:rPr>
              <a:t>http://www.ncate.org/LinkClick.aspx?fileticket=zzeiB1OoqPk%3d&amp;tabid=715</a:t>
            </a:r>
            <a:endParaRPr lang="en-US" sz="2000" dirty="0" smtClean="0"/>
          </a:p>
          <a:p>
            <a:pPr marL="280988" indent="-280988" eaLnBrk="1" fontAlgn="auto" hangingPunct="1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346075" indent="-3460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Student Teaching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8458200" cy="4953000"/>
          </a:xfrm>
        </p:spPr>
        <p:txBody>
          <a:bodyPr rtlCol="0"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Then and now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What is co-teaching?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At its best, student teachers and cooperating teachers plan, instruct, and assess students together.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Some of the models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Research shows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6075" indent="-3460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gant001\AppData\Local\Microsoft\Windows\Temporary Internet Files\Content.IE5\K523KE5F\MC9004419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9010318">
            <a:off x="2193327" y="170968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PPEMs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 rot="8180402">
            <a:off x="4784126" y="488780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PPEMs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 rot="2651216">
            <a:off x="4187405" y="2001148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Standards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13548738">
            <a:off x="1198849" y="467739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Standards</a:t>
            </a:r>
            <a:endParaRPr lang="en-US" sz="3200" dirty="0"/>
          </a:p>
        </p:txBody>
      </p:sp>
      <p:pic>
        <p:nvPicPr>
          <p:cNvPr id="13" name="Picture 3" descr="C:\Users\agant001\AppData\Local\Microsoft\Windows\Temporary Internet Files\Content.IE5\K523KE5F\MP90042782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6065" y="2639509"/>
            <a:ext cx="1978058" cy="17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3352800"/>
            <a:ext cx="8686800" cy="1600200"/>
          </a:xfrm>
          <a:solidFill>
            <a:srgbClr val="A71C1F"/>
          </a:solidFill>
          <a:ln w="3175">
            <a:solidFill>
              <a:srgbClr val="E7C581"/>
            </a:solidFill>
          </a:ln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bg1"/>
                </a:solidFill>
              </a:rPr>
              <a:t>Testing Reforms</a:t>
            </a:r>
          </a:p>
        </p:txBody>
      </p:sp>
      <p:sp>
        <p:nvSpPr>
          <p:cNvPr id="139266" name="Rectangle 6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139267" name="Picture 6" descr="new gac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72390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53340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Julie Beck and Anne Marie Fenton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4416490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Step in Transforming 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Educator Preparation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70439" y="2667000"/>
            <a:ext cx="7620000" cy="1219200"/>
            <a:chOff x="609600" y="990600"/>
            <a:chExt cx="7620000" cy="1219200"/>
          </a:xfrm>
        </p:grpSpPr>
        <p:sp>
          <p:nvSpPr>
            <p:cNvPr id="4" name="Rectangle 3"/>
            <p:cNvSpPr/>
            <p:nvPr/>
          </p:nvSpPr>
          <p:spPr>
            <a:xfrm>
              <a:off x="609600" y="990600"/>
              <a:ext cx="7620000" cy="1219200"/>
            </a:xfrm>
            <a:prstGeom prst="rect">
              <a:avLst/>
            </a:prstGeom>
            <a:solidFill>
              <a:srgbClr val="B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4600" y="1216255"/>
              <a:ext cx="4331679" cy="767889"/>
            </a:xfrm>
            <a:prstGeom prst="rect">
              <a:avLst/>
            </a:prstGeom>
          </p:spPr>
        </p:pic>
      </p:grp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7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88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Georgia Wants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1447800"/>
            <a:ext cx="4419600" cy="480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Beginning teachers who are ready to teach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accelerate the time it takes for new teachers to become effective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lower the frustration level of our beginning teachers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4285" y="2362200"/>
            <a:ext cx="385251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mcroy001\AppData\Local\Microsoft\Windows\Temporary Internet Files\Content.IE5\I2AKPHCR\MC900439343[1]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1600200"/>
            <a:ext cx="4572000" cy="4572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solidFill>
                  <a:srgbClr val="A71C1F"/>
                </a:solidFill>
              </a:rPr>
              <a:t>Topics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8400" y="2057400"/>
            <a:ext cx="6400800" cy="4267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800" dirty="0" smtClean="0"/>
              <a:t>Introduction and overview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800" dirty="0" smtClean="0"/>
              <a:t>School Staffing Data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800" dirty="0" smtClean="0"/>
              <a:t>Preparation Program Reforms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800" dirty="0" smtClean="0"/>
              <a:t>Educator Testing Reforms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800" dirty="0" smtClean="0"/>
              <a:t>Non-traditional Preparation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800" dirty="0" smtClean="0"/>
              <a:t>Connecting the Dots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60350" y="13716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67590" name="Picture 6" descr="psc_H_text_x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 descr="GaPSC_Logo_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Consequential Fall 2015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57200" y="18748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Induction Certificate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Teacher Induction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Accountability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Educator Preparation Program Improvement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54025" y="171729"/>
            <a:ext cx="8080375" cy="6610418"/>
            <a:chOff x="7391400" y="733425"/>
            <a:chExt cx="8080375" cy="7343526"/>
          </a:xfrm>
        </p:grpSpPr>
        <p:sp>
          <p:nvSpPr>
            <p:cNvPr id="9" name="Rectangle 8"/>
            <p:cNvSpPr/>
            <p:nvPr/>
          </p:nvSpPr>
          <p:spPr>
            <a:xfrm>
              <a:off x="7391400" y="733425"/>
              <a:ext cx="8080375" cy="73435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7"/>
            <p:cNvGrpSpPr/>
            <p:nvPr/>
          </p:nvGrpSpPr>
          <p:grpSpPr>
            <a:xfrm>
              <a:off x="7924800" y="990126"/>
              <a:ext cx="7329196" cy="6016017"/>
              <a:chOff x="671804" y="365125"/>
              <a:chExt cx="7329196" cy="6016017"/>
            </a:xfrm>
          </p:grpSpPr>
          <p:pic>
            <p:nvPicPr>
              <p:cNvPr id="11" name="Picture 2" descr="C:\Program Files (x86)\Microsoft Office\MEDIA\CAGCAT10\j0186348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1447800"/>
                <a:ext cx="3513138" cy="4933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ounded Rectangular Callout 11"/>
              <p:cNvSpPr/>
              <p:nvPr/>
            </p:nvSpPr>
            <p:spPr>
              <a:xfrm>
                <a:off x="1600200" y="365125"/>
                <a:ext cx="1905000" cy="1463675"/>
              </a:xfrm>
              <a:prstGeom prst="wedgeRoundRectCallout">
                <a:avLst>
                  <a:gd name="adj1" fmla="val -6139"/>
                  <a:gd name="adj2" fmla="val 8417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latin typeface="Georgia" panose="02040502050405020303" pitchFamily="18" charset="0"/>
                  </a:rPr>
                  <a:t>Who am I teaching?</a:t>
                </a:r>
                <a:endParaRPr lang="en-US" sz="2400" b="1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3" name="Rounded Rectangular Callout 12"/>
              <p:cNvSpPr/>
              <p:nvPr/>
            </p:nvSpPr>
            <p:spPr>
              <a:xfrm>
                <a:off x="6096000" y="3444875"/>
                <a:ext cx="1905000" cy="1463675"/>
              </a:xfrm>
              <a:prstGeom prst="wedgeRoundRectCallout">
                <a:avLst>
                  <a:gd name="adj1" fmla="val -66874"/>
                  <a:gd name="adj2" fmla="val 816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latin typeface="Georgia" panose="02040502050405020303" pitchFamily="18" charset="0"/>
                  </a:rPr>
                  <a:t>How will I teach it?</a:t>
                </a:r>
                <a:endParaRPr lang="en-US" sz="2400" b="1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4" name="Rounded Rectangular Callout 13"/>
              <p:cNvSpPr/>
              <p:nvPr/>
            </p:nvSpPr>
            <p:spPr>
              <a:xfrm>
                <a:off x="5562600" y="677862"/>
                <a:ext cx="1905000" cy="1463675"/>
              </a:xfrm>
              <a:prstGeom prst="wedgeRoundRectCallout">
                <a:avLst>
                  <a:gd name="adj1" fmla="val -39445"/>
                  <a:gd name="adj2" fmla="val 8545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latin typeface="Georgia" panose="02040502050405020303" pitchFamily="18" charset="0"/>
                  </a:rPr>
                  <a:t>What am I teaching?</a:t>
                </a:r>
                <a:endParaRPr lang="en-US" sz="2400" b="1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5" name="Rounded Rectangular Callout 14"/>
              <p:cNvSpPr/>
              <p:nvPr/>
            </p:nvSpPr>
            <p:spPr>
              <a:xfrm>
                <a:off x="671804" y="3048000"/>
                <a:ext cx="2147596" cy="1668624"/>
              </a:xfrm>
              <a:prstGeom prst="wedgeRoundRectCallout">
                <a:avLst>
                  <a:gd name="adj1" fmla="val 48604"/>
                  <a:gd name="adj2" fmla="val 8529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Georgia" panose="02040502050405020303" pitchFamily="18" charset="0"/>
                  </a:rPr>
                  <a:t>How will I know if the students understand?</a:t>
                </a:r>
                <a:endParaRPr lang="en-US" sz="2000" b="1" dirty="0">
                  <a:latin typeface="Georgia" panose="02040502050405020303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edTPA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1447800"/>
            <a:ext cx="41148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retirements growing, Georgia will need new teachers….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Teachers ready on Day  1 to help students in Georgia prepare for the future.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5025" y="1905000"/>
            <a:ext cx="4041775" cy="4038600"/>
            <a:chOff x="4800600" y="1600200"/>
            <a:chExt cx="3813175" cy="3810000"/>
          </a:xfrm>
        </p:grpSpPr>
        <p:sp>
          <p:nvSpPr>
            <p:cNvPr id="10" name="Rectangle 9"/>
            <p:cNvSpPr/>
            <p:nvPr/>
          </p:nvSpPr>
          <p:spPr>
            <a:xfrm>
              <a:off x="4800600" y="1600200"/>
              <a:ext cx="3813175" cy="3810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StudentLearni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981200"/>
              <a:ext cx="3562350" cy="299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800" b="1" dirty="0" smtClean="0">
                <a:solidFill>
                  <a:srgbClr val="A71C1F"/>
                </a:solidFill>
                <a:latin typeface="Calibri" pitchFamily="34" charset="0"/>
              </a:rPr>
              <a:t>Educator Ethics Assessment</a:t>
            </a:r>
            <a:endParaRPr lang="en-US" sz="48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State Policy Changes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505-3.01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Tiered Certification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Opportunity and Need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Eliminating Silos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Approaches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381000" y="16002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US" altLang="ja-JP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Professional Educator</a:t>
            </a:r>
            <a:r>
              <a:rPr kumimoji="0" lang="ja-JP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</a:t>
            </a:r>
            <a:endParaRPr kumimoji="0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23888" marR="0" lvl="1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 other professions, with special values, rules, duties, and public responsibilities</a:t>
            </a:r>
          </a:p>
          <a:p>
            <a:pPr marL="623888" marR="0" lvl="1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 of which have to be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balanced</a:t>
            </a:r>
          </a:p>
          <a:p>
            <a:pPr marL="623888" marR="0" lvl="1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 of which have to be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learned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practiced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Approaches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304800" y="14478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Tone: Peer-to-peer, professional-to-professional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lecture, superior-to-underling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 attention to engagement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video scenarios, storytelling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Favor shorter modules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Asynchronous, well planned sequence of experiences that establish knowledge, elevate behavior, and encourage ethical actions and decisions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800" b="1" dirty="0" smtClean="0">
                <a:solidFill>
                  <a:srgbClr val="A71C1F"/>
                </a:solidFill>
                <a:latin typeface="Calibri" pitchFamily="34" charset="0"/>
              </a:rPr>
              <a:t>Collaborative Development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533400" y="16764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Educator Ethics Advisory Committee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Focus Groups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Teacher and Leader Module Courseware Development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Piloting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3124200"/>
            <a:ext cx="8686800" cy="1676400"/>
          </a:xfrm>
          <a:solidFill>
            <a:srgbClr val="A71C1F"/>
          </a:solidFill>
          <a:ln w="3175">
            <a:solidFill>
              <a:srgbClr val="E7C581"/>
            </a:solidFill>
          </a:ln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bg1"/>
                </a:solidFill>
              </a:rPr>
              <a:t>Non-traditional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Educator Preparation</a:t>
            </a:r>
          </a:p>
        </p:txBody>
      </p:sp>
      <p:sp>
        <p:nvSpPr>
          <p:cNvPr id="139266" name="Rectangle 6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139267" name="Picture 6" descr="new gac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72390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53340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Phyllis Payne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 smtClean="0">
                <a:solidFill>
                  <a:srgbClr val="A71C1F"/>
                </a:solidFill>
                <a:latin typeface="Calibri" pitchFamily="34" charset="0"/>
              </a:rPr>
              <a:t>Candidate Support Team Model</a:t>
            </a:r>
            <a:endParaRPr lang="en-US" sz="44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81000" y="1371600"/>
            <a:ext cx="807720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Characteristics: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School-based administrator and mentor,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Provider Supervisor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Content Specialist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Trained in coaching skills and the work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Meet three times a year and as needed based on candidate performance data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Strengths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On-going individualized support during job-embedded practice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Identify critical needs quickly and provide support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800" b="1" dirty="0" smtClean="0">
                <a:solidFill>
                  <a:srgbClr val="A71C1F"/>
                </a:solidFill>
                <a:latin typeface="Calibri" pitchFamily="34" charset="0"/>
              </a:rPr>
              <a:t>Enrollment/Retention Data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04800" y="1371600"/>
            <a:ext cx="86106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Enrollment: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							  </a:t>
            </a:r>
          </a:p>
          <a:p>
            <a:pPr marL="342900" indent="6176963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*1/2 year</a:t>
            </a: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Retention Rates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US" sz="2300" dirty="0" smtClean="0"/>
              <a:t>84% to 86% 3 years after completion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charset="0"/>
              <a:buChar char="–"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Several EPPs report 96% - 98% retention rates</a:t>
            </a: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Frequently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GaTAPP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candidates are employed in their home communities.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1905000"/>
          <a:ext cx="6934200" cy="1402080"/>
        </p:xfrm>
        <a:graphic>
          <a:graphicData uri="http://schemas.openxmlformats.org/drawingml/2006/table">
            <a:tbl>
              <a:tblPr/>
              <a:tblGrid>
                <a:gridCol w="1752600"/>
                <a:gridCol w="2673485"/>
                <a:gridCol w="2508115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Academic Year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Newly Enrolled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Enrolled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2013-2014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556*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1432*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2012-2013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1513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2011-2012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1386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3352800"/>
            <a:ext cx="8686800" cy="1600200"/>
          </a:xfrm>
          <a:solidFill>
            <a:srgbClr val="A71C1F"/>
          </a:solidFill>
          <a:ln w="3175">
            <a:solidFill>
              <a:srgbClr val="E7C581"/>
            </a:solidFill>
          </a:ln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39266" name="Rectangle 6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139267" name="Picture 6" descr="new gac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72390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53340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Penney McRoy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800" b="1" dirty="0" smtClean="0">
                <a:solidFill>
                  <a:srgbClr val="A71C1F"/>
                </a:solidFill>
                <a:latin typeface="Calibri" pitchFamily="34" charset="0"/>
              </a:rPr>
              <a:t>Provider Performance Data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04800" y="1447800"/>
            <a:ext cx="85344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Clayton County: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Completion/Retention Data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Standardized Tests: Middle School, ECE CRCT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EOCT: Literature and Math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Comparison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GaTAPP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to veteran and new teachers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CSRA:  Incomplete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Scoring above state and school level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EOCT Biology Teacher: 68 Exceeds, 24 Met, 4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3124200"/>
            <a:ext cx="8686800" cy="1676400"/>
          </a:xfrm>
          <a:solidFill>
            <a:srgbClr val="A71C1F"/>
          </a:solidFill>
          <a:ln w="3175">
            <a:solidFill>
              <a:srgbClr val="E7C581"/>
            </a:solidFill>
          </a:ln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39266" name="Rectangle 6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139267" name="Picture 6" descr="new gac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72390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53340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Penney McRoy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Framing Questions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752600"/>
            <a:ext cx="8458200" cy="2362200"/>
          </a:xfrm>
        </p:spPr>
        <p:txBody>
          <a:bodyPr rtlCol="0">
            <a:normAutofit/>
          </a:bodyPr>
          <a:lstStyle/>
          <a:p>
            <a:pPr marL="280988" indent="-280988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Join with one or two other Commissioners</a:t>
            </a:r>
          </a:p>
          <a:p>
            <a:pPr marL="280988" indent="-280988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Compare your responses</a:t>
            </a:r>
          </a:p>
          <a:p>
            <a:pPr marL="280988" indent="-280988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Share </a:t>
            </a:r>
          </a:p>
        </p:txBody>
      </p:sp>
      <p:pic>
        <p:nvPicPr>
          <p:cNvPr id="21510" name="Picture 6" descr="http://thehelpsychgazette.com/main/wp-content/uploads/2011/11/talking-people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048000"/>
            <a:ext cx="5105399" cy="324922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8686800" cy="1133475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Connecting the Dots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8458200" cy="3429000"/>
          </a:xfrm>
        </p:spPr>
        <p:txBody>
          <a:bodyPr rtlCol="0">
            <a:normAutofit/>
          </a:bodyPr>
          <a:lstStyle/>
          <a:p>
            <a:pPr marL="280988" indent="-280988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Our intersecting and overlapping responsibilities</a:t>
            </a:r>
          </a:p>
          <a:p>
            <a:pPr marL="280988" indent="-280988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Partner agencies and organizations</a:t>
            </a:r>
            <a:endParaRPr lang="en-US" sz="2400" dirty="0" smtClean="0"/>
          </a:p>
          <a:p>
            <a:pPr marL="280988" indent="-280988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All focused on providing the best teachers for Georgia’s classrooms</a:t>
            </a:r>
          </a:p>
          <a:p>
            <a:pPr marL="280988" indent="-280988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GA is well positioned to achieve the ideals set forth in </a:t>
            </a:r>
            <a:r>
              <a:rPr lang="en-US" sz="2800" i="1" dirty="0" smtClean="0"/>
              <a:t>Our Responsibility Our Promise</a:t>
            </a:r>
            <a:endParaRPr lang="en-US" sz="2800" dirty="0"/>
          </a:p>
          <a:p>
            <a:pPr marL="346075" indent="-3460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76400"/>
            <a:ext cx="8686800" cy="36115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8000" b="1" dirty="0" smtClean="0">
                <a:solidFill>
                  <a:srgbClr val="A71C1F"/>
                </a:solidFill>
              </a:rPr>
              <a:t>Any Remaining Questions  </a:t>
            </a:r>
          </a:p>
        </p:txBody>
      </p:sp>
      <p:sp>
        <p:nvSpPr>
          <p:cNvPr id="212994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212995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6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7" name="Picture 6" descr="C:\Users\mcroy001\AppData\Local\Microsoft\Windows\Temporary Internet Files\Content.IE5\I2AKPHCR\MC90043485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191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924800" cy="838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A71C1F"/>
                </a:solidFill>
              </a:rPr>
              <a:t>Contact Us</a:t>
            </a:r>
          </a:p>
        </p:txBody>
      </p:sp>
      <p:sp>
        <p:nvSpPr>
          <p:cNvPr id="215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458200" cy="5029200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  <a:spcAft>
                <a:spcPct val="25000"/>
              </a:spcAft>
            </a:pPr>
            <a:endParaRPr lang="en-US" sz="3400" dirty="0" smtClean="0"/>
          </a:p>
          <a:p>
            <a:pPr marL="292100" indent="-292100"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sz="3400" dirty="0" smtClean="0"/>
          </a:p>
          <a:p>
            <a:pPr marL="292100" indent="-292100"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r>
              <a:rPr lang="en-US" sz="3400" dirty="0" smtClean="0"/>
              <a:t> </a:t>
            </a:r>
          </a:p>
          <a:p>
            <a:pPr marL="292100" indent="-292100"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sz="3400" dirty="0" smtClean="0"/>
          </a:p>
          <a:p>
            <a:pPr marL="292100" indent="-292100"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sz="3400" dirty="0" smtClean="0"/>
          </a:p>
          <a:p>
            <a:pPr marL="292100" indent="-292100"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sz="3400" dirty="0" smtClean="0"/>
          </a:p>
          <a:p>
            <a:pPr marL="292100" indent="-292100"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sz="3400" dirty="0" smtClean="0"/>
          </a:p>
          <a:p>
            <a:pPr marL="292100" indent="-292100"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sz="3400" dirty="0" smtClean="0"/>
          </a:p>
        </p:txBody>
      </p:sp>
      <p:sp>
        <p:nvSpPr>
          <p:cNvPr id="215043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15044" name="Rectangle 5"/>
          <p:cNvSpPr>
            <a:spLocks noChangeArrowheads="1"/>
          </p:cNvSpPr>
          <p:nvPr/>
        </p:nvSpPr>
        <p:spPr bwMode="auto">
          <a:xfrm>
            <a:off x="260350" y="11430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215045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6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9438" y="57150"/>
            <a:ext cx="8286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7" name="Text Box 8"/>
          <p:cNvSpPr txBox="1">
            <a:spLocks noChangeArrowheads="1"/>
          </p:cNvSpPr>
          <p:nvPr/>
        </p:nvSpPr>
        <p:spPr bwMode="auto">
          <a:xfrm>
            <a:off x="228600" y="1295400"/>
            <a:ext cx="868680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Julie Beck -- </a:t>
            </a:r>
            <a:r>
              <a:rPr lang="en-US" sz="2400" dirty="0" smtClean="0">
                <a:latin typeface="Calibri" pitchFamily="34" charset="0"/>
                <a:hlinkClick r:id="rId5"/>
              </a:rPr>
              <a:t>julie.beck@gapsc.com</a:t>
            </a:r>
            <a:r>
              <a:rPr lang="en-US" sz="2400" dirty="0" smtClean="0">
                <a:latin typeface="Calibri" pitchFamily="34" charset="0"/>
              </a:rPr>
              <a:t>   404-232-2642</a:t>
            </a:r>
          </a:p>
          <a:p>
            <a:pPr algn="ctr">
              <a:spcAft>
                <a:spcPts val="600"/>
              </a:spcAft>
            </a:pPr>
            <a:endParaRPr lang="en-US" sz="1400" dirty="0" smtClean="0">
              <a:latin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Anne </a:t>
            </a:r>
            <a:r>
              <a:rPr lang="en-US" sz="2400" dirty="0">
                <a:latin typeface="Calibri" pitchFamily="34" charset="0"/>
              </a:rPr>
              <a:t>Marie </a:t>
            </a:r>
            <a:r>
              <a:rPr lang="en-US" sz="2400" dirty="0" smtClean="0">
                <a:latin typeface="Calibri" pitchFamily="34" charset="0"/>
              </a:rPr>
              <a:t>Fenton -- </a:t>
            </a:r>
            <a:r>
              <a:rPr lang="en-US" sz="2400" u="sng" dirty="0" smtClean="0">
                <a:latin typeface="Calibri" pitchFamily="34" charset="0"/>
                <a:hlinkClick r:id="rId6"/>
              </a:rPr>
              <a:t>annemarie.fenton@gapsc.com</a:t>
            </a:r>
            <a:r>
              <a:rPr lang="en-US" sz="2400" dirty="0" smtClean="0"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404-232-2654</a:t>
            </a:r>
          </a:p>
          <a:p>
            <a:pPr lvl="1" algn="ctr">
              <a:spcAft>
                <a:spcPts val="600"/>
              </a:spcAft>
            </a:pPr>
            <a:endParaRPr lang="en-US" sz="1200" dirty="0">
              <a:latin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Angie Gant -- </a:t>
            </a:r>
            <a:r>
              <a:rPr lang="en-US" sz="2400" u="sng" dirty="0" smtClean="0">
                <a:latin typeface="Calibri" pitchFamily="34" charset="0"/>
                <a:hlinkClick r:id="rId7"/>
              </a:rPr>
              <a:t>angie.gant@gapsc.com</a:t>
            </a:r>
            <a:r>
              <a:rPr lang="en-US" sz="2400" dirty="0" smtClean="0">
                <a:latin typeface="Calibri" pitchFamily="34" charset="0"/>
              </a:rPr>
              <a:t>  404-232-2655</a:t>
            </a:r>
          </a:p>
          <a:p>
            <a:pPr algn="ctr">
              <a:spcAft>
                <a:spcPts val="600"/>
              </a:spcAft>
              <a:tabLst>
                <a:tab pos="461963" algn="l"/>
              </a:tabLst>
            </a:pPr>
            <a:endParaRPr lang="en-US" sz="1400" dirty="0">
              <a:latin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Penney McRoy -- </a:t>
            </a:r>
            <a:r>
              <a:rPr lang="en-US" sz="2400" u="sng" dirty="0" smtClean="0">
                <a:latin typeface="Calibri" pitchFamily="34" charset="0"/>
                <a:hlinkClick r:id="rId8"/>
              </a:rPr>
              <a:t>penney.mcroy@gapsc.com</a:t>
            </a:r>
            <a:r>
              <a:rPr lang="en-US" sz="2400" dirty="0" smtClean="0">
                <a:latin typeface="Calibri" pitchFamily="34" charset="0"/>
              </a:rPr>
              <a:t>  404-232-2629</a:t>
            </a:r>
          </a:p>
          <a:p>
            <a:pPr algn="ctr">
              <a:spcAft>
                <a:spcPts val="600"/>
              </a:spcAft>
            </a:pPr>
            <a:endParaRPr lang="en-US" sz="1400" dirty="0" smtClean="0">
              <a:latin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Phyllis Payne -- </a:t>
            </a:r>
            <a:r>
              <a:rPr lang="en-US" sz="2400" dirty="0" smtClean="0">
                <a:latin typeface="Calibri" pitchFamily="34" charset="0"/>
                <a:hlinkClick r:id="rId9"/>
              </a:rPr>
              <a:t>phyllis.payne@gapsc.com</a:t>
            </a:r>
            <a:r>
              <a:rPr lang="en-US" sz="2400" dirty="0" smtClean="0">
                <a:latin typeface="Calibri" pitchFamily="34" charset="0"/>
              </a:rPr>
              <a:t> 404-232-2554</a:t>
            </a:r>
          </a:p>
          <a:p>
            <a:pPr algn="ctr">
              <a:spcAft>
                <a:spcPts val="600"/>
              </a:spcAft>
            </a:pPr>
            <a:endParaRPr lang="en-US" sz="1400" dirty="0" smtClean="0">
              <a:latin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Cyndy Stephens -- </a:t>
            </a:r>
            <a:r>
              <a:rPr lang="en-US" sz="2400" dirty="0" smtClean="0">
                <a:latin typeface="Calibri" pitchFamily="34" charset="0"/>
                <a:hlinkClick r:id="rId10"/>
              </a:rPr>
              <a:t>cyndy.stephens@gapsc.com</a:t>
            </a:r>
            <a:r>
              <a:rPr lang="en-US" sz="2400" dirty="0" smtClean="0">
                <a:latin typeface="Calibri" pitchFamily="34" charset="0"/>
              </a:rPr>
              <a:t> 404-232-2645</a:t>
            </a:r>
          </a:p>
          <a:p>
            <a:pPr>
              <a:spcAft>
                <a:spcPts val="0"/>
              </a:spcAft>
            </a:pPr>
            <a:endParaRPr lang="en-US" sz="1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657600"/>
            <a:ext cx="8686800" cy="1600200"/>
          </a:xfrm>
          <a:solidFill>
            <a:srgbClr val="A71C1F"/>
          </a:solidFill>
          <a:ln w="3175">
            <a:solidFill>
              <a:srgbClr val="E7C581"/>
            </a:solidFill>
          </a:ln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217090" name="Rectangle 6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217091" name="Picture 6" descr="new gac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72390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Resources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8458200" cy="4953000"/>
          </a:xfrm>
        </p:spPr>
        <p:txBody>
          <a:bodyPr rtlCol="0">
            <a:normAutofit fontScale="85000" lnSpcReduction="20000"/>
          </a:bodyPr>
          <a:lstStyle/>
          <a:p>
            <a:pPr marL="280988" indent="-280988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3300" b="1" dirty="0" smtClean="0"/>
              <a:t>Laptop </a:t>
            </a:r>
          </a:p>
          <a:p>
            <a:pPr marL="280988" indent="-280988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3100" dirty="0" smtClean="0"/>
              <a:t>Ed Prep folder</a:t>
            </a:r>
          </a:p>
          <a:p>
            <a:pPr marL="681038" lvl="1" indent="-280988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PowerPoint Presentation</a:t>
            </a:r>
          </a:p>
          <a:p>
            <a:pPr marL="681038" lvl="1" indent="-280988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Commission Retreat Graphic Organizer</a:t>
            </a:r>
          </a:p>
          <a:p>
            <a:pPr marL="681038" lvl="1" indent="-280988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10 Recommended Policy Actions from Our Responsibility Our Promise </a:t>
            </a:r>
            <a:r>
              <a:rPr lang="en-US" sz="2200" dirty="0" smtClean="0"/>
              <a:t>(CCSSO Report)</a:t>
            </a:r>
            <a:endParaRPr lang="en-US" dirty="0" smtClean="0"/>
          </a:p>
          <a:p>
            <a:pPr marL="681038" lvl="1" indent="-280988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Definitions of Learner Ready Teacher and School Ready Principal</a:t>
            </a:r>
          </a:p>
          <a:p>
            <a:pPr marL="681038" lvl="1" indent="-280988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edTPA School Flyer</a:t>
            </a:r>
          </a:p>
          <a:p>
            <a:pPr marL="681038" lvl="1" indent="-280988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edTPA Video</a:t>
            </a:r>
          </a:p>
          <a:p>
            <a:pPr marL="681038" lvl="1" indent="-280988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Draft Outline of Educator Ethics Modules </a:t>
            </a:r>
            <a:r>
              <a:rPr lang="en-US" sz="3200" dirty="0" smtClean="0"/>
              <a:t> </a:t>
            </a:r>
          </a:p>
          <a:p>
            <a:pPr marL="280988" indent="-280988"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346075" indent="-3460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Resources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8458200" cy="4953000"/>
          </a:xfrm>
        </p:spPr>
        <p:txBody>
          <a:bodyPr rtlCol="0">
            <a:noAutofit/>
          </a:bodyPr>
          <a:lstStyle/>
          <a:p>
            <a:pPr marL="280988" indent="-280988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/>
              <a:t>Folder Contents</a:t>
            </a:r>
            <a:endParaRPr lang="en-US" sz="1800" dirty="0" smtClean="0"/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Commission Retreat Graphic Organizer with a Bingo Card attached</a:t>
            </a:r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10 Recommended Policy Actions from Our Responsibility Our Promise </a:t>
            </a:r>
            <a:r>
              <a:rPr lang="en-US" sz="1600" dirty="0" smtClean="0"/>
              <a:t>(CCSSO Report)</a:t>
            </a:r>
            <a:endParaRPr lang="en-US" sz="2000" dirty="0" smtClean="0"/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Definitions of Learner Ready Teacher and School Ready Principal</a:t>
            </a:r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Certified Personnel Vacancies by RESA</a:t>
            </a:r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Certified Personnel Vacancies by Field</a:t>
            </a:r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edTPA School Flyer and Overview</a:t>
            </a:r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Draft Outline of Educator Ethics Modules</a:t>
            </a:r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Clayton County Public Schools </a:t>
            </a:r>
            <a:r>
              <a:rPr lang="en-US" sz="2000" dirty="0" err="1" smtClean="0"/>
              <a:t>GaTAPP</a:t>
            </a:r>
            <a:r>
              <a:rPr lang="en-US" sz="2000" dirty="0" smtClean="0"/>
              <a:t> Data</a:t>
            </a:r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Alignment of Danielson’s Framework for Teaching, edTPA Rubrics &amp; TAPS Standards to the InTASC Standards</a:t>
            </a:r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marL="280988" indent="-280988" eaLnBrk="1" fontAlgn="auto" hangingPunct="1">
              <a:spcAft>
                <a:spcPts val="0"/>
              </a:spcAft>
              <a:buNone/>
              <a:defRPr/>
            </a:pPr>
            <a:endParaRPr lang="en-US" sz="1800" dirty="0" smtClean="0"/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marL="346075" indent="-3460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Bingo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8458200" cy="4953000"/>
          </a:xfrm>
        </p:spPr>
        <p:txBody>
          <a:bodyPr rtlCol="0">
            <a:normAutofit/>
          </a:bodyPr>
          <a:lstStyle/>
          <a:p>
            <a:pPr marL="280988" indent="-280988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/>
              <a:t>Materials:</a:t>
            </a:r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Skittles</a:t>
            </a:r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Bingo Card -- terms and acronyms</a:t>
            </a:r>
          </a:p>
          <a:p>
            <a:pPr marL="280988" indent="-280988" eaLnBrk="1" fontAlgn="auto" hangingPunct="1">
              <a:spcAft>
                <a:spcPts val="0"/>
              </a:spcAft>
              <a:buNone/>
              <a:defRPr/>
            </a:pPr>
            <a:endParaRPr lang="en-US" sz="1800" dirty="0" smtClean="0"/>
          </a:p>
          <a:p>
            <a:pPr marL="280988" indent="-280988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/>
              <a:t>Process:</a:t>
            </a:r>
          </a:p>
          <a:p>
            <a:pPr marL="280988" indent="-280988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As you hear a term place a skittle on that spot</a:t>
            </a:r>
          </a:p>
          <a:p>
            <a:pPr marL="280988" indent="-280988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Yell Bingo! when you fill a row</a:t>
            </a:r>
          </a:p>
          <a:p>
            <a:pPr marL="280988" indent="-280988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first four people to yell Bingo will receive a prize</a:t>
            </a:r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346075" indent="-3460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Framing Questions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5638800" cy="2514600"/>
          </a:xfrm>
        </p:spPr>
        <p:txBody>
          <a:bodyPr rtlCol="0">
            <a:normAutofit/>
          </a:bodyPr>
          <a:lstStyle/>
          <a:p>
            <a:pPr marL="280988" indent="-280988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Posted on each side wall</a:t>
            </a:r>
          </a:p>
          <a:p>
            <a:pPr marL="280988" indent="-280988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Use your graphic organizer or other paper to jot down your responses to these questions as they emerge</a:t>
            </a:r>
          </a:p>
          <a:p>
            <a:pPr marL="280988" indent="-280988"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280988" indent="-280988" eaLnBrk="1" fontAlgn="auto" hangingPunct="1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346075" indent="-3460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  <p:pic>
        <p:nvPicPr>
          <p:cNvPr id="10242" name="Picture 2" descr="http://www.inc.com/uploaded_files/image/creative-thinking-panoramic_1379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810000"/>
            <a:ext cx="5476875" cy="257175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6131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Rectangle 2"/>
          <p:cNvSpPr txBox="1">
            <a:spLocks noChangeArrowheads="1"/>
          </p:cNvSpPr>
          <p:nvPr/>
        </p:nvSpPr>
        <p:spPr bwMode="auto">
          <a:xfrm>
            <a:off x="3048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A71C1F"/>
                </a:solidFill>
                <a:latin typeface="Calibri" pitchFamily="34" charset="0"/>
              </a:rPr>
              <a:t>Theme</a:t>
            </a:r>
            <a:endParaRPr lang="en-US" sz="6000" b="1" dirty="0">
              <a:solidFill>
                <a:srgbClr val="A71C1F"/>
              </a:solidFill>
              <a:latin typeface="Calibri" pitchFamily="34" charset="0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447800"/>
            <a:ext cx="7543800" cy="4953000"/>
          </a:xfrm>
        </p:spPr>
        <p:txBody>
          <a:bodyPr rtlCol="0">
            <a:normAutofit/>
          </a:bodyPr>
          <a:lstStyle/>
          <a:p>
            <a:pPr marL="280988" indent="-280988" algn="ctr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4000" i="1" dirty="0" smtClean="0"/>
              <a:t>Improving student achievement through the transformation of educator preparation and entry into the profession</a:t>
            </a:r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 smtClean="0"/>
          </a:p>
          <a:p>
            <a:pPr marL="280988" indent="-2809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/>
          </a:p>
          <a:p>
            <a:pPr marL="346075" indent="-3460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681-GACEppt_Opt1">
  <a:themeElements>
    <a:clrScheme name="21681-GACEppt_Opt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681-GACEppt_Opt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681-GACEppt_Opt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1681-GACEppt_Opt1">
  <a:themeElements>
    <a:clrScheme name="1_21681-GACEppt_Opt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21681-GACEppt_Opt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21681-GACEppt_Opt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21681-GACEppt_Opt1">
  <a:themeElements>
    <a:clrScheme name="2_21681-GACEppt_Opt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21681-GACEppt_Opt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21681-GACEppt_Opt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21681-GACEppt_Opt1">
  <a:themeElements>
    <a:clrScheme name="3_21681-GACEppt_Opt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21681-GACEppt_Opt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21681-GACEppt_Opt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1391</Words>
  <Application>Microsoft Office PowerPoint</Application>
  <PresentationFormat>On-screen Show (4:3)</PresentationFormat>
  <Paragraphs>337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Office Theme</vt:lpstr>
      <vt:lpstr>21681-GACEppt_Opt1</vt:lpstr>
      <vt:lpstr>1_21681-GACEppt_Opt1</vt:lpstr>
      <vt:lpstr>2_21681-GACEppt_Opt1</vt:lpstr>
      <vt:lpstr>3_21681-GACEppt_Opt1</vt:lpstr>
      <vt:lpstr>Slide 1</vt:lpstr>
      <vt:lpstr>Presenters</vt:lpstr>
      <vt:lpstr>Topics</vt:lpstr>
      <vt:lpstr>Introduction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School Staffing Data</vt:lpstr>
      <vt:lpstr>Slide 15</vt:lpstr>
      <vt:lpstr>Slide 16</vt:lpstr>
      <vt:lpstr>Slide 17</vt:lpstr>
      <vt:lpstr>Slide 18</vt:lpstr>
      <vt:lpstr>Slide 19</vt:lpstr>
      <vt:lpstr>Program Reforms</vt:lpstr>
      <vt:lpstr>Slide 21</vt:lpstr>
      <vt:lpstr>Slide 22</vt:lpstr>
      <vt:lpstr>Slide 23</vt:lpstr>
      <vt:lpstr>Slide 24</vt:lpstr>
      <vt:lpstr>Slide 25</vt:lpstr>
      <vt:lpstr>Slide 26</vt:lpstr>
      <vt:lpstr>Testing Reforms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Non-traditional Educator Preparation</vt:lpstr>
      <vt:lpstr>Slide 38</vt:lpstr>
      <vt:lpstr>Slide 39</vt:lpstr>
      <vt:lpstr>Slide 40</vt:lpstr>
      <vt:lpstr>Conclusion</vt:lpstr>
      <vt:lpstr>Slide 42</vt:lpstr>
      <vt:lpstr>Slide 43</vt:lpstr>
      <vt:lpstr>Slide 44</vt:lpstr>
      <vt:lpstr>Contact Us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mcroy001</dc:creator>
  <cp:lastModifiedBy>mcroy001</cp:lastModifiedBy>
  <cp:revision>109</cp:revision>
  <dcterms:created xsi:type="dcterms:W3CDTF">2013-03-12T15:46:55Z</dcterms:created>
  <dcterms:modified xsi:type="dcterms:W3CDTF">2013-12-13T15:08:01Z</dcterms:modified>
</cp:coreProperties>
</file>