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8" r:id="rId2"/>
    <p:sldId id="300" r:id="rId3"/>
    <p:sldId id="302" r:id="rId4"/>
    <p:sldId id="303" r:id="rId5"/>
    <p:sldId id="2038" r:id="rId6"/>
    <p:sldId id="2039" r:id="rId7"/>
    <p:sldId id="262" r:id="rId8"/>
    <p:sldId id="2012" r:id="rId9"/>
    <p:sldId id="2049" r:id="rId10"/>
    <p:sldId id="2041" r:id="rId11"/>
    <p:sldId id="2042" r:id="rId12"/>
    <p:sldId id="2052" r:id="rId13"/>
    <p:sldId id="2011" r:id="rId14"/>
    <p:sldId id="2043" r:id="rId15"/>
    <p:sldId id="2050" r:id="rId16"/>
    <p:sldId id="2044" r:id="rId17"/>
    <p:sldId id="2045" r:id="rId18"/>
    <p:sldId id="2051" r:id="rId19"/>
    <p:sldId id="2046" r:id="rId20"/>
    <p:sldId id="2047" r:id="rId21"/>
    <p:sldId id="2053" r:id="rId22"/>
    <p:sldId id="2048" r:id="rId23"/>
    <p:sldId id="2056" r:id="rId24"/>
    <p:sldId id="296" r:id="rId25"/>
    <p:sldId id="308" r:id="rId26"/>
    <p:sldId id="304" r:id="rId27"/>
    <p:sldId id="305" r:id="rId28"/>
    <p:sldId id="205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7242" userDrawn="1">
          <p15:clr>
            <a:srgbClr val="A4A3A4"/>
          </p15:clr>
        </p15:guide>
        <p15:guide id="4" pos="3840" userDrawn="1">
          <p15:clr>
            <a:srgbClr val="A4A3A4"/>
          </p15:clr>
        </p15:guide>
        <p15:guide id="5" orient="horz" pos="346" userDrawn="1">
          <p15:clr>
            <a:srgbClr val="A4A3A4"/>
          </p15:clr>
        </p15:guide>
        <p15:guide id="6" orient="horz" pos="3974" userDrawn="1">
          <p15:clr>
            <a:srgbClr val="A4A3A4"/>
          </p15:clr>
        </p15:guide>
        <p15:guide id="7" pos="5564" userDrawn="1">
          <p15:clr>
            <a:srgbClr val="A4A3A4"/>
          </p15:clr>
        </p15:guide>
        <p15:guide id="8" pos="2139" userDrawn="1">
          <p15:clr>
            <a:srgbClr val="A4A3A4"/>
          </p15:clr>
        </p15:guide>
        <p15:guide id="9" pos="438" userDrawn="1">
          <p15:clr>
            <a:srgbClr val="A4A3A4"/>
          </p15:clr>
        </p15:guide>
        <p15:guide id="11" pos="1277" userDrawn="1">
          <p15:clr>
            <a:srgbClr val="A4A3A4"/>
          </p15:clr>
        </p15:guide>
        <p15:guide id="12" orient="horz" pos="1230" userDrawn="1">
          <p15:clr>
            <a:srgbClr val="A4A3A4"/>
          </p15:clr>
        </p15:guide>
        <p15:guide id="13" pos="6403" userDrawn="1">
          <p15:clr>
            <a:srgbClr val="A4A3A4"/>
          </p15:clr>
        </p15:guide>
        <p15:guide id="14" orient="horz" pos="309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0211CC-120A-497C-996A-1FDBC11CDAFB}" v="2" dt="2022-11-01T16:23:56.163"/>
  </p1510:revLst>
</p1510:revInfo>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321" autoAdjust="0"/>
    <p:restoredTop sz="95439"/>
  </p:normalViewPr>
  <p:slideViewPr>
    <p:cSldViewPr snapToGrid="0" snapToObjects="1" showGuides="1">
      <p:cViewPr varScale="1">
        <p:scale>
          <a:sx n="78" d="100"/>
          <a:sy n="78" d="100"/>
        </p:scale>
        <p:origin x="132" y="216"/>
      </p:cViewPr>
      <p:guideLst>
        <p:guide orient="horz" pos="2160"/>
        <p:guide pos="7242"/>
        <p:guide pos="3840"/>
        <p:guide orient="horz" pos="346"/>
        <p:guide orient="horz" pos="3974"/>
        <p:guide pos="5564"/>
        <p:guide pos="2139"/>
        <p:guide pos="438"/>
        <p:guide pos="1277"/>
        <p:guide orient="horz" pos="1230"/>
        <p:guide pos="6403"/>
        <p:guide orient="horz" pos="309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EDFB7E-8A14-5F4A-A8BC-FEC574E653A4}" type="datetimeFigureOut">
              <a:rPr lang="en-US" smtClean="0"/>
              <a:t>11/2/2022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1814F3-7BF6-CC41-BA5F-F3649E84E65E}" type="slidenum">
              <a:rPr lang="en-US" smtClean="0"/>
              <a:t>‹#›</a:t>
            </a:fld>
            <a:endParaRPr lang="en-US"/>
          </a:p>
        </p:txBody>
      </p:sp>
    </p:spTree>
    <p:extLst>
      <p:ext uri="{BB962C8B-B14F-4D97-AF65-F5344CB8AC3E}">
        <p14:creationId xmlns:p14="http://schemas.microsoft.com/office/powerpoint/2010/main" val="3550263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07000"/>
              </a:lnSpc>
              <a:spcBef>
                <a:spcPts val="0"/>
              </a:spcBef>
              <a:spcAft>
                <a:spcPts val="800"/>
              </a:spcAf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And believe it or not we can look to the World Health Organization to start us off. Burnout is not just metaphorical jargon. It has an official definition in the International Classification of Diseases (ICD-10).</a:t>
            </a:r>
            <a:br>
              <a:rPr lang="en-US" sz="1100" dirty="0">
                <a:effectLst/>
                <a:latin typeface="Calibri" panose="020F0502020204030204" pitchFamily="34" charset="0"/>
                <a:ea typeface="Calibri" panose="020F0502020204030204" pitchFamily="34" charset="0"/>
                <a:cs typeface="Times New Roman" panose="02020603050405020304" pitchFamily="18" charset="0"/>
              </a:rPr>
            </a:b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100" b="1" dirty="0">
                <a:effectLst/>
                <a:latin typeface="Calibri" panose="020F0502020204030204" pitchFamily="34" charset="0"/>
                <a:ea typeface="Calibri" panose="020F0502020204030204" pitchFamily="34" charset="0"/>
                <a:cs typeface="Times New Roman" panose="02020603050405020304" pitchFamily="18" charset="0"/>
              </a:rPr>
              <a:t>The definition</a:t>
            </a:r>
            <a:r>
              <a:rPr lang="en-US" sz="1100" dirty="0">
                <a:effectLst/>
                <a:latin typeface="Calibri" panose="020F0502020204030204" pitchFamily="34" charset="0"/>
                <a:ea typeface="Calibri" panose="020F0502020204030204" pitchFamily="34" charset="0"/>
                <a:cs typeface="Times New Roman" panose="02020603050405020304" pitchFamily="18" charset="0"/>
              </a:rPr>
              <a:t>: “a syndrome conceptualized as resulting from chronic workplace stress that has not been successfully managed.” And it presents as</a:t>
            </a:r>
            <a:br>
              <a:rPr lang="en-US" sz="1100" dirty="0">
                <a:effectLst/>
                <a:latin typeface="Calibri" panose="020F0502020204030204" pitchFamily="34" charset="0"/>
                <a:ea typeface="Calibri" panose="020F0502020204030204" pitchFamily="34" charset="0"/>
                <a:cs typeface="Times New Roman" panose="02020603050405020304" pitchFamily="18" charset="0"/>
              </a:rPr>
            </a:b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Feelings of energy </a:t>
            </a:r>
            <a:r>
              <a:rPr lang="en-US" sz="1100" dirty="0">
                <a:effectLst/>
                <a:latin typeface="Calibri" panose="020F0502020204030204" pitchFamily="34" charset="0"/>
                <a:ea typeface="Calibri" panose="020F0502020204030204" pitchFamily="34" charset="0"/>
                <a:cs typeface="Times New Roman" panose="02020603050405020304" pitchFamily="18" charset="0"/>
              </a:rPr>
              <a:t>depletion or exhaustion</a:t>
            </a:r>
            <a:br>
              <a:rPr lang="en-US" sz="1100" dirty="0">
                <a:effectLst/>
                <a:latin typeface="Calibri" panose="020F0502020204030204" pitchFamily="34" charset="0"/>
                <a:ea typeface="Calibri" panose="020F0502020204030204" pitchFamily="34" charset="0"/>
                <a:cs typeface="Times New Roman" panose="02020603050405020304" pitchFamily="18" charset="0"/>
              </a:rPr>
            </a:b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Increased mental distance </a:t>
            </a:r>
            <a:r>
              <a:rPr lang="en-US" sz="1100" dirty="0">
                <a:effectLst/>
                <a:latin typeface="Calibri" panose="020F0502020204030204" pitchFamily="34" charset="0"/>
                <a:ea typeface="Calibri" panose="020F0502020204030204" pitchFamily="34" charset="0"/>
                <a:cs typeface="Times New Roman" panose="02020603050405020304" pitchFamily="18" charset="0"/>
              </a:rPr>
              <a:t>from one’s job, or feelings of negativism or cynicism related to one’s job</a:t>
            </a:r>
            <a:br>
              <a:rPr lang="en-US" sz="1100" dirty="0">
                <a:effectLst/>
                <a:latin typeface="Calibri" panose="020F0502020204030204" pitchFamily="34" charset="0"/>
                <a:ea typeface="Calibri" panose="020F0502020204030204" pitchFamily="34" charset="0"/>
                <a:cs typeface="Times New Roman" panose="02020603050405020304" pitchFamily="18" charset="0"/>
              </a:rPr>
            </a:b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Reduced professional efficacy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That sounds like so very many of the teachers that I know and have met. And I am going to be so bold as to say that y’all know and have met too. </a:t>
            </a:r>
          </a:p>
        </p:txBody>
      </p:sp>
    </p:spTree>
    <p:extLst>
      <p:ext uri="{BB962C8B-B14F-4D97-AF65-F5344CB8AC3E}">
        <p14:creationId xmlns:p14="http://schemas.microsoft.com/office/powerpoint/2010/main" val="2557710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566049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122541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453607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95361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12732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6010272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568365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8230164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7580778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229259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07000"/>
              </a:lnSpc>
              <a:spcBef>
                <a:spcPts val="0"/>
              </a:spcBef>
              <a:spcAft>
                <a:spcPts val="800"/>
              </a:spcAf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Depleted, exhausted, mentally distant, negative, cynical and ineffective. Those are not the kind of teachers we want our teachers to be. Those are not the kind of teachers our students and families and community partners want our teachers to be. Those are not the kind of teachers our teachers want to be. </a:t>
            </a:r>
          </a:p>
          <a:p>
            <a:pPr marL="0" marR="0" indent="0">
              <a:lnSpc>
                <a:spcPct val="107000"/>
              </a:lnSpc>
              <a:spcBef>
                <a:spcPts val="0"/>
              </a:spcBef>
              <a:spcAft>
                <a:spcPts val="800"/>
              </a:spcAft>
              <a:buFontTx/>
              <a:buNone/>
            </a:pPr>
            <a:endParaRPr lang="en-US" sz="1100" dirty="0"/>
          </a:p>
          <a:p>
            <a:pPr marL="0" marR="0" indent="0">
              <a:lnSpc>
                <a:spcPct val="107000"/>
              </a:lnSpc>
              <a:spcBef>
                <a:spcPts val="0"/>
              </a:spcBef>
              <a:spcAft>
                <a:spcPts val="800"/>
              </a:spcAf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importance of sharing the fact that the WHO has an official definition for burnout is not just found in the fact that there is a definition, but rather its importance is also in the fact that….</a:t>
            </a:r>
          </a:p>
          <a:p>
            <a:pPr marL="0" lvl="0" indent="0" algn="l" rtl="0">
              <a:spcBef>
                <a:spcPts val="0"/>
              </a:spcBef>
              <a:spcAft>
                <a:spcPts val="0"/>
              </a:spcAft>
              <a:buNone/>
            </a:pPr>
            <a:endParaRPr sz="1100" dirty="0"/>
          </a:p>
        </p:txBody>
      </p:sp>
    </p:spTree>
    <p:extLst>
      <p:ext uri="{BB962C8B-B14F-4D97-AF65-F5344CB8AC3E}">
        <p14:creationId xmlns:p14="http://schemas.microsoft.com/office/powerpoint/2010/main" val="1895184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3286145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Arial" panose="020B0604020202020204" pitchFamily="34" charset="0"/>
                <a:ea typeface="Calibri" panose="020F0502020204030204" pitchFamily="34" charset="0"/>
              </a:rPr>
              <a:t>The pilot will feature a comprehensive educator evaluation system that promotes teacher collaboration and shared ownership for professional growth, recognition for effective practices, and clear pathways for career advancement.</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rPr>
              <a:t>The pilot will include up to a dozen school districts representing urban, suburban, and rural communities selected to participate this fall, with the pilot taking place during the 2023-2024 school year. The goal is to replace the current Teacher Keys Effectiveness System (TKES) and Leader Keys Effectiveness System (LKES).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Arial" panose="020B0604020202020204" pitchFamily="34" charset="0"/>
                <a:ea typeface="Calibri" panose="020F0502020204030204" pitchFamily="34" charset="0"/>
              </a:rPr>
              <a:t>“I am fully committed to developing a teacher evaluation model that treats teachers as professionals and helps them succeed throughout their careers, to the benefit of students – rather than a punitive, ‘gotcha’ system,” </a:t>
            </a:r>
            <a:r>
              <a:rPr lang="en-US" sz="1800" b="1" dirty="0">
                <a:effectLst/>
                <a:latin typeface="Arial" panose="020B0604020202020204" pitchFamily="34" charset="0"/>
                <a:ea typeface="Calibri" panose="020F0502020204030204" pitchFamily="34" charset="0"/>
              </a:rPr>
              <a:t>State School Superintendent Richard Woods said.</a:t>
            </a:r>
            <a:r>
              <a:rPr lang="en-US" sz="1800" dirty="0">
                <a:effectLst/>
                <a:latin typeface="Arial" panose="020B0604020202020204" pitchFamily="34" charset="0"/>
                <a:ea typeface="Calibri" panose="020F0502020204030204" pitchFamily="34" charset="0"/>
              </a:rPr>
              <a:t> “This pilot is an opportunity for proof of concept and will allow us to work with school districts throughout the state to create an evaluation system that’s designed for teacher growth.”</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err="1">
                <a:effectLst/>
                <a:latin typeface="Arial" panose="020B0604020202020204" pitchFamily="34" charset="0"/>
                <a:ea typeface="Calibri" panose="020F0502020204030204" pitchFamily="34" charset="0"/>
              </a:rPr>
              <a:t>GaLEADS</a:t>
            </a:r>
            <a:r>
              <a:rPr lang="en-US" sz="1800" dirty="0">
                <a:effectLst/>
                <a:latin typeface="Arial" panose="020B0604020202020204" pitchFamily="34" charset="0"/>
                <a:ea typeface="Calibri" panose="020F0502020204030204" pitchFamily="34" charset="0"/>
              </a:rPr>
              <a:t> is designed to be a teacher evaluation system that values and elevates educators, instead of devaluing them – with the ultimate goal of supporting student success. It will provide clear, personalized paths with supports, expectations, and opportunities every step of the way for teachers to grow as professionals – from beginning teacher to teacher leader.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dirty="0">
                <a:effectLst/>
                <a:latin typeface="Arial" panose="020B0604020202020204" pitchFamily="34" charset="0"/>
                <a:ea typeface="Calibri" panose="020F0502020204030204" pitchFamily="34" charset="0"/>
              </a:rPr>
              <a:t>The application to participate in the </a:t>
            </a:r>
            <a:r>
              <a:rPr lang="en-US" sz="1800" b="1" dirty="0" err="1">
                <a:effectLst/>
                <a:latin typeface="Arial" panose="020B0604020202020204" pitchFamily="34" charset="0"/>
                <a:ea typeface="Calibri" panose="020F0502020204030204" pitchFamily="34" charset="0"/>
              </a:rPr>
              <a:t>GaLEADS</a:t>
            </a:r>
            <a:r>
              <a:rPr lang="en-US" sz="1800" b="1" dirty="0">
                <a:effectLst/>
                <a:latin typeface="Arial" panose="020B0604020202020204" pitchFamily="34" charset="0"/>
                <a:ea typeface="Calibri" panose="020F0502020204030204" pitchFamily="34" charset="0"/>
              </a:rPr>
              <a:t> pilot opens September 1.</a:t>
            </a:r>
            <a:r>
              <a:rPr lang="en-US" sz="1800" dirty="0">
                <a:effectLst/>
                <a:latin typeface="Arial" panose="020B0604020202020204" pitchFamily="34" charset="0"/>
                <a:ea typeface="Calibri" panose="020F0502020204030204" pitchFamily="34" charset="0"/>
              </a:rPr>
              <a:t> Local school district superintendents have received information on the application opportunity and </a:t>
            </a:r>
            <a:r>
              <a:rPr lang="en-US" sz="1800" dirty="0" err="1">
                <a:effectLst/>
                <a:latin typeface="Arial" panose="020B0604020202020204" pitchFamily="34" charset="0"/>
                <a:ea typeface="Calibri" panose="020F0502020204030204" pitchFamily="34" charset="0"/>
              </a:rPr>
              <a:t>GaDOE</a:t>
            </a:r>
            <a:r>
              <a:rPr lang="en-US" sz="1800" dirty="0">
                <a:effectLst/>
                <a:latin typeface="Arial" panose="020B0604020202020204" pitchFamily="34" charset="0"/>
                <a:ea typeface="Calibri" panose="020F0502020204030204" pitchFamily="34" charset="0"/>
              </a:rPr>
              <a:t> will continue to share updates throughout the pilot process.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fld id="{94CAEF5B-7444-4C8A-808C-5A2348D200DA}" type="slidenum">
              <a:rPr lang="en-US" smtClean="0"/>
              <a:t>25</a:t>
            </a:fld>
            <a:endParaRPr lang="en-US"/>
          </a:p>
        </p:txBody>
      </p:sp>
    </p:spTree>
    <p:extLst>
      <p:ext uri="{BB962C8B-B14F-4D97-AF65-F5344CB8AC3E}">
        <p14:creationId xmlns:p14="http://schemas.microsoft.com/office/powerpoint/2010/main" val="23928968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MS Mincho" panose="02020609040205080304" pitchFamily="49" charset="-128"/>
              </a:rPr>
              <a:t>The Carl Vinson Institute will provide technical assistance for up to 12 school districts that have been identified by the </a:t>
            </a:r>
            <a:r>
              <a:rPr lang="en-US" sz="1800" dirty="0" err="1">
                <a:effectLst/>
                <a:latin typeface="Times New Roman" panose="02020603050405020304" pitchFamily="18" charset="0"/>
                <a:ea typeface="MS Mincho" panose="02020609040205080304" pitchFamily="49" charset="-128"/>
              </a:rPr>
              <a:t>GaDOE</a:t>
            </a:r>
            <a:r>
              <a:rPr lang="en-US" sz="1800" dirty="0">
                <a:effectLst/>
                <a:latin typeface="Times New Roman" panose="02020603050405020304" pitchFamily="18" charset="0"/>
                <a:ea typeface="MS Mincho" panose="02020609040205080304" pitchFamily="49" charset="-128"/>
              </a:rPr>
              <a:t>. The two entities will help districts and school build capacity within their own systems to address issues related to teacher burnout.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MS Mincho" panose="020206090402050803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MS Mincho" panose="02020609040205080304" pitchFamily="49" charset="-128"/>
              </a:rPr>
              <a:t>Institute faculty will work with Georgia’s School Superintendent Richard Woods and Georgia Department of Education staff to identify a chairperson and committee members for the Action Resource Team. It is suggested the membership of the team have a minimum of five members and no more than seven members plus the chairperson. It is recommended the members of the team be composed </a:t>
            </a:r>
            <a:r>
              <a:rPr lang="en-US" sz="1800" dirty="0">
                <a:effectLst/>
                <a:latin typeface="Times New Roman" panose="02020603050405020304" pitchFamily="18" charset="0"/>
                <a:ea typeface="MS Mincho" panose="02020609040205080304" pitchFamily="49" charset="-128"/>
                <a:cs typeface="Calibri" panose="020F0502020204030204" pitchFamily="34" charset="0"/>
              </a:rPr>
              <a:t>of </a:t>
            </a:r>
            <a:r>
              <a:rPr lang="en-US" sz="1800" dirty="0">
                <a:effectLst/>
                <a:latin typeface="Times New Roman" panose="02020603050405020304" pitchFamily="18" charset="0"/>
                <a:ea typeface="MS Mincho" panose="02020609040205080304" pitchFamily="49" charset="-128"/>
              </a:rPr>
              <a:t>a demographically diverse group representing rural, urban, small, mid-size, and large school systems. Diverse representation from groups such as Georgia Teacher of the Year (TOTY) finalists, district/school leaders, professional organizations (Professional Association of Georgia Educators (PAGE), Georgia Association of Educators (GAE), Georgia Association of Educational Leaders (GAEL), </a:t>
            </a:r>
            <a:r>
              <a:rPr lang="en-US" sz="1800" dirty="0" err="1">
                <a:effectLst/>
                <a:latin typeface="Times New Roman" panose="02020603050405020304" pitchFamily="18" charset="0"/>
                <a:ea typeface="MS Mincho" panose="02020609040205080304" pitchFamily="49" charset="-128"/>
              </a:rPr>
              <a:t>etc</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GaDOE</a:t>
            </a:r>
            <a:r>
              <a:rPr lang="en-US" sz="1800" dirty="0">
                <a:effectLst/>
                <a:latin typeface="Times New Roman" panose="02020603050405020304" pitchFamily="18" charset="0"/>
                <a:ea typeface="MS Mincho" panose="02020609040205080304" pitchFamily="49" charset="-128"/>
              </a:rPr>
              <a:t>, Regional Education Service Agencies (RESAs), and higher education representatives is recommended.  The Action Resource Team will serve as network practitioners and or experts in the five areas of focus.  </a:t>
            </a:r>
          </a:p>
          <a:p>
            <a:endParaRPr lang="en-US" dirty="0"/>
          </a:p>
        </p:txBody>
      </p:sp>
      <p:sp>
        <p:nvSpPr>
          <p:cNvPr id="4" name="Slide Number Placeholder 3"/>
          <p:cNvSpPr>
            <a:spLocks noGrp="1"/>
          </p:cNvSpPr>
          <p:nvPr>
            <p:ph type="sldNum" sz="quarter" idx="5"/>
          </p:nvPr>
        </p:nvSpPr>
        <p:spPr/>
        <p:txBody>
          <a:bodyPr/>
          <a:lstStyle/>
          <a:p>
            <a:fld id="{94CAEF5B-7444-4C8A-808C-5A2348D200DA}" type="slidenum">
              <a:rPr lang="en-US" smtClean="0"/>
              <a:t>26</a:t>
            </a:fld>
            <a:endParaRPr lang="en-US"/>
          </a:p>
        </p:txBody>
      </p:sp>
    </p:spTree>
    <p:extLst>
      <p:ext uri="{BB962C8B-B14F-4D97-AF65-F5344CB8AC3E}">
        <p14:creationId xmlns:p14="http://schemas.microsoft.com/office/powerpoint/2010/main" val="14439127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Support Areas may be identified from any of the following </a:t>
            </a:r>
          </a:p>
          <a:p>
            <a:r>
              <a:rPr lang="en-US" dirty="0"/>
              <a:t>&lt;&gt;</a:t>
            </a:r>
          </a:p>
          <a:p>
            <a:r>
              <a:rPr lang="en-US" dirty="0"/>
              <a:t>Institute faculty will work with the LEA to review the five areas from the </a:t>
            </a:r>
            <a:r>
              <a:rPr lang="en-US" i="1" dirty="0"/>
              <a:t>Framework for Action </a:t>
            </a:r>
            <a:r>
              <a:rPr lang="en-US" i="0" dirty="0"/>
              <a:t>that Cherie touched on a few moments ago to determine areas of implementation. This review will be how we informally assess the needs for more specific focus and priority. Alternatively, the LEA could choose to establish a district teacher burnout task force. In this case, the institute faculty will help facilitate the task force process. </a:t>
            </a:r>
          </a:p>
          <a:p>
            <a:r>
              <a:rPr lang="en-US" i="0" dirty="0"/>
              <a:t>&lt;&gt;</a:t>
            </a:r>
          </a:p>
          <a:p>
            <a:r>
              <a:rPr lang="en-US" i="0" dirty="0"/>
              <a:t>Work will be done to determine areas of expertise and interest among the leadership and teaching staff who will build for ongoing monitoring and sustainability. </a:t>
            </a:r>
          </a:p>
          <a:p>
            <a:r>
              <a:rPr lang="en-US" i="0" dirty="0"/>
              <a:t>&lt;&gt;</a:t>
            </a:r>
          </a:p>
          <a:p>
            <a:r>
              <a:rPr lang="en-US" i="0" dirty="0"/>
              <a:t>Resources will be reviewed to determine how their resources align with the needs of the district. Technical assistance resources will be customized with the school district’s priorities and areas of focus.</a:t>
            </a:r>
          </a:p>
          <a:p>
            <a:r>
              <a:rPr lang="en-US" i="0" dirty="0"/>
              <a:t>&lt;&gt;</a:t>
            </a:r>
          </a:p>
          <a:p>
            <a:r>
              <a:rPr lang="en-US" i="0" dirty="0"/>
              <a:t>The institute will work in an advisory capacity as the LEA builds action plans for each prioritized area. It is proposed that districts utilize a planning template that includes minimally goals, strategies, and timelines. </a:t>
            </a:r>
          </a:p>
          <a:p>
            <a:r>
              <a:rPr lang="en-US" i="0" dirty="0"/>
              <a:t>&lt;&gt;</a:t>
            </a:r>
            <a:br>
              <a:rPr lang="en-US" i="0" dirty="0"/>
            </a:br>
            <a:r>
              <a:rPr lang="en-US" i="0" dirty="0"/>
              <a:t>Periodic check-in’s will be scheduled to help as the process develops </a:t>
            </a:r>
          </a:p>
          <a:p>
            <a:r>
              <a:rPr lang="en-US" i="0" dirty="0"/>
              <a:t>&lt;&gt;</a:t>
            </a: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Communication of ongoing progress will be key to building and sustaining the work. Institute faculty will work with the LEA to clearly identify measurables for gaging impact of the work.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4CAEF5B-7444-4C8A-808C-5A2348D200DA}" type="slidenum">
              <a:rPr lang="en-US" smtClean="0"/>
              <a:t>27</a:t>
            </a:fld>
            <a:endParaRPr lang="en-US"/>
          </a:p>
        </p:txBody>
      </p:sp>
    </p:spTree>
    <p:extLst>
      <p:ext uri="{BB962C8B-B14F-4D97-AF65-F5344CB8AC3E}">
        <p14:creationId xmlns:p14="http://schemas.microsoft.com/office/powerpoint/2010/main" val="3976121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07000"/>
              </a:lnSpc>
              <a:spcBef>
                <a:spcPts val="0"/>
              </a:spcBef>
              <a:spcAft>
                <a:spcPts val="800"/>
              </a:spcAf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definition establishes that “it’s an ORGANIZATIONAL problem that requires an ORGANIZATIONAL solution.” It is beyond employees themselves as individuals. The CURE for burnout requires organizational proactivity, not reactivity. It requires intentional preventative measures and strategies implemented by organizations to avert the burnout to begin with. </a:t>
            </a:r>
          </a:p>
          <a:p>
            <a:pPr marL="0" marR="0" indent="0">
              <a:lnSpc>
                <a:spcPct val="107000"/>
              </a:lnSpc>
              <a:spcBef>
                <a:spcPts val="0"/>
              </a:spcBef>
              <a:spcAft>
                <a:spcPts val="800"/>
              </a:spcAft>
              <a:buFontTx/>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2342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490385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6">
            <a:extLst>
              <a:ext uri="{FF2B5EF4-FFF2-40B4-BE49-F238E27FC236}">
                <a16:creationId xmlns:a16="http://schemas.microsoft.com/office/drawing/2014/main" id="{A78DDF63-5E1A-DB4D-B8B3-3EA5D5F33EF6}"/>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fld id="{D6B92F88-E2AC-F247-982C-13420405AE2F}" type="slidenum">
              <a:rPr lang="en-US" altLang="en-US">
                <a:solidFill>
                  <a:srgbClr val="000000"/>
                </a:solidFill>
                <a:latin typeface="Times New Roman" panose="02020603050405020304" pitchFamily="18" charset="0"/>
              </a:rPr>
              <a:pPr/>
              <a:t>6</a:t>
            </a:fld>
            <a:endParaRPr lang="en-US" altLang="en-US">
              <a:solidFill>
                <a:srgbClr val="000000"/>
              </a:solidFill>
              <a:latin typeface="Times New Roman" panose="02020603050405020304" pitchFamily="18" charset="0"/>
            </a:endParaRPr>
          </a:p>
        </p:txBody>
      </p:sp>
      <p:sp>
        <p:nvSpPr>
          <p:cNvPr id="6147" name="Text Box 1">
            <a:extLst>
              <a:ext uri="{FF2B5EF4-FFF2-40B4-BE49-F238E27FC236}">
                <a16:creationId xmlns:a16="http://schemas.microsoft.com/office/drawing/2014/main" id="{8D76859E-542C-3F49-884D-AE958DBFEF78}"/>
              </a:ext>
            </a:extLst>
          </p:cNvPr>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Text Box 2">
            <a:extLst>
              <a:ext uri="{FF2B5EF4-FFF2-40B4-BE49-F238E27FC236}">
                <a16:creationId xmlns:a16="http://schemas.microsoft.com/office/drawing/2014/main" id="{96A4EBD2-03E3-4143-BC77-AEFE614A9276}"/>
              </a:ext>
            </a:extLst>
          </p:cNvPr>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584539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868266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640353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274987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867855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7DD5-2493-8341-812E-B4C1B0D806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D68C4D-3B26-9249-9510-ACD9999031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D6B8D83-963D-4743-B8D5-7CD2C6F400A4}"/>
              </a:ext>
            </a:extLst>
          </p:cNvPr>
          <p:cNvSpPr>
            <a:spLocks noGrp="1"/>
          </p:cNvSpPr>
          <p:nvPr>
            <p:ph type="dt" sz="half" idx="10"/>
          </p:nvPr>
        </p:nvSpPr>
        <p:spPr/>
        <p:txBody>
          <a:bodyPr/>
          <a:lstStyle/>
          <a:p>
            <a:fld id="{B50CD552-C10E-614A-B810-77E320220E26}" type="datetimeFigureOut">
              <a:rPr lang="en-US" smtClean="0"/>
              <a:t>11/2/2022</a:t>
            </a:fld>
            <a:endParaRPr lang="en-US"/>
          </a:p>
        </p:txBody>
      </p:sp>
      <p:sp>
        <p:nvSpPr>
          <p:cNvPr id="5" name="Footer Placeholder 4">
            <a:extLst>
              <a:ext uri="{FF2B5EF4-FFF2-40B4-BE49-F238E27FC236}">
                <a16:creationId xmlns:a16="http://schemas.microsoft.com/office/drawing/2014/main" id="{DBFC411A-6A7F-2149-854D-61E6BEF90A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19527A-3EB5-8245-8C90-4822BBF30572}"/>
              </a:ext>
            </a:extLst>
          </p:cNvPr>
          <p:cNvSpPr>
            <a:spLocks noGrp="1"/>
          </p:cNvSpPr>
          <p:nvPr>
            <p:ph type="sldNum" sz="quarter" idx="12"/>
          </p:nvPr>
        </p:nvSpPr>
        <p:spPr/>
        <p:txBody>
          <a:bodyPr/>
          <a:lstStyle/>
          <a:p>
            <a:fld id="{9998EADF-C030-F84C-ADA0-FD2E39B5A33F}" type="slidenum">
              <a:rPr lang="en-US" smtClean="0"/>
              <a:t>‹#›</a:t>
            </a:fld>
            <a:endParaRPr lang="en-US"/>
          </a:p>
        </p:txBody>
      </p:sp>
    </p:spTree>
    <p:extLst>
      <p:ext uri="{BB962C8B-B14F-4D97-AF65-F5344CB8AC3E}">
        <p14:creationId xmlns:p14="http://schemas.microsoft.com/office/powerpoint/2010/main" val="814203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A1BFFE-E4B4-F243-8722-F04EDEC7FAB2}"/>
              </a:ext>
            </a:extLst>
          </p:cNvPr>
          <p:cNvSpPr>
            <a:spLocks noGrp="1"/>
          </p:cNvSpPr>
          <p:nvPr>
            <p:ph type="dt" sz="half" idx="10"/>
          </p:nvPr>
        </p:nvSpPr>
        <p:spPr/>
        <p:txBody>
          <a:bodyPr/>
          <a:lstStyle/>
          <a:p>
            <a:fld id="{B50CD552-C10E-614A-B810-77E320220E26}" type="datetimeFigureOut">
              <a:rPr lang="en-US" smtClean="0"/>
              <a:t>11/2/2022</a:t>
            </a:fld>
            <a:endParaRPr lang="en-US"/>
          </a:p>
        </p:txBody>
      </p:sp>
      <p:sp>
        <p:nvSpPr>
          <p:cNvPr id="3" name="Footer Placeholder 2">
            <a:extLst>
              <a:ext uri="{FF2B5EF4-FFF2-40B4-BE49-F238E27FC236}">
                <a16:creationId xmlns:a16="http://schemas.microsoft.com/office/drawing/2014/main" id="{42CC61AE-7BCE-CB42-B025-A014ECB071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043E79F-F14E-F644-AAAF-0EF7ED900A10}"/>
              </a:ext>
            </a:extLst>
          </p:cNvPr>
          <p:cNvSpPr>
            <a:spLocks noGrp="1"/>
          </p:cNvSpPr>
          <p:nvPr>
            <p:ph type="sldNum" sz="quarter" idx="12"/>
          </p:nvPr>
        </p:nvSpPr>
        <p:spPr/>
        <p:txBody>
          <a:bodyPr/>
          <a:lstStyle/>
          <a:p>
            <a:fld id="{9998EADF-C030-F84C-ADA0-FD2E39B5A33F}" type="slidenum">
              <a:rPr lang="en-US" smtClean="0"/>
              <a:t>‹#›</a:t>
            </a:fld>
            <a:endParaRPr lang="en-US"/>
          </a:p>
        </p:txBody>
      </p:sp>
    </p:spTree>
    <p:extLst>
      <p:ext uri="{BB962C8B-B14F-4D97-AF65-F5344CB8AC3E}">
        <p14:creationId xmlns:p14="http://schemas.microsoft.com/office/powerpoint/2010/main" val="2971899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llo">
    <p:spTree>
      <p:nvGrpSpPr>
        <p:cNvPr id="1" name=""/>
        <p:cNvGrpSpPr/>
        <p:nvPr/>
      </p:nvGrpSpPr>
      <p:grpSpPr>
        <a:xfrm>
          <a:off x="0" y="0"/>
          <a:ext cx="0" cy="0"/>
          <a:chOff x="0" y="0"/>
          <a:chExt cx="0" cy="0"/>
        </a:xfrm>
      </p:grpSpPr>
      <p:sp>
        <p:nvSpPr>
          <p:cNvPr id="4" name="Picture Placeholder 13">
            <a:extLst>
              <a:ext uri="{FF2B5EF4-FFF2-40B4-BE49-F238E27FC236}">
                <a16:creationId xmlns:a16="http://schemas.microsoft.com/office/drawing/2014/main" id="{3291F769-7671-E94D-846A-CBB01DFA4DF3}"/>
              </a:ext>
            </a:extLst>
          </p:cNvPr>
          <p:cNvSpPr>
            <a:spLocks noGrp="1" noChangeAspect="1"/>
          </p:cNvSpPr>
          <p:nvPr>
            <p:ph type="pic" sz="quarter" idx="14"/>
          </p:nvPr>
        </p:nvSpPr>
        <p:spPr>
          <a:xfrm>
            <a:off x="6387739" y="1240972"/>
            <a:ext cx="4399200" cy="4402183"/>
          </a:xfrm>
          <a:prstGeom prst="rect">
            <a:avLst/>
          </a:prstGeom>
          <a:solidFill>
            <a:schemeClr val="bg1">
              <a:lumMod val="95000"/>
            </a:schemeClr>
          </a:solidFill>
          <a:effectLst/>
        </p:spPr>
        <p:txBody>
          <a:bodyPr>
            <a:normAutofit/>
          </a:bodyPr>
          <a:lstStyle>
            <a:lvl1pPr marL="0" indent="0">
              <a:buNone/>
              <a:defRPr sz="1200" b="0" i="0">
                <a:ln>
                  <a:noFill/>
                </a:ln>
                <a:solidFill>
                  <a:schemeClr val="tx2"/>
                </a:solidFill>
                <a:latin typeface="Roboto Regular" charset="0"/>
                <a:ea typeface="Roboto Regular" charset="0"/>
                <a:cs typeface="Roboto Regular" charset="0"/>
              </a:defRPr>
            </a:lvl1pPr>
          </a:lstStyle>
          <a:p>
            <a:endParaRPr lang="en-US"/>
          </a:p>
        </p:txBody>
      </p:sp>
    </p:spTree>
    <p:extLst>
      <p:ext uri="{BB962C8B-B14F-4D97-AF65-F5344CB8AC3E}">
        <p14:creationId xmlns:p14="http://schemas.microsoft.com/office/powerpoint/2010/main" val="338869228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Watercolor Splatters">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711311"/>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4_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1950709"/>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reative Break Pictur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28B0373-CD4E-304D-867E-0FE55A91DF2C}"/>
              </a:ext>
            </a:extLst>
          </p:cNvPr>
          <p:cNvSpPr/>
          <p:nvPr userDrawn="1"/>
        </p:nvSpPr>
        <p:spPr>
          <a:xfrm>
            <a:off x="706900" y="549275"/>
            <a:ext cx="10801349" cy="5759450"/>
          </a:xfrm>
          <a:prstGeom prst="rect">
            <a:avLst/>
          </a:prstGeom>
          <a:solidFill>
            <a:schemeClr val="bg1"/>
          </a:solidFill>
          <a:ln>
            <a:noFill/>
          </a:ln>
          <a:effectLst>
            <a:outerShdw blurRad="508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Picture Placeholder 13">
            <a:extLst>
              <a:ext uri="{FF2B5EF4-FFF2-40B4-BE49-F238E27FC236}">
                <a16:creationId xmlns:a16="http://schemas.microsoft.com/office/drawing/2014/main" id="{45DC6A82-6F55-EE49-8A2B-FAC8C10F34FF}"/>
              </a:ext>
            </a:extLst>
          </p:cNvPr>
          <p:cNvSpPr>
            <a:spLocks noGrp="1"/>
          </p:cNvSpPr>
          <p:nvPr>
            <p:ph type="pic" sz="quarter" idx="14"/>
          </p:nvPr>
        </p:nvSpPr>
        <p:spPr>
          <a:xfrm>
            <a:off x="6091084" y="560439"/>
            <a:ext cx="5412658" cy="5751871"/>
          </a:xfrm>
          <a:prstGeom prst="rect">
            <a:avLst/>
          </a:prstGeom>
          <a:solidFill>
            <a:schemeClr val="bg1">
              <a:lumMod val="95000"/>
            </a:schemeClr>
          </a:solidFill>
          <a:effectLst/>
        </p:spPr>
        <p:txBody>
          <a:bodyPr>
            <a:normAutofit/>
          </a:bodyPr>
          <a:lstStyle>
            <a:lvl1pPr marL="0" indent="0">
              <a:buNone/>
              <a:defRPr sz="1200" b="0" i="0">
                <a:ln>
                  <a:noFill/>
                </a:ln>
                <a:solidFill>
                  <a:schemeClr val="tx2"/>
                </a:solidFill>
                <a:latin typeface="Roboto Regular" charset="0"/>
                <a:ea typeface="Roboto Regular" charset="0"/>
                <a:cs typeface="Roboto Regular" charset="0"/>
              </a:defRPr>
            </a:lvl1pPr>
          </a:lstStyle>
          <a:p>
            <a:endParaRPr lang="en-US"/>
          </a:p>
        </p:txBody>
      </p:sp>
    </p:spTree>
    <p:extLst>
      <p:ext uri="{BB962C8B-B14F-4D97-AF65-F5344CB8AC3E}">
        <p14:creationId xmlns:p14="http://schemas.microsoft.com/office/powerpoint/2010/main" val="292813069"/>
      </p:ext>
    </p:extLst>
  </p:cSld>
  <p:clrMapOvr>
    <a:masterClrMapping/>
  </p:clrMapOvr>
  <p:transition advClick="0"/>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1_Blank">
    <p:bg>
      <p:bgPr>
        <a:solidFill>
          <a:schemeClr val="lt2"/>
        </a:solidFill>
        <a:effectLst/>
      </p:bgPr>
    </p:bg>
    <p:spTree>
      <p:nvGrpSpPr>
        <p:cNvPr id="1" name="Shape 55"/>
        <p:cNvGrpSpPr/>
        <p:nvPr/>
      </p:nvGrpSpPr>
      <p:grpSpPr>
        <a:xfrm>
          <a:off x="0" y="0"/>
          <a:ext cx="0" cy="0"/>
          <a:chOff x="0" y="0"/>
          <a:chExt cx="0" cy="0"/>
        </a:xfrm>
      </p:grpSpPr>
      <p:sp>
        <p:nvSpPr>
          <p:cNvPr id="56" name="Google Shape;56;p11"/>
          <p:cNvSpPr/>
          <p:nvPr/>
        </p:nvSpPr>
        <p:spPr>
          <a:xfrm>
            <a:off x="0" y="0"/>
            <a:ext cx="12192000" cy="6858000"/>
          </a:xfrm>
          <a:prstGeom prst="frame">
            <a:avLst>
              <a:gd name="adj1" fmla="val 8849"/>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11"/>
          <p:cNvSpPr txBox="1">
            <a:spLocks noGrp="1"/>
          </p:cNvSpPr>
          <p:nvPr>
            <p:ph type="sldNum" idx="12"/>
          </p:nvPr>
        </p:nvSpPr>
        <p:spPr>
          <a:xfrm>
            <a:off x="11584400" y="6250333"/>
            <a:ext cx="607600" cy="607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635149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_2">
    <p:spTree>
      <p:nvGrpSpPr>
        <p:cNvPr id="1" name=""/>
        <p:cNvGrpSpPr/>
        <p:nvPr/>
      </p:nvGrpSpPr>
      <p:grpSpPr>
        <a:xfrm>
          <a:off x="0" y="0"/>
          <a:ext cx="0" cy="0"/>
          <a:chOff x="0" y="0"/>
          <a:chExt cx="0" cy="0"/>
        </a:xfrm>
      </p:grpSpPr>
      <p:sp>
        <p:nvSpPr>
          <p:cNvPr id="4" name="Rectangle 3"/>
          <p:cNvSpPr/>
          <p:nvPr userDrawn="1"/>
        </p:nvSpPr>
        <p:spPr>
          <a:xfrm>
            <a:off x="0" y="-1"/>
            <a:ext cx="12192000" cy="1521679"/>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p:cNvSpPr/>
          <p:nvPr userDrawn="1"/>
        </p:nvSpPr>
        <p:spPr>
          <a:xfrm>
            <a:off x="0" y="5884984"/>
            <a:ext cx="12192000" cy="9730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1925" y="5895697"/>
            <a:ext cx="2246766" cy="807005"/>
          </a:xfrm>
          <a:prstGeom prst="rect">
            <a:avLst/>
          </a:prstGeom>
        </p:spPr>
      </p:pic>
      <p:sp>
        <p:nvSpPr>
          <p:cNvPr id="9" name="Slide Number Placeholder 5"/>
          <p:cNvSpPr>
            <a:spLocks noGrp="1"/>
          </p:cNvSpPr>
          <p:nvPr>
            <p:ph type="sldNum" sz="quarter" idx="12"/>
          </p:nvPr>
        </p:nvSpPr>
        <p:spPr>
          <a:xfrm>
            <a:off x="11001374" y="6188928"/>
            <a:ext cx="847725" cy="365125"/>
          </a:xfrm>
          <a:prstGeom prst="rect">
            <a:avLst/>
          </a:prstGeom>
        </p:spPr>
        <p:txBody>
          <a:bodyPr anchor="ctr"/>
          <a:lstStyle>
            <a:lvl1pPr algn="r">
              <a:defRPr sz="1200">
                <a:solidFill>
                  <a:schemeClr val="bg1"/>
                </a:solidFill>
              </a:defRPr>
            </a:lvl1pPr>
          </a:lstStyle>
          <a:p>
            <a:fld id="{7EE59453-668E-4F9D-ACF2-73DE1B23C65E}" type="slidenum">
              <a:rPr lang="en-US" smtClean="0"/>
              <a:pPr/>
              <a:t>‹#›</a:t>
            </a:fld>
            <a:endParaRPr lang="en-US" dirty="0"/>
          </a:p>
        </p:txBody>
      </p:sp>
      <p:sp>
        <p:nvSpPr>
          <p:cNvPr id="11" name="Text Placeholder 2"/>
          <p:cNvSpPr>
            <a:spLocks noGrp="1"/>
          </p:cNvSpPr>
          <p:nvPr>
            <p:ph idx="1"/>
          </p:nvPr>
        </p:nvSpPr>
        <p:spPr>
          <a:xfrm>
            <a:off x="838200" y="1639153"/>
            <a:ext cx="10515600" cy="410124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4103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t="-39000" b="-3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E0E3DF-338D-EC4C-91AB-9274778DCB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1E322F-2259-7A46-B11A-273C145FEB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CED869-9DD2-3D49-8A15-D33AF0A9E9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0CD552-C10E-614A-B810-77E320220E26}" type="datetimeFigureOut">
              <a:rPr lang="en-US" smtClean="0"/>
              <a:t>11/2/2022</a:t>
            </a:fld>
            <a:endParaRPr lang="en-US"/>
          </a:p>
        </p:txBody>
      </p:sp>
      <p:sp>
        <p:nvSpPr>
          <p:cNvPr id="5" name="Footer Placeholder 4">
            <a:extLst>
              <a:ext uri="{FF2B5EF4-FFF2-40B4-BE49-F238E27FC236}">
                <a16:creationId xmlns:a16="http://schemas.microsoft.com/office/drawing/2014/main" id="{FDD88453-55E3-C54C-A2DB-2AC770422F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647BCF5-1DF8-BA4A-9BFE-6F357F0185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98EADF-C030-F84C-ADA0-FD2E39B5A33F}" type="slidenum">
              <a:rPr lang="en-US" smtClean="0"/>
              <a:t>‹#›</a:t>
            </a:fld>
            <a:endParaRPr lang="en-US"/>
          </a:p>
        </p:txBody>
      </p:sp>
    </p:spTree>
    <p:extLst>
      <p:ext uri="{BB962C8B-B14F-4D97-AF65-F5344CB8AC3E}">
        <p14:creationId xmlns:p14="http://schemas.microsoft.com/office/powerpoint/2010/main" val="935306483"/>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69" r:id="rId3"/>
    <p:sldLayoutId id="2147483661" r:id="rId4"/>
    <p:sldLayoutId id="2147483662" r:id="rId5"/>
    <p:sldLayoutId id="2147483663" r:id="rId6"/>
    <p:sldLayoutId id="2147483670" r:id="rId7"/>
    <p:sldLayoutId id="2147483671"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hyperlink" Target="https://pxhere.com/en/photo/1434763"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File:View_of_Everest_Base_Camp_Trek.jpg"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hyperlink" Target="https://creativecommons.org/licenses/by-nc-nd/3.0/" TargetMode="External"/><Relationship Id="rId4" Type="http://schemas.openxmlformats.org/officeDocument/2006/relationships/hyperlink" Target="https://scgnonprofits.com/how-to-give-a-great-curtain-speech/"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hyperlink" Target="https://creativecommons.org/licenses/by-nc-nd/3.0/" TargetMode="External"/><Relationship Id="rId4" Type="http://schemas.openxmlformats.org/officeDocument/2006/relationships/hyperlink" Target="https://www.meditationlifeskills.com/how-to-meditate-guide-meditation-techniques-for-beginners/"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hyperlink" Target="https://creativecommons.org/licenses/by-nd/3.0/" TargetMode="External"/><Relationship Id="rId4" Type="http://schemas.openxmlformats.org/officeDocument/2006/relationships/hyperlink" Target="https://theconversation.com/ignore-the-iq-test-your-level-of-intelligence-is-not-fixed-for-life-30673"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4F8868C-B89D-EF4E-A5A4-6A6D8A9440D0}"/>
              </a:ext>
            </a:extLst>
          </p:cNvPr>
          <p:cNvSpPr/>
          <p:nvPr/>
        </p:nvSpPr>
        <p:spPr>
          <a:xfrm>
            <a:off x="2038612" y="1952625"/>
            <a:ext cx="8135937" cy="2952750"/>
          </a:xfrm>
          <a:prstGeom prst="rect">
            <a:avLst/>
          </a:prstGeom>
          <a:solidFill>
            <a:schemeClr val="bg2"/>
          </a:solidFill>
          <a:ln>
            <a:noFill/>
          </a:ln>
          <a:effectLst>
            <a:outerShdw blurRad="508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34" name="TextBox 233">
            <a:extLst>
              <a:ext uri="{FF2B5EF4-FFF2-40B4-BE49-F238E27FC236}">
                <a16:creationId xmlns:a16="http://schemas.microsoft.com/office/drawing/2014/main" id="{A90D9147-49C0-6A4B-9222-A40E04CA3632}"/>
              </a:ext>
            </a:extLst>
          </p:cNvPr>
          <p:cNvSpPr txBox="1"/>
          <p:nvPr/>
        </p:nvSpPr>
        <p:spPr>
          <a:xfrm>
            <a:off x="2397051" y="2284641"/>
            <a:ext cx="7424401" cy="1707519"/>
          </a:xfrm>
          <a:prstGeom prst="rect">
            <a:avLst/>
          </a:prstGeom>
          <a:noFill/>
        </p:spPr>
        <p:txBody>
          <a:bodyPr wrap="square" rtlCol="0" anchor="b">
            <a:spAutoFit/>
          </a:bodyPr>
          <a:lstStyle/>
          <a:p>
            <a:pPr algn="ctr">
              <a:lnSpc>
                <a:spcPts val="6500"/>
              </a:lnSpc>
            </a:pPr>
            <a:r>
              <a:rPr lang="en-US" sz="5400" b="1" dirty="0">
                <a:solidFill>
                  <a:schemeClr val="tx2"/>
                </a:solidFill>
                <a:latin typeface="Playfair Display" pitchFamily="2" charset="77"/>
                <a:ea typeface="Roboto" panose="02000000000000000000" pitchFamily="2" charset="0"/>
                <a:cs typeface="Arima Madurai Black" pitchFamily="2" charset="77"/>
              </a:rPr>
              <a:t>Teaching </a:t>
            </a:r>
            <a:r>
              <a:rPr lang="en-US" sz="5400" b="1" u="sng" dirty="0">
                <a:solidFill>
                  <a:schemeClr val="tx2"/>
                </a:solidFill>
                <a:latin typeface="Playfair Display" pitchFamily="2" charset="77"/>
                <a:ea typeface="Roboto" panose="02000000000000000000" pitchFamily="2" charset="0"/>
                <a:cs typeface="Arima Madurai Black" pitchFamily="2" charset="77"/>
              </a:rPr>
              <a:t>is </a:t>
            </a:r>
            <a:r>
              <a:rPr lang="en-US" sz="5400" b="1" dirty="0">
                <a:solidFill>
                  <a:schemeClr val="tx2"/>
                </a:solidFill>
                <a:latin typeface="Playfair Display" pitchFamily="2" charset="77"/>
                <a:ea typeface="Roboto" panose="02000000000000000000" pitchFamily="2" charset="0"/>
                <a:cs typeface="Arima Madurai Black" pitchFamily="2" charset="77"/>
              </a:rPr>
              <a:t>the most noble profession</a:t>
            </a:r>
          </a:p>
        </p:txBody>
      </p:sp>
      <p:sp>
        <p:nvSpPr>
          <p:cNvPr id="2" name="TextBox 1">
            <a:extLst>
              <a:ext uri="{FF2B5EF4-FFF2-40B4-BE49-F238E27FC236}">
                <a16:creationId xmlns:a16="http://schemas.microsoft.com/office/drawing/2014/main" id="{06A40143-7CCE-A147-85B9-107C026EA7EB}"/>
              </a:ext>
            </a:extLst>
          </p:cNvPr>
          <p:cNvSpPr txBox="1"/>
          <p:nvPr/>
        </p:nvSpPr>
        <p:spPr>
          <a:xfrm>
            <a:off x="3288076" y="4153801"/>
            <a:ext cx="5638998" cy="646331"/>
          </a:xfrm>
          <a:prstGeom prst="rect">
            <a:avLst/>
          </a:prstGeom>
          <a:noFill/>
        </p:spPr>
        <p:txBody>
          <a:bodyPr wrap="square" rtlCol="0">
            <a:spAutoFit/>
          </a:bodyPr>
          <a:lstStyle/>
          <a:p>
            <a:pPr algn="ctr"/>
            <a:r>
              <a:rPr lang="en-US" dirty="0">
                <a:latin typeface="Playfair Display" pitchFamily="2" charset="77"/>
                <a:cs typeface="Arima Madurai Light" pitchFamily="2" charset="77"/>
              </a:rPr>
              <a:t>Taking what we learned in the burnout report and </a:t>
            </a:r>
            <a:r>
              <a:rPr lang="en-US" b="1" u="sng" dirty="0">
                <a:latin typeface="Playfair Display" pitchFamily="2" charset="77"/>
                <a:cs typeface="Arima Madurai Light" pitchFamily="2" charset="77"/>
              </a:rPr>
              <a:t>taking action</a:t>
            </a:r>
          </a:p>
        </p:txBody>
      </p:sp>
    </p:spTree>
    <p:extLst>
      <p:ext uri="{BB962C8B-B14F-4D97-AF65-F5344CB8AC3E}">
        <p14:creationId xmlns:p14="http://schemas.microsoft.com/office/powerpoint/2010/main" val="2179595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447247A8-C053-3B4A-9E74-7017CBB1A457}"/>
              </a:ext>
            </a:extLst>
          </p:cNvPr>
          <p:cNvSpPr/>
          <p:nvPr/>
        </p:nvSpPr>
        <p:spPr>
          <a:xfrm>
            <a:off x="706900" y="549275"/>
            <a:ext cx="10801349" cy="5759450"/>
          </a:xfrm>
          <a:prstGeom prst="rect">
            <a:avLst/>
          </a:prstGeom>
          <a:solidFill>
            <a:schemeClr val="bg2"/>
          </a:solidFill>
          <a:ln>
            <a:noFill/>
          </a:ln>
          <a:effectLst>
            <a:outerShdw blurRad="508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TextBox 9">
            <a:extLst>
              <a:ext uri="{FF2B5EF4-FFF2-40B4-BE49-F238E27FC236}">
                <a16:creationId xmlns:a16="http://schemas.microsoft.com/office/drawing/2014/main" id="{A0BAABA6-BF9A-1B4B-B530-AF17FCF8C6EB}"/>
              </a:ext>
            </a:extLst>
          </p:cNvPr>
          <p:cNvSpPr txBox="1"/>
          <p:nvPr/>
        </p:nvSpPr>
        <p:spPr>
          <a:xfrm>
            <a:off x="6853058" y="3132324"/>
            <a:ext cx="3962907" cy="1340945"/>
          </a:xfrm>
          <a:prstGeom prst="rect">
            <a:avLst/>
          </a:prstGeom>
          <a:noFill/>
        </p:spPr>
        <p:txBody>
          <a:bodyPr wrap="square" rtlCol="0">
            <a:spAutoFit/>
          </a:bodyPr>
          <a:lstStyle/>
          <a:p>
            <a:pPr algn="just">
              <a:lnSpc>
                <a:spcPts val="2500"/>
              </a:lnSpc>
            </a:pPr>
            <a:r>
              <a:rPr lang="en-US" sz="1600" dirty="0">
                <a:latin typeface="Playfair Display" pitchFamily="2" charset="77"/>
                <a:ea typeface="Lato Light" panose="020F0502020204030203" pitchFamily="34" charset="0"/>
                <a:cs typeface="Arima Madurai Light" pitchFamily="2" charset="77"/>
              </a:rPr>
              <a:t>In our local learning communities, we must inventory our testing requirements and eliminate redundant testing requisites. </a:t>
            </a:r>
          </a:p>
        </p:txBody>
      </p:sp>
      <p:sp>
        <p:nvSpPr>
          <p:cNvPr id="11" name="TextBox 10">
            <a:extLst>
              <a:ext uri="{FF2B5EF4-FFF2-40B4-BE49-F238E27FC236}">
                <a16:creationId xmlns:a16="http://schemas.microsoft.com/office/drawing/2014/main" id="{9C51D219-F231-0840-A649-C51C207FAF1B}"/>
              </a:ext>
            </a:extLst>
          </p:cNvPr>
          <p:cNvSpPr txBox="1"/>
          <p:nvPr/>
        </p:nvSpPr>
        <p:spPr>
          <a:xfrm>
            <a:off x="6869100" y="2499080"/>
            <a:ext cx="1431802" cy="400110"/>
          </a:xfrm>
          <a:prstGeom prst="rect">
            <a:avLst/>
          </a:prstGeom>
          <a:noFill/>
        </p:spPr>
        <p:txBody>
          <a:bodyPr wrap="none" rtlCol="0">
            <a:spAutoFit/>
          </a:bodyPr>
          <a:lstStyle/>
          <a:p>
            <a:r>
              <a:rPr lang="en-US" sz="2000" i="1" dirty="0">
                <a:solidFill>
                  <a:schemeClr val="accent1"/>
                </a:solidFill>
                <a:latin typeface="Playfair Display" pitchFamily="2" charset="77"/>
                <a:ea typeface="Nunito Bold" charset="0"/>
                <a:cs typeface="Arima Madurai Medium" pitchFamily="2" charset="77"/>
              </a:rPr>
              <a:t>What next?</a:t>
            </a:r>
          </a:p>
        </p:txBody>
      </p:sp>
      <p:sp>
        <p:nvSpPr>
          <p:cNvPr id="12" name="TextBox 11">
            <a:extLst>
              <a:ext uri="{FF2B5EF4-FFF2-40B4-BE49-F238E27FC236}">
                <a16:creationId xmlns:a16="http://schemas.microsoft.com/office/drawing/2014/main" id="{85466362-2756-9741-8C0C-026417C1D137}"/>
              </a:ext>
            </a:extLst>
          </p:cNvPr>
          <p:cNvSpPr txBox="1"/>
          <p:nvPr/>
        </p:nvSpPr>
        <p:spPr>
          <a:xfrm>
            <a:off x="1175714" y="932068"/>
            <a:ext cx="7657136" cy="584775"/>
          </a:xfrm>
          <a:prstGeom prst="rect">
            <a:avLst/>
          </a:prstGeom>
          <a:noFill/>
        </p:spPr>
        <p:txBody>
          <a:bodyPr wrap="square" rtlCol="0">
            <a:spAutoFit/>
          </a:bodyPr>
          <a:lstStyle/>
          <a:p>
            <a:r>
              <a:rPr lang="en-US" sz="3200" b="1" dirty="0">
                <a:solidFill>
                  <a:schemeClr val="tx2"/>
                </a:solidFill>
                <a:latin typeface="Playfair Display" pitchFamily="2" charset="77"/>
                <a:ea typeface="Nunito Bold" charset="0"/>
                <a:cs typeface="Arima Madurai Semi" pitchFamily="2" charset="77"/>
              </a:rPr>
              <a:t>Past vs Present vs Future</a:t>
            </a:r>
          </a:p>
        </p:txBody>
      </p:sp>
      <p:sp>
        <p:nvSpPr>
          <p:cNvPr id="13" name="TextBox 12">
            <a:extLst>
              <a:ext uri="{FF2B5EF4-FFF2-40B4-BE49-F238E27FC236}">
                <a16:creationId xmlns:a16="http://schemas.microsoft.com/office/drawing/2014/main" id="{592DB263-5130-7149-84E4-6ACC76E4A8AF}"/>
              </a:ext>
            </a:extLst>
          </p:cNvPr>
          <p:cNvSpPr txBox="1"/>
          <p:nvPr/>
        </p:nvSpPr>
        <p:spPr>
          <a:xfrm>
            <a:off x="1425888" y="3135110"/>
            <a:ext cx="3955579" cy="1661545"/>
          </a:xfrm>
          <a:prstGeom prst="rect">
            <a:avLst/>
          </a:prstGeom>
          <a:noFill/>
        </p:spPr>
        <p:txBody>
          <a:bodyPr wrap="square" rtlCol="0">
            <a:spAutoFit/>
          </a:bodyPr>
          <a:lstStyle/>
          <a:p>
            <a:pPr algn="just">
              <a:lnSpc>
                <a:spcPts val="2500"/>
              </a:lnSpc>
            </a:pPr>
            <a:r>
              <a:rPr lang="en-US" sz="1600" dirty="0">
                <a:latin typeface="Playfair Display" pitchFamily="2" charset="77"/>
                <a:ea typeface="Lato Light" panose="020F0502020204030203" pitchFamily="34" charset="0"/>
                <a:cs typeface="Arima Madurai Light" pitchFamily="2" charset="77"/>
              </a:rPr>
              <a:t>The number of tests required from the state Department of Education has been incredibly reduced, giving teachers more time to teach and students more focus on learning</a:t>
            </a:r>
          </a:p>
        </p:txBody>
      </p:sp>
      <p:sp>
        <p:nvSpPr>
          <p:cNvPr id="14" name="TextBox 13">
            <a:extLst>
              <a:ext uri="{FF2B5EF4-FFF2-40B4-BE49-F238E27FC236}">
                <a16:creationId xmlns:a16="http://schemas.microsoft.com/office/drawing/2014/main" id="{B7533A35-5398-2040-A707-D97117D75873}"/>
              </a:ext>
            </a:extLst>
          </p:cNvPr>
          <p:cNvSpPr txBox="1"/>
          <p:nvPr/>
        </p:nvSpPr>
        <p:spPr>
          <a:xfrm>
            <a:off x="1441929" y="2498028"/>
            <a:ext cx="1797287" cy="400110"/>
          </a:xfrm>
          <a:prstGeom prst="rect">
            <a:avLst/>
          </a:prstGeom>
          <a:noFill/>
        </p:spPr>
        <p:txBody>
          <a:bodyPr wrap="none" rtlCol="0">
            <a:spAutoFit/>
          </a:bodyPr>
          <a:lstStyle/>
          <a:p>
            <a:r>
              <a:rPr lang="en-US" sz="2000" i="1" dirty="0">
                <a:solidFill>
                  <a:schemeClr val="accent1"/>
                </a:solidFill>
                <a:latin typeface="Playfair Display" pitchFamily="2" charset="77"/>
                <a:ea typeface="Nunito Bold" charset="0"/>
                <a:cs typeface="Arima Madurai Medium" pitchFamily="2" charset="77"/>
              </a:rPr>
              <a:t>From the state</a:t>
            </a:r>
          </a:p>
        </p:txBody>
      </p:sp>
    </p:spTree>
    <p:extLst>
      <p:ext uri="{BB962C8B-B14F-4D97-AF65-F5344CB8AC3E}">
        <p14:creationId xmlns:p14="http://schemas.microsoft.com/office/powerpoint/2010/main" val="142633912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D70DEB9A-9C13-C649-94EF-5BC638B91702}"/>
              </a:ext>
            </a:extLst>
          </p:cNvPr>
          <p:cNvSpPr/>
          <p:nvPr/>
        </p:nvSpPr>
        <p:spPr>
          <a:xfrm>
            <a:off x="706900" y="549275"/>
            <a:ext cx="10801349" cy="5759450"/>
          </a:xfrm>
          <a:prstGeom prst="rect">
            <a:avLst/>
          </a:prstGeom>
          <a:solidFill>
            <a:schemeClr val="bg2"/>
          </a:solidFill>
          <a:ln>
            <a:noFill/>
          </a:ln>
          <a:effectLst>
            <a:outerShdw blurRad="508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6" name="TextBox 35"/>
          <p:cNvSpPr txBox="1"/>
          <p:nvPr/>
        </p:nvSpPr>
        <p:spPr>
          <a:xfrm>
            <a:off x="1224191" y="2142338"/>
            <a:ext cx="4342943" cy="1430969"/>
          </a:xfrm>
          <a:prstGeom prst="rect">
            <a:avLst/>
          </a:prstGeom>
          <a:noFill/>
        </p:spPr>
        <p:txBody>
          <a:bodyPr wrap="square" rtlCol="0">
            <a:spAutoFit/>
          </a:bodyPr>
          <a:lstStyle/>
          <a:p>
            <a:pPr algn="ctr">
              <a:lnSpc>
                <a:spcPts val="5500"/>
              </a:lnSpc>
            </a:pPr>
            <a:r>
              <a:rPr lang="en-US" sz="3600" b="1" dirty="0">
                <a:solidFill>
                  <a:schemeClr val="tx2"/>
                </a:solidFill>
                <a:latin typeface="Playfair Display" pitchFamily="2" charset="77"/>
                <a:cs typeface="Arima Madurai Semi" pitchFamily="2" charset="77"/>
              </a:rPr>
              <a:t>Preserving and Protecting Time</a:t>
            </a:r>
          </a:p>
        </p:txBody>
      </p:sp>
      <p:sp>
        <p:nvSpPr>
          <p:cNvPr id="105" name="TextBox 104"/>
          <p:cNvSpPr txBox="1"/>
          <p:nvPr/>
        </p:nvSpPr>
        <p:spPr>
          <a:xfrm>
            <a:off x="1358315" y="3930437"/>
            <a:ext cx="4581091" cy="1587229"/>
          </a:xfrm>
          <a:prstGeom prst="rect">
            <a:avLst/>
          </a:prstGeom>
          <a:noFill/>
        </p:spPr>
        <p:txBody>
          <a:bodyPr wrap="square" rtlCol="0" anchor="t">
            <a:spAutoFit/>
          </a:bodyPr>
          <a:lstStyle/>
          <a:p>
            <a:pPr algn="ctr">
              <a:lnSpc>
                <a:spcPts val="3000"/>
              </a:lnSpc>
            </a:pPr>
            <a:r>
              <a:rPr lang="en-US" dirty="0">
                <a:latin typeface="Playfair Display" pitchFamily="2" charset="77"/>
                <a:ea typeface="Lato Light" panose="020F0502020204030203" pitchFamily="34" charset="0"/>
                <a:cs typeface="Arima Madurai Light" pitchFamily="2" charset="77"/>
              </a:rPr>
              <a:t>Myth – teachers love their jobs so much and their jobs are SO FUN that they should volunteer their time and resources to meet the needs of the school</a:t>
            </a:r>
          </a:p>
        </p:txBody>
      </p:sp>
      <p:pic>
        <p:nvPicPr>
          <p:cNvPr id="5" name="Picture Placeholder 4">
            <a:extLst>
              <a:ext uri="{FF2B5EF4-FFF2-40B4-BE49-F238E27FC236}">
                <a16:creationId xmlns:a16="http://schemas.microsoft.com/office/drawing/2014/main" id="{20C5B173-3192-9242-9F4F-AEED74C8E702}"/>
              </a:ext>
            </a:extLst>
          </p:cNvPr>
          <p:cNvPicPr>
            <a:picLocks noGrp="1" noChangeAspect="1"/>
          </p:cNvPicPr>
          <p:nvPr>
            <p:ph type="pic" sz="quarter" idx="14"/>
          </p:nvPr>
        </p:nvPicPr>
        <p:blipFill>
          <a:blip r:embed="rId3">
            <a:extLst>
              <a:ext uri="{837473B0-CC2E-450A-ABE3-18F120FF3D39}">
                <a1611:picAttrSrcUrl xmlns:a1611="http://schemas.microsoft.com/office/drawing/2016/11/main" r:id="rId4"/>
              </a:ext>
            </a:extLst>
          </a:blip>
          <a:srcRect l="18632" r="18632"/>
          <a:stretch/>
        </p:blipFill>
        <p:spPr>
          <a:xfrm>
            <a:off x="6091084" y="560439"/>
            <a:ext cx="5412658" cy="5751871"/>
          </a:xfrm>
        </p:spPr>
      </p:pic>
    </p:spTree>
    <p:extLst>
      <p:ext uri="{BB962C8B-B14F-4D97-AF65-F5344CB8AC3E}">
        <p14:creationId xmlns:p14="http://schemas.microsoft.com/office/powerpoint/2010/main" val="308984134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D7C2F102-AB3C-3844-97B5-363FCF6BB1BF}"/>
              </a:ext>
            </a:extLst>
          </p:cNvPr>
          <p:cNvSpPr/>
          <p:nvPr/>
        </p:nvSpPr>
        <p:spPr>
          <a:xfrm>
            <a:off x="2027238" y="1419341"/>
            <a:ext cx="8137526" cy="3790122"/>
          </a:xfrm>
          <a:prstGeom prst="rect">
            <a:avLst/>
          </a:prstGeom>
          <a:solidFill>
            <a:schemeClr val="bg2"/>
          </a:solidFill>
          <a:ln>
            <a:noFill/>
          </a:ln>
          <a:effectLst>
            <a:outerShdw blurRad="508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extBox 1"/>
          <p:cNvSpPr txBox="1"/>
          <p:nvPr/>
        </p:nvSpPr>
        <p:spPr>
          <a:xfrm>
            <a:off x="5369954" y="1730501"/>
            <a:ext cx="1475241" cy="1938992"/>
          </a:xfrm>
          <a:prstGeom prst="rect">
            <a:avLst/>
          </a:prstGeom>
          <a:noFill/>
        </p:spPr>
        <p:txBody>
          <a:bodyPr wrap="square" rtlCol="0">
            <a:spAutoFit/>
          </a:bodyPr>
          <a:lstStyle/>
          <a:p>
            <a:pPr algn="ctr"/>
            <a:r>
              <a:rPr lang="en-US" sz="12000" b="1">
                <a:solidFill>
                  <a:schemeClr val="tx2"/>
                </a:solidFill>
                <a:latin typeface="Playfair Display" pitchFamily="2" charset="77"/>
                <a:cs typeface="Arima Madurai Semi" pitchFamily="2" charset="77"/>
              </a:rPr>
              <a:t>“</a:t>
            </a:r>
          </a:p>
        </p:txBody>
      </p:sp>
      <p:sp>
        <p:nvSpPr>
          <p:cNvPr id="36" name="TextBox 35"/>
          <p:cNvSpPr txBox="1"/>
          <p:nvPr/>
        </p:nvSpPr>
        <p:spPr>
          <a:xfrm>
            <a:off x="2583437" y="2631450"/>
            <a:ext cx="7048276" cy="1887504"/>
          </a:xfrm>
          <a:prstGeom prst="rect">
            <a:avLst/>
          </a:prstGeom>
          <a:noFill/>
        </p:spPr>
        <p:txBody>
          <a:bodyPr wrap="square" rtlCol="0">
            <a:spAutoFit/>
          </a:bodyPr>
          <a:lstStyle/>
          <a:p>
            <a:pPr algn="ctr">
              <a:lnSpc>
                <a:spcPts val="5000"/>
              </a:lnSpc>
            </a:pPr>
            <a:r>
              <a:rPr lang="en-US" b="1" dirty="0">
                <a:solidFill>
                  <a:schemeClr val="tx2"/>
                </a:solidFill>
                <a:latin typeface="Playfair Display" pitchFamily="2" charset="77"/>
                <a:ea typeface="Nunito Bold" charset="0"/>
                <a:cs typeface="Arima Madurai Semi" pitchFamily="2" charset="77"/>
              </a:rPr>
              <a:t>My to do list seems to be never ending. One task is completed and three more are added</a:t>
            </a:r>
            <a:br>
              <a:rPr lang="en-US" b="1" dirty="0">
                <a:solidFill>
                  <a:schemeClr val="tx2"/>
                </a:solidFill>
                <a:latin typeface="Playfair Display" pitchFamily="2" charset="77"/>
                <a:ea typeface="Nunito Bold" charset="0"/>
                <a:cs typeface="Arima Madurai Semi" pitchFamily="2" charset="77"/>
              </a:rPr>
            </a:br>
            <a:r>
              <a:rPr lang="en-US" sz="1100" b="1" dirty="0">
                <a:solidFill>
                  <a:schemeClr val="tx2"/>
                </a:solidFill>
                <a:latin typeface="Playfair Display" pitchFamily="2" charset="77"/>
                <a:ea typeface="Nunito Bold" charset="0"/>
                <a:cs typeface="Arima Madurai Semi" pitchFamily="2" charset="77"/>
              </a:rPr>
              <a:t>Elementary Teacher of All Subjects– 4-7 years experience </a:t>
            </a:r>
            <a:endParaRPr lang="en-US" b="1" dirty="0">
              <a:solidFill>
                <a:schemeClr val="tx2"/>
              </a:solidFill>
              <a:latin typeface="Playfair Display" pitchFamily="2" charset="77"/>
              <a:ea typeface="Nunito Bold" charset="0"/>
              <a:cs typeface="Arima Madurai Semi" pitchFamily="2" charset="77"/>
            </a:endParaRPr>
          </a:p>
        </p:txBody>
      </p:sp>
    </p:spTree>
    <p:extLst>
      <p:ext uri="{BB962C8B-B14F-4D97-AF65-F5344CB8AC3E}">
        <p14:creationId xmlns:p14="http://schemas.microsoft.com/office/powerpoint/2010/main" val="310858092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id="{48B371F6-B2C8-5144-809E-D482666BB995}"/>
              </a:ext>
            </a:extLst>
          </p:cNvPr>
          <p:cNvSpPr/>
          <p:nvPr/>
        </p:nvSpPr>
        <p:spPr>
          <a:xfrm>
            <a:off x="706900" y="549275"/>
            <a:ext cx="10801349" cy="5759450"/>
          </a:xfrm>
          <a:prstGeom prst="rect">
            <a:avLst/>
          </a:prstGeom>
          <a:solidFill>
            <a:schemeClr val="bg2"/>
          </a:solidFill>
          <a:ln>
            <a:noFill/>
          </a:ln>
          <a:effectLst>
            <a:outerShdw blurRad="508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 name="TextBox 11">
            <a:extLst>
              <a:ext uri="{FF2B5EF4-FFF2-40B4-BE49-F238E27FC236}">
                <a16:creationId xmlns:a16="http://schemas.microsoft.com/office/drawing/2014/main" id="{039DF793-B893-8440-A4AE-DA60EE1597BC}"/>
              </a:ext>
            </a:extLst>
          </p:cNvPr>
          <p:cNvSpPr txBox="1"/>
          <p:nvPr/>
        </p:nvSpPr>
        <p:spPr>
          <a:xfrm>
            <a:off x="8051483" y="2923938"/>
            <a:ext cx="3047328" cy="1020344"/>
          </a:xfrm>
          <a:prstGeom prst="rect">
            <a:avLst/>
          </a:prstGeom>
          <a:noFill/>
        </p:spPr>
        <p:txBody>
          <a:bodyPr wrap="square" rtlCol="0">
            <a:spAutoFit/>
          </a:bodyPr>
          <a:lstStyle/>
          <a:p>
            <a:pPr algn="just">
              <a:lnSpc>
                <a:spcPts val="2500"/>
              </a:lnSpc>
            </a:pPr>
            <a:r>
              <a:rPr lang="en-US" sz="1600" dirty="0">
                <a:latin typeface="Playfair Display" pitchFamily="2" charset="77"/>
                <a:ea typeface="Lato Light" panose="020F0502020204030203" pitchFamily="34" charset="0"/>
                <a:cs typeface="Arima Madurai Light" pitchFamily="2" charset="77"/>
              </a:rPr>
              <a:t>Be as productive and guided as possible with meetings and trainings</a:t>
            </a:r>
          </a:p>
        </p:txBody>
      </p:sp>
      <p:sp>
        <p:nvSpPr>
          <p:cNvPr id="13" name="TextBox 12">
            <a:extLst>
              <a:ext uri="{FF2B5EF4-FFF2-40B4-BE49-F238E27FC236}">
                <a16:creationId xmlns:a16="http://schemas.microsoft.com/office/drawing/2014/main" id="{AC1BE92D-668B-214D-9A50-903EFC23ED2C}"/>
              </a:ext>
            </a:extLst>
          </p:cNvPr>
          <p:cNvSpPr txBox="1"/>
          <p:nvPr/>
        </p:nvSpPr>
        <p:spPr>
          <a:xfrm>
            <a:off x="8059207" y="2266889"/>
            <a:ext cx="1289135" cy="400110"/>
          </a:xfrm>
          <a:prstGeom prst="rect">
            <a:avLst/>
          </a:prstGeom>
          <a:noFill/>
        </p:spPr>
        <p:txBody>
          <a:bodyPr wrap="none" rtlCol="0">
            <a:spAutoFit/>
          </a:bodyPr>
          <a:lstStyle/>
          <a:p>
            <a:r>
              <a:rPr lang="en-US" sz="2000" i="1" dirty="0">
                <a:solidFill>
                  <a:schemeClr val="accent1"/>
                </a:solidFill>
                <a:latin typeface="Playfair Display" pitchFamily="2" charset="77"/>
                <a:cs typeface="Arima Madurai Medium" pitchFamily="2" charset="77"/>
              </a:rPr>
              <a:t>Efficiency</a:t>
            </a:r>
          </a:p>
        </p:txBody>
      </p:sp>
      <p:sp>
        <p:nvSpPr>
          <p:cNvPr id="14" name="TextBox 13">
            <a:extLst>
              <a:ext uri="{FF2B5EF4-FFF2-40B4-BE49-F238E27FC236}">
                <a16:creationId xmlns:a16="http://schemas.microsoft.com/office/drawing/2014/main" id="{9C7A32C5-C8AB-DB4B-9B57-02507671854B}"/>
              </a:ext>
            </a:extLst>
          </p:cNvPr>
          <p:cNvSpPr txBox="1"/>
          <p:nvPr/>
        </p:nvSpPr>
        <p:spPr>
          <a:xfrm>
            <a:off x="1124859" y="935461"/>
            <a:ext cx="8101013" cy="584775"/>
          </a:xfrm>
          <a:prstGeom prst="rect">
            <a:avLst/>
          </a:prstGeom>
          <a:noFill/>
        </p:spPr>
        <p:txBody>
          <a:bodyPr wrap="square" rtlCol="0">
            <a:spAutoFit/>
          </a:bodyPr>
          <a:lstStyle/>
          <a:p>
            <a:r>
              <a:rPr lang="en-US" sz="3200" b="1" dirty="0">
                <a:solidFill>
                  <a:schemeClr val="tx2"/>
                </a:solidFill>
                <a:latin typeface="Playfair Display" pitchFamily="2" charset="77"/>
                <a:cs typeface="Arima Madurai Semi" pitchFamily="2" charset="77"/>
              </a:rPr>
              <a:t>Where does the time go?</a:t>
            </a:r>
          </a:p>
        </p:txBody>
      </p:sp>
      <p:sp>
        <p:nvSpPr>
          <p:cNvPr id="15" name="TextBox 14">
            <a:extLst>
              <a:ext uri="{FF2B5EF4-FFF2-40B4-BE49-F238E27FC236}">
                <a16:creationId xmlns:a16="http://schemas.microsoft.com/office/drawing/2014/main" id="{A90290D9-53FD-2042-93BC-0C91873568E4}"/>
              </a:ext>
            </a:extLst>
          </p:cNvPr>
          <p:cNvSpPr txBox="1"/>
          <p:nvPr/>
        </p:nvSpPr>
        <p:spPr>
          <a:xfrm>
            <a:off x="1119933" y="2923938"/>
            <a:ext cx="3047328" cy="1020344"/>
          </a:xfrm>
          <a:prstGeom prst="rect">
            <a:avLst/>
          </a:prstGeom>
          <a:noFill/>
        </p:spPr>
        <p:txBody>
          <a:bodyPr wrap="square" rtlCol="0">
            <a:spAutoFit/>
          </a:bodyPr>
          <a:lstStyle/>
          <a:p>
            <a:pPr algn="just">
              <a:lnSpc>
                <a:spcPts val="2500"/>
              </a:lnSpc>
            </a:pPr>
            <a:r>
              <a:rPr lang="en-US" sz="1600" dirty="0">
                <a:latin typeface="Playfair Display" pitchFamily="2" charset="77"/>
                <a:ea typeface="Lato Light" panose="020F0502020204030203" pitchFamily="34" charset="0"/>
                <a:cs typeface="Arima Madurai Light" pitchFamily="2" charset="77"/>
              </a:rPr>
              <a:t>Allocate and protect planning and collaborating time as a priority and requisite. </a:t>
            </a:r>
          </a:p>
        </p:txBody>
      </p:sp>
      <p:sp>
        <p:nvSpPr>
          <p:cNvPr id="16" name="TextBox 15">
            <a:extLst>
              <a:ext uri="{FF2B5EF4-FFF2-40B4-BE49-F238E27FC236}">
                <a16:creationId xmlns:a16="http://schemas.microsoft.com/office/drawing/2014/main" id="{812E35F0-4AC2-5F4C-B269-50676F3CE944}"/>
              </a:ext>
            </a:extLst>
          </p:cNvPr>
          <p:cNvSpPr txBox="1"/>
          <p:nvPr/>
        </p:nvSpPr>
        <p:spPr>
          <a:xfrm>
            <a:off x="1128507" y="2266889"/>
            <a:ext cx="2143985" cy="400110"/>
          </a:xfrm>
          <a:prstGeom prst="rect">
            <a:avLst/>
          </a:prstGeom>
          <a:noFill/>
        </p:spPr>
        <p:txBody>
          <a:bodyPr wrap="none" rtlCol="0">
            <a:spAutoFit/>
          </a:bodyPr>
          <a:lstStyle/>
          <a:p>
            <a:r>
              <a:rPr lang="en-US" sz="2000" i="1" dirty="0">
                <a:solidFill>
                  <a:schemeClr val="accent1"/>
                </a:solidFill>
                <a:latin typeface="Playfair Display" pitchFamily="2" charset="77"/>
                <a:cs typeface="Arima Madurai Medium" pitchFamily="2" charset="77"/>
              </a:rPr>
              <a:t>Teacher planning</a:t>
            </a:r>
          </a:p>
        </p:txBody>
      </p:sp>
      <p:sp>
        <p:nvSpPr>
          <p:cNvPr id="17" name="TextBox 16">
            <a:extLst>
              <a:ext uri="{FF2B5EF4-FFF2-40B4-BE49-F238E27FC236}">
                <a16:creationId xmlns:a16="http://schemas.microsoft.com/office/drawing/2014/main" id="{EF719D93-2190-7B47-9309-CB2E33164E29}"/>
              </a:ext>
            </a:extLst>
          </p:cNvPr>
          <p:cNvSpPr txBox="1"/>
          <p:nvPr/>
        </p:nvSpPr>
        <p:spPr>
          <a:xfrm>
            <a:off x="4584894" y="2923938"/>
            <a:ext cx="2587693" cy="1661545"/>
          </a:xfrm>
          <a:prstGeom prst="rect">
            <a:avLst/>
          </a:prstGeom>
          <a:noFill/>
        </p:spPr>
        <p:txBody>
          <a:bodyPr wrap="square" rtlCol="0">
            <a:spAutoFit/>
          </a:bodyPr>
          <a:lstStyle/>
          <a:p>
            <a:pPr algn="just">
              <a:lnSpc>
                <a:spcPts val="2500"/>
              </a:lnSpc>
            </a:pPr>
            <a:r>
              <a:rPr lang="en-US" sz="1600" dirty="0">
                <a:latin typeface="Playfair Display" pitchFamily="2" charset="77"/>
                <a:ea typeface="Lato Light" panose="020F0502020204030203" pitchFamily="34" charset="0"/>
                <a:cs typeface="Arima Madurai Light" pitchFamily="2" charset="77"/>
              </a:rPr>
              <a:t>Adequately compensate teachers for their time in the classroom AND for any additional time spent performing other duties</a:t>
            </a:r>
          </a:p>
        </p:txBody>
      </p:sp>
      <p:sp>
        <p:nvSpPr>
          <p:cNvPr id="19" name="TextBox 18">
            <a:extLst>
              <a:ext uri="{FF2B5EF4-FFF2-40B4-BE49-F238E27FC236}">
                <a16:creationId xmlns:a16="http://schemas.microsoft.com/office/drawing/2014/main" id="{8FBF8B30-86C7-B64F-AD22-C06445ED6F3A}"/>
              </a:ext>
            </a:extLst>
          </p:cNvPr>
          <p:cNvSpPr txBox="1"/>
          <p:nvPr/>
        </p:nvSpPr>
        <p:spPr>
          <a:xfrm>
            <a:off x="4619783" y="2266889"/>
            <a:ext cx="1811714" cy="400110"/>
          </a:xfrm>
          <a:prstGeom prst="rect">
            <a:avLst/>
          </a:prstGeom>
          <a:noFill/>
        </p:spPr>
        <p:txBody>
          <a:bodyPr wrap="none" rtlCol="0">
            <a:spAutoFit/>
          </a:bodyPr>
          <a:lstStyle/>
          <a:p>
            <a:r>
              <a:rPr lang="en-US" sz="2000" i="1" dirty="0">
                <a:solidFill>
                  <a:schemeClr val="accent1"/>
                </a:solidFill>
                <a:latin typeface="Playfair Display" pitchFamily="2" charset="77"/>
                <a:cs typeface="Arima Madurai Medium" pitchFamily="2" charset="77"/>
              </a:rPr>
              <a:t>Compensation</a:t>
            </a:r>
          </a:p>
        </p:txBody>
      </p:sp>
    </p:spTree>
    <p:extLst>
      <p:ext uri="{BB962C8B-B14F-4D97-AF65-F5344CB8AC3E}">
        <p14:creationId xmlns:p14="http://schemas.microsoft.com/office/powerpoint/2010/main" val="140623121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D70DEB9A-9C13-C649-94EF-5BC638B91702}"/>
              </a:ext>
            </a:extLst>
          </p:cNvPr>
          <p:cNvSpPr/>
          <p:nvPr/>
        </p:nvSpPr>
        <p:spPr>
          <a:xfrm>
            <a:off x="706900" y="549275"/>
            <a:ext cx="10801349" cy="5759450"/>
          </a:xfrm>
          <a:prstGeom prst="rect">
            <a:avLst/>
          </a:prstGeom>
          <a:solidFill>
            <a:schemeClr val="bg2"/>
          </a:solidFill>
          <a:ln>
            <a:noFill/>
          </a:ln>
          <a:effectLst>
            <a:outerShdw blurRad="508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6" name="TextBox 35"/>
          <p:cNvSpPr txBox="1"/>
          <p:nvPr/>
        </p:nvSpPr>
        <p:spPr>
          <a:xfrm>
            <a:off x="1291303" y="1529941"/>
            <a:ext cx="4342943" cy="2136290"/>
          </a:xfrm>
          <a:prstGeom prst="rect">
            <a:avLst/>
          </a:prstGeom>
          <a:noFill/>
        </p:spPr>
        <p:txBody>
          <a:bodyPr wrap="square" rtlCol="0">
            <a:spAutoFit/>
          </a:bodyPr>
          <a:lstStyle/>
          <a:p>
            <a:pPr algn="ctr">
              <a:lnSpc>
                <a:spcPts val="5500"/>
              </a:lnSpc>
            </a:pPr>
            <a:r>
              <a:rPr lang="en-US" sz="3600" b="1" dirty="0">
                <a:solidFill>
                  <a:schemeClr val="tx2"/>
                </a:solidFill>
                <a:latin typeface="Playfair Display" pitchFamily="2" charset="77"/>
                <a:cs typeface="Arima Madurai Semi" pitchFamily="2" charset="77"/>
              </a:rPr>
              <a:t>Pressures and Unrealistic Expectations</a:t>
            </a:r>
          </a:p>
        </p:txBody>
      </p:sp>
      <p:sp>
        <p:nvSpPr>
          <p:cNvPr id="105" name="TextBox 104"/>
          <p:cNvSpPr txBox="1"/>
          <p:nvPr/>
        </p:nvSpPr>
        <p:spPr>
          <a:xfrm>
            <a:off x="1358315" y="3930437"/>
            <a:ext cx="4581091" cy="1587229"/>
          </a:xfrm>
          <a:prstGeom prst="rect">
            <a:avLst/>
          </a:prstGeom>
          <a:noFill/>
        </p:spPr>
        <p:txBody>
          <a:bodyPr wrap="square" rtlCol="0" anchor="t">
            <a:spAutoFit/>
          </a:bodyPr>
          <a:lstStyle/>
          <a:p>
            <a:pPr algn="ctr">
              <a:lnSpc>
                <a:spcPts val="3000"/>
              </a:lnSpc>
            </a:pPr>
            <a:r>
              <a:rPr lang="en-US" dirty="0">
                <a:latin typeface="Playfair Display" pitchFamily="2" charset="77"/>
                <a:ea typeface="Lato Light" panose="020F0502020204030203" pitchFamily="34" charset="0"/>
                <a:cs typeface="Arima Madurai Light" pitchFamily="2" charset="77"/>
              </a:rPr>
              <a:t>Myth – We are back to normal so the kids should be able to get caught up really quickly. If these teachers can’t do this, we can get new ones that can</a:t>
            </a:r>
          </a:p>
        </p:txBody>
      </p:sp>
      <p:pic>
        <p:nvPicPr>
          <p:cNvPr id="5" name="Picture Placeholder 4">
            <a:extLst>
              <a:ext uri="{FF2B5EF4-FFF2-40B4-BE49-F238E27FC236}">
                <a16:creationId xmlns:a16="http://schemas.microsoft.com/office/drawing/2014/main" id="{20C5B173-3192-9242-9F4F-AEED74C8E702}"/>
              </a:ext>
            </a:extLst>
          </p:cNvPr>
          <p:cNvPicPr>
            <a:picLocks noGrp="1" noChangeAspect="1"/>
          </p:cNvPicPr>
          <p:nvPr>
            <p:ph type="pic" sz="quarter" idx="14"/>
          </p:nvPr>
        </p:nvPicPr>
        <p:blipFill>
          <a:blip r:embed="rId3">
            <a:extLst>
              <a:ext uri="{837473B0-CC2E-450A-ABE3-18F120FF3D39}">
                <a1611:picAttrSrcUrl xmlns:a1611="http://schemas.microsoft.com/office/drawing/2016/11/main" r:id="rId4"/>
              </a:ext>
            </a:extLst>
          </a:blip>
          <a:srcRect l="23570" r="23570"/>
          <a:stretch/>
        </p:blipFill>
        <p:spPr>
          <a:xfrm>
            <a:off x="6091084" y="560439"/>
            <a:ext cx="5412658" cy="5751871"/>
          </a:xfrm>
        </p:spPr>
      </p:pic>
      <p:sp>
        <p:nvSpPr>
          <p:cNvPr id="2" name="TextBox 1">
            <a:extLst>
              <a:ext uri="{FF2B5EF4-FFF2-40B4-BE49-F238E27FC236}">
                <a16:creationId xmlns:a16="http://schemas.microsoft.com/office/drawing/2014/main" id="{3023222C-8EC8-F08F-6D6E-EF0073A8CA97}"/>
              </a:ext>
            </a:extLst>
          </p:cNvPr>
          <p:cNvSpPr txBox="1"/>
          <p:nvPr/>
        </p:nvSpPr>
        <p:spPr>
          <a:xfrm>
            <a:off x="6091084" y="6312310"/>
            <a:ext cx="5412658" cy="230832"/>
          </a:xfrm>
          <a:prstGeom prst="rect">
            <a:avLst/>
          </a:prstGeom>
          <a:noFill/>
        </p:spPr>
        <p:txBody>
          <a:bodyPr wrap="square" rtlCol="0">
            <a:spAutoFit/>
          </a:bodyPr>
          <a:lstStyle/>
          <a:p>
            <a:r>
              <a:rPr lang="en-US" sz="900">
                <a:hlinkClick r:id="rId4" tooltip="https://commons.wikimedia.org/wiki/File:View_of_Everest_Base_Camp_Trek.jpg"/>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80575108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D7C2F102-AB3C-3844-97B5-363FCF6BB1BF}"/>
              </a:ext>
            </a:extLst>
          </p:cNvPr>
          <p:cNvSpPr/>
          <p:nvPr/>
        </p:nvSpPr>
        <p:spPr>
          <a:xfrm>
            <a:off x="2027238" y="1419341"/>
            <a:ext cx="8137526" cy="3790122"/>
          </a:xfrm>
          <a:prstGeom prst="rect">
            <a:avLst/>
          </a:prstGeom>
          <a:solidFill>
            <a:schemeClr val="bg2"/>
          </a:solidFill>
          <a:ln>
            <a:noFill/>
          </a:ln>
          <a:effectLst>
            <a:outerShdw blurRad="508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extBox 1"/>
          <p:cNvSpPr txBox="1"/>
          <p:nvPr/>
        </p:nvSpPr>
        <p:spPr>
          <a:xfrm>
            <a:off x="5369954" y="1730501"/>
            <a:ext cx="1475241" cy="1938992"/>
          </a:xfrm>
          <a:prstGeom prst="rect">
            <a:avLst/>
          </a:prstGeom>
          <a:noFill/>
        </p:spPr>
        <p:txBody>
          <a:bodyPr wrap="square" rtlCol="0">
            <a:spAutoFit/>
          </a:bodyPr>
          <a:lstStyle/>
          <a:p>
            <a:pPr algn="ctr"/>
            <a:r>
              <a:rPr lang="en-US" sz="12000" b="1">
                <a:solidFill>
                  <a:schemeClr val="tx2"/>
                </a:solidFill>
                <a:latin typeface="Playfair Display" pitchFamily="2" charset="77"/>
                <a:cs typeface="Arima Madurai Semi" pitchFamily="2" charset="77"/>
              </a:rPr>
              <a:t>“</a:t>
            </a:r>
          </a:p>
        </p:txBody>
      </p:sp>
      <p:sp>
        <p:nvSpPr>
          <p:cNvPr id="36" name="TextBox 35"/>
          <p:cNvSpPr txBox="1"/>
          <p:nvPr/>
        </p:nvSpPr>
        <p:spPr>
          <a:xfrm>
            <a:off x="2583437" y="2631450"/>
            <a:ext cx="7048276" cy="2528706"/>
          </a:xfrm>
          <a:prstGeom prst="rect">
            <a:avLst/>
          </a:prstGeom>
          <a:noFill/>
        </p:spPr>
        <p:txBody>
          <a:bodyPr wrap="square" rtlCol="0">
            <a:spAutoFit/>
          </a:bodyPr>
          <a:lstStyle/>
          <a:p>
            <a:pPr algn="ctr">
              <a:lnSpc>
                <a:spcPts val="5000"/>
              </a:lnSpc>
            </a:pPr>
            <a:r>
              <a:rPr lang="en-US" b="1" dirty="0">
                <a:solidFill>
                  <a:schemeClr val="tx2"/>
                </a:solidFill>
                <a:latin typeface="Playfair Display" pitchFamily="2" charset="77"/>
                <a:ea typeface="Nunito Bold" charset="0"/>
                <a:cs typeface="Arima Madurai Semi" pitchFamily="2" charset="77"/>
              </a:rPr>
              <a:t>The workload is nearly impossible to tackle during the hours we are actually at the school. So many of us have to ‘volunteer’ our time simply to do what is required of us</a:t>
            </a:r>
            <a:br>
              <a:rPr lang="en-US" b="1" dirty="0">
                <a:solidFill>
                  <a:schemeClr val="tx2"/>
                </a:solidFill>
                <a:latin typeface="Playfair Display" pitchFamily="2" charset="77"/>
                <a:ea typeface="Nunito Bold" charset="0"/>
                <a:cs typeface="Arima Madurai Semi" pitchFamily="2" charset="77"/>
              </a:rPr>
            </a:br>
            <a:r>
              <a:rPr lang="en-US" sz="1100" b="1" dirty="0">
                <a:solidFill>
                  <a:schemeClr val="tx2"/>
                </a:solidFill>
                <a:latin typeface="Playfair Display" pitchFamily="2" charset="77"/>
                <a:ea typeface="Nunito Bold" charset="0"/>
                <a:cs typeface="Arima Madurai Semi" pitchFamily="2" charset="77"/>
              </a:rPr>
              <a:t>Elementary Gifted Resource Teacher – 8-15 years experience </a:t>
            </a:r>
            <a:endParaRPr lang="en-US" b="1" dirty="0">
              <a:solidFill>
                <a:schemeClr val="tx2"/>
              </a:solidFill>
              <a:latin typeface="Playfair Display" pitchFamily="2" charset="77"/>
              <a:ea typeface="Nunito Bold" charset="0"/>
              <a:cs typeface="Arima Madurai Semi" pitchFamily="2" charset="77"/>
            </a:endParaRPr>
          </a:p>
        </p:txBody>
      </p:sp>
    </p:spTree>
    <p:extLst>
      <p:ext uri="{BB962C8B-B14F-4D97-AF65-F5344CB8AC3E}">
        <p14:creationId xmlns:p14="http://schemas.microsoft.com/office/powerpoint/2010/main" val="112010661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id="{48B371F6-B2C8-5144-809E-D482666BB995}"/>
              </a:ext>
            </a:extLst>
          </p:cNvPr>
          <p:cNvSpPr/>
          <p:nvPr/>
        </p:nvSpPr>
        <p:spPr>
          <a:xfrm>
            <a:off x="706900" y="549275"/>
            <a:ext cx="10801349" cy="5759450"/>
          </a:xfrm>
          <a:prstGeom prst="rect">
            <a:avLst/>
          </a:prstGeom>
          <a:solidFill>
            <a:schemeClr val="bg2"/>
          </a:solidFill>
          <a:ln>
            <a:noFill/>
          </a:ln>
          <a:effectLst>
            <a:outerShdw blurRad="508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 name="TextBox 11">
            <a:extLst>
              <a:ext uri="{FF2B5EF4-FFF2-40B4-BE49-F238E27FC236}">
                <a16:creationId xmlns:a16="http://schemas.microsoft.com/office/drawing/2014/main" id="{039DF793-B893-8440-A4AE-DA60EE1597BC}"/>
              </a:ext>
            </a:extLst>
          </p:cNvPr>
          <p:cNvSpPr txBox="1"/>
          <p:nvPr/>
        </p:nvSpPr>
        <p:spPr>
          <a:xfrm>
            <a:off x="8051483" y="2923938"/>
            <a:ext cx="3047328" cy="1340945"/>
          </a:xfrm>
          <a:prstGeom prst="rect">
            <a:avLst/>
          </a:prstGeom>
          <a:noFill/>
        </p:spPr>
        <p:txBody>
          <a:bodyPr wrap="square" rtlCol="0">
            <a:spAutoFit/>
          </a:bodyPr>
          <a:lstStyle/>
          <a:p>
            <a:pPr algn="just">
              <a:lnSpc>
                <a:spcPts val="2500"/>
              </a:lnSpc>
            </a:pPr>
            <a:r>
              <a:rPr lang="en-US" sz="1600" dirty="0">
                <a:latin typeface="Playfair Display" pitchFamily="2" charset="77"/>
                <a:ea typeface="Lato Light" panose="020F0502020204030203" pitchFamily="34" charset="0"/>
                <a:cs typeface="Arima Madurai Light" pitchFamily="2" charset="77"/>
              </a:rPr>
              <a:t>Communicate on behalf of teachers, in support of teachers, and defending our teachers. </a:t>
            </a:r>
          </a:p>
        </p:txBody>
      </p:sp>
      <p:sp>
        <p:nvSpPr>
          <p:cNvPr id="13" name="TextBox 12">
            <a:extLst>
              <a:ext uri="{FF2B5EF4-FFF2-40B4-BE49-F238E27FC236}">
                <a16:creationId xmlns:a16="http://schemas.microsoft.com/office/drawing/2014/main" id="{AC1BE92D-668B-214D-9A50-903EFC23ED2C}"/>
              </a:ext>
            </a:extLst>
          </p:cNvPr>
          <p:cNvSpPr txBox="1"/>
          <p:nvPr/>
        </p:nvSpPr>
        <p:spPr>
          <a:xfrm>
            <a:off x="8059207" y="2266889"/>
            <a:ext cx="1970411" cy="400110"/>
          </a:xfrm>
          <a:prstGeom prst="rect">
            <a:avLst/>
          </a:prstGeom>
          <a:noFill/>
        </p:spPr>
        <p:txBody>
          <a:bodyPr wrap="none" rtlCol="0">
            <a:spAutoFit/>
          </a:bodyPr>
          <a:lstStyle/>
          <a:p>
            <a:r>
              <a:rPr lang="en-US" sz="2000" i="1" dirty="0">
                <a:solidFill>
                  <a:schemeClr val="accent1"/>
                </a:solidFill>
                <a:latin typeface="Playfair Display" pitchFamily="2" charset="77"/>
                <a:cs typeface="Arima Madurai Medium" pitchFamily="2" charset="77"/>
              </a:rPr>
              <a:t>Communication</a:t>
            </a:r>
          </a:p>
        </p:txBody>
      </p:sp>
      <p:sp>
        <p:nvSpPr>
          <p:cNvPr id="14" name="TextBox 13">
            <a:extLst>
              <a:ext uri="{FF2B5EF4-FFF2-40B4-BE49-F238E27FC236}">
                <a16:creationId xmlns:a16="http://schemas.microsoft.com/office/drawing/2014/main" id="{9C7A32C5-C8AB-DB4B-9B57-02507671854B}"/>
              </a:ext>
            </a:extLst>
          </p:cNvPr>
          <p:cNvSpPr txBox="1"/>
          <p:nvPr/>
        </p:nvSpPr>
        <p:spPr>
          <a:xfrm>
            <a:off x="1124859" y="935461"/>
            <a:ext cx="8101013" cy="584775"/>
          </a:xfrm>
          <a:prstGeom prst="rect">
            <a:avLst/>
          </a:prstGeom>
          <a:noFill/>
        </p:spPr>
        <p:txBody>
          <a:bodyPr wrap="square" rtlCol="0">
            <a:spAutoFit/>
          </a:bodyPr>
          <a:lstStyle/>
          <a:p>
            <a:r>
              <a:rPr lang="en-US" sz="3200" b="1" dirty="0">
                <a:solidFill>
                  <a:schemeClr val="tx2"/>
                </a:solidFill>
                <a:latin typeface="Playfair Display" pitchFamily="2" charset="77"/>
                <a:cs typeface="Arima Madurai Semi" pitchFamily="2" charset="77"/>
              </a:rPr>
              <a:t>Where </a:t>
            </a:r>
            <a:r>
              <a:rPr lang="en-US" sz="3200" b="1" i="1" dirty="0">
                <a:solidFill>
                  <a:schemeClr val="tx2"/>
                </a:solidFill>
                <a:latin typeface="Playfair Display" pitchFamily="2" charset="77"/>
                <a:cs typeface="Arima Madurai Semi" pitchFamily="2" charset="77"/>
              </a:rPr>
              <a:t>should</a:t>
            </a:r>
            <a:r>
              <a:rPr lang="en-US" sz="3200" b="1" dirty="0">
                <a:solidFill>
                  <a:schemeClr val="tx2"/>
                </a:solidFill>
                <a:latin typeface="Playfair Display" pitchFamily="2" charset="77"/>
                <a:cs typeface="Arima Madurai Semi" pitchFamily="2" charset="77"/>
              </a:rPr>
              <a:t> the focus be?</a:t>
            </a:r>
          </a:p>
        </p:txBody>
      </p:sp>
      <p:sp>
        <p:nvSpPr>
          <p:cNvPr id="15" name="TextBox 14">
            <a:extLst>
              <a:ext uri="{FF2B5EF4-FFF2-40B4-BE49-F238E27FC236}">
                <a16:creationId xmlns:a16="http://schemas.microsoft.com/office/drawing/2014/main" id="{A90290D9-53FD-2042-93BC-0C91873568E4}"/>
              </a:ext>
            </a:extLst>
          </p:cNvPr>
          <p:cNvSpPr txBox="1"/>
          <p:nvPr/>
        </p:nvSpPr>
        <p:spPr>
          <a:xfrm>
            <a:off x="1119933" y="2923938"/>
            <a:ext cx="3047328" cy="1661545"/>
          </a:xfrm>
          <a:prstGeom prst="rect">
            <a:avLst/>
          </a:prstGeom>
          <a:noFill/>
        </p:spPr>
        <p:txBody>
          <a:bodyPr wrap="square" rtlCol="0">
            <a:spAutoFit/>
          </a:bodyPr>
          <a:lstStyle/>
          <a:p>
            <a:pPr algn="just">
              <a:lnSpc>
                <a:spcPts val="2500"/>
              </a:lnSpc>
            </a:pPr>
            <a:r>
              <a:rPr lang="en-US" sz="1600" dirty="0">
                <a:latin typeface="Playfair Display" pitchFamily="2" charset="77"/>
                <a:ea typeface="Lato Light" panose="020F0502020204030203" pitchFamily="34" charset="0"/>
                <a:cs typeface="Arima Madurai Light" pitchFamily="2" charset="77"/>
              </a:rPr>
              <a:t>We need to be prepared to meet the students where they are. That’s the only way we can help them grow into what they are fully capable of becoming. </a:t>
            </a:r>
          </a:p>
        </p:txBody>
      </p:sp>
      <p:sp>
        <p:nvSpPr>
          <p:cNvPr id="16" name="TextBox 15">
            <a:extLst>
              <a:ext uri="{FF2B5EF4-FFF2-40B4-BE49-F238E27FC236}">
                <a16:creationId xmlns:a16="http://schemas.microsoft.com/office/drawing/2014/main" id="{812E35F0-4AC2-5F4C-B269-50676F3CE944}"/>
              </a:ext>
            </a:extLst>
          </p:cNvPr>
          <p:cNvSpPr txBox="1"/>
          <p:nvPr/>
        </p:nvSpPr>
        <p:spPr>
          <a:xfrm>
            <a:off x="1128507" y="2266889"/>
            <a:ext cx="2124299" cy="400110"/>
          </a:xfrm>
          <a:prstGeom prst="rect">
            <a:avLst/>
          </a:prstGeom>
          <a:noFill/>
        </p:spPr>
        <p:txBody>
          <a:bodyPr wrap="none" rtlCol="0">
            <a:spAutoFit/>
          </a:bodyPr>
          <a:lstStyle/>
          <a:p>
            <a:r>
              <a:rPr lang="en-US" sz="2000" i="1" dirty="0">
                <a:solidFill>
                  <a:schemeClr val="accent1"/>
                </a:solidFill>
                <a:latin typeface="Playfair Display" pitchFamily="2" charset="77"/>
                <a:cs typeface="Arima Madurai Medium" pitchFamily="2" charset="77"/>
              </a:rPr>
              <a:t>Student Learning</a:t>
            </a:r>
          </a:p>
        </p:txBody>
      </p:sp>
      <p:sp>
        <p:nvSpPr>
          <p:cNvPr id="17" name="TextBox 16">
            <a:extLst>
              <a:ext uri="{FF2B5EF4-FFF2-40B4-BE49-F238E27FC236}">
                <a16:creationId xmlns:a16="http://schemas.microsoft.com/office/drawing/2014/main" id="{EF719D93-2190-7B47-9309-CB2E33164E29}"/>
              </a:ext>
            </a:extLst>
          </p:cNvPr>
          <p:cNvSpPr txBox="1"/>
          <p:nvPr/>
        </p:nvSpPr>
        <p:spPr>
          <a:xfrm>
            <a:off x="4584894" y="2923938"/>
            <a:ext cx="2805807" cy="1982146"/>
          </a:xfrm>
          <a:prstGeom prst="rect">
            <a:avLst/>
          </a:prstGeom>
          <a:noFill/>
        </p:spPr>
        <p:txBody>
          <a:bodyPr wrap="square" rtlCol="0">
            <a:spAutoFit/>
          </a:bodyPr>
          <a:lstStyle/>
          <a:p>
            <a:pPr algn="just">
              <a:lnSpc>
                <a:spcPts val="2500"/>
              </a:lnSpc>
            </a:pPr>
            <a:r>
              <a:rPr lang="en-US" sz="1600" dirty="0">
                <a:latin typeface="Playfair Display" pitchFamily="2" charset="77"/>
                <a:ea typeface="Lato Light" panose="020F0502020204030203" pitchFamily="34" charset="0"/>
                <a:cs typeface="Arima Madurai Light" pitchFamily="2" charset="77"/>
              </a:rPr>
              <a:t>Whether it’s with personnel, professional development, backup, or support, teachers need to know that they have a team standing </a:t>
            </a:r>
            <a:r>
              <a:rPr lang="en-US" sz="1600" u="sng" dirty="0">
                <a:latin typeface="Playfair Display" pitchFamily="2" charset="77"/>
                <a:ea typeface="Lato Light" panose="020F0502020204030203" pitchFamily="34" charset="0"/>
                <a:cs typeface="Arima Madurai Light" pitchFamily="2" charset="77"/>
              </a:rPr>
              <a:t>with</a:t>
            </a:r>
            <a:r>
              <a:rPr lang="en-US" sz="1600" dirty="0">
                <a:latin typeface="Playfair Display" pitchFamily="2" charset="77"/>
                <a:ea typeface="Lato Light" panose="020F0502020204030203" pitchFamily="34" charset="0"/>
                <a:cs typeface="Arima Madurai Light" pitchFamily="2" charset="77"/>
              </a:rPr>
              <a:t> them, not above them. </a:t>
            </a:r>
          </a:p>
        </p:txBody>
      </p:sp>
      <p:sp>
        <p:nvSpPr>
          <p:cNvPr id="19" name="TextBox 18">
            <a:extLst>
              <a:ext uri="{FF2B5EF4-FFF2-40B4-BE49-F238E27FC236}">
                <a16:creationId xmlns:a16="http://schemas.microsoft.com/office/drawing/2014/main" id="{8FBF8B30-86C7-B64F-AD22-C06445ED6F3A}"/>
              </a:ext>
            </a:extLst>
          </p:cNvPr>
          <p:cNvSpPr txBox="1"/>
          <p:nvPr/>
        </p:nvSpPr>
        <p:spPr>
          <a:xfrm>
            <a:off x="4619783" y="2266889"/>
            <a:ext cx="1077539" cy="400110"/>
          </a:xfrm>
          <a:prstGeom prst="rect">
            <a:avLst/>
          </a:prstGeom>
          <a:noFill/>
        </p:spPr>
        <p:txBody>
          <a:bodyPr wrap="none" rtlCol="0">
            <a:spAutoFit/>
          </a:bodyPr>
          <a:lstStyle/>
          <a:p>
            <a:r>
              <a:rPr lang="en-US" sz="2000" i="1" dirty="0">
                <a:solidFill>
                  <a:schemeClr val="accent1"/>
                </a:solidFill>
                <a:latin typeface="Playfair Display" pitchFamily="2" charset="77"/>
                <a:cs typeface="Arima Madurai Medium" pitchFamily="2" charset="77"/>
              </a:rPr>
              <a:t>Support</a:t>
            </a:r>
          </a:p>
        </p:txBody>
      </p:sp>
    </p:spTree>
    <p:extLst>
      <p:ext uri="{BB962C8B-B14F-4D97-AF65-F5344CB8AC3E}">
        <p14:creationId xmlns:p14="http://schemas.microsoft.com/office/powerpoint/2010/main" val="94985400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D70DEB9A-9C13-C649-94EF-5BC638B91702}"/>
              </a:ext>
            </a:extLst>
          </p:cNvPr>
          <p:cNvSpPr/>
          <p:nvPr/>
        </p:nvSpPr>
        <p:spPr>
          <a:xfrm>
            <a:off x="706900" y="549275"/>
            <a:ext cx="10801349" cy="5759450"/>
          </a:xfrm>
          <a:prstGeom prst="rect">
            <a:avLst/>
          </a:prstGeom>
          <a:solidFill>
            <a:schemeClr val="bg2"/>
          </a:solidFill>
          <a:ln>
            <a:noFill/>
          </a:ln>
          <a:effectLst>
            <a:outerShdw blurRad="508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6" name="TextBox 35"/>
          <p:cNvSpPr txBox="1"/>
          <p:nvPr/>
        </p:nvSpPr>
        <p:spPr>
          <a:xfrm>
            <a:off x="1291303" y="1529941"/>
            <a:ext cx="4342943" cy="2136290"/>
          </a:xfrm>
          <a:prstGeom prst="rect">
            <a:avLst/>
          </a:prstGeom>
          <a:noFill/>
        </p:spPr>
        <p:txBody>
          <a:bodyPr wrap="square" rtlCol="0">
            <a:spAutoFit/>
          </a:bodyPr>
          <a:lstStyle/>
          <a:p>
            <a:pPr algn="ctr">
              <a:lnSpc>
                <a:spcPts val="5500"/>
              </a:lnSpc>
            </a:pPr>
            <a:r>
              <a:rPr lang="en-US" sz="3600" b="1" dirty="0">
                <a:solidFill>
                  <a:schemeClr val="tx2"/>
                </a:solidFill>
                <a:latin typeface="Playfair Display" pitchFamily="2" charset="77"/>
                <a:cs typeface="Arima Madurai Semi" pitchFamily="2" charset="77"/>
              </a:rPr>
              <a:t>Teacher Voice and Professional Growth</a:t>
            </a:r>
          </a:p>
        </p:txBody>
      </p:sp>
      <p:sp>
        <p:nvSpPr>
          <p:cNvPr id="105" name="TextBox 104"/>
          <p:cNvSpPr txBox="1"/>
          <p:nvPr/>
        </p:nvSpPr>
        <p:spPr>
          <a:xfrm>
            <a:off x="1358315" y="3930437"/>
            <a:ext cx="4581091" cy="1971950"/>
          </a:xfrm>
          <a:prstGeom prst="rect">
            <a:avLst/>
          </a:prstGeom>
          <a:noFill/>
        </p:spPr>
        <p:txBody>
          <a:bodyPr wrap="square" rtlCol="0" anchor="t">
            <a:spAutoFit/>
          </a:bodyPr>
          <a:lstStyle/>
          <a:p>
            <a:pPr algn="ctr">
              <a:lnSpc>
                <a:spcPts val="3000"/>
              </a:lnSpc>
            </a:pPr>
            <a:r>
              <a:rPr lang="en-US" dirty="0">
                <a:latin typeface="Playfair Display" pitchFamily="2" charset="77"/>
                <a:ea typeface="Lato Light" panose="020F0502020204030203" pitchFamily="34" charset="0"/>
                <a:cs typeface="Arima Madurai Light" pitchFamily="2" charset="77"/>
              </a:rPr>
              <a:t>Myth – Teachers have already been students so they should already know everything about this job. </a:t>
            </a:r>
          </a:p>
          <a:p>
            <a:pPr algn="ctr">
              <a:lnSpc>
                <a:spcPts val="3000"/>
              </a:lnSpc>
            </a:pPr>
            <a:r>
              <a:rPr lang="en-US" dirty="0">
                <a:latin typeface="Playfair Display" pitchFamily="2" charset="77"/>
                <a:ea typeface="Lato Light" panose="020F0502020204030203" pitchFamily="34" charset="0"/>
                <a:cs typeface="Arima Madurai Light" pitchFamily="2" charset="77"/>
              </a:rPr>
              <a:t>Bonus Myth –Tax dollars make up your salary, so aren’t they my employees?</a:t>
            </a:r>
          </a:p>
        </p:txBody>
      </p:sp>
      <p:pic>
        <p:nvPicPr>
          <p:cNvPr id="5" name="Picture Placeholder 4">
            <a:extLst>
              <a:ext uri="{FF2B5EF4-FFF2-40B4-BE49-F238E27FC236}">
                <a16:creationId xmlns:a16="http://schemas.microsoft.com/office/drawing/2014/main" id="{20C5B173-3192-9242-9F4F-AEED74C8E702}"/>
              </a:ext>
            </a:extLst>
          </p:cNvPr>
          <p:cNvPicPr>
            <a:picLocks noGrp="1" noChangeAspect="1"/>
          </p:cNvPicPr>
          <p:nvPr>
            <p:ph type="pic" sz="quarter" idx="14"/>
          </p:nvPr>
        </p:nvPicPr>
        <p:blipFill>
          <a:blip r:embed="rId3">
            <a:extLst>
              <a:ext uri="{837473B0-CC2E-450A-ABE3-18F120FF3D39}">
                <a1611:picAttrSrcUrl xmlns:a1611="http://schemas.microsoft.com/office/drawing/2016/11/main" r:id="rId4"/>
              </a:ext>
            </a:extLst>
          </a:blip>
          <a:srcRect l="18731" r="18731"/>
          <a:stretch/>
        </p:blipFill>
        <p:spPr>
          <a:xfrm>
            <a:off x="6091084" y="560439"/>
            <a:ext cx="5412658" cy="5751871"/>
          </a:xfrm>
        </p:spPr>
      </p:pic>
      <p:sp>
        <p:nvSpPr>
          <p:cNvPr id="2" name="TextBox 1">
            <a:extLst>
              <a:ext uri="{FF2B5EF4-FFF2-40B4-BE49-F238E27FC236}">
                <a16:creationId xmlns:a16="http://schemas.microsoft.com/office/drawing/2014/main" id="{3023222C-8EC8-F08F-6D6E-EF0073A8CA97}"/>
              </a:ext>
            </a:extLst>
          </p:cNvPr>
          <p:cNvSpPr txBox="1"/>
          <p:nvPr/>
        </p:nvSpPr>
        <p:spPr>
          <a:xfrm>
            <a:off x="6091084" y="6312310"/>
            <a:ext cx="5412658" cy="230832"/>
          </a:xfrm>
          <a:prstGeom prst="rect">
            <a:avLst/>
          </a:prstGeom>
          <a:noFill/>
        </p:spPr>
        <p:txBody>
          <a:bodyPr wrap="square" rtlCol="0">
            <a:spAutoFit/>
          </a:bodyPr>
          <a:lstStyle/>
          <a:p>
            <a:r>
              <a:rPr lang="en-US" sz="900">
                <a:hlinkClick r:id="rId4" tooltip="https://scgnonprofits.com/how-to-give-a-great-curtain-speech/"/>
              </a:rPr>
              <a:t>This Photo</a:t>
            </a:r>
            <a:r>
              <a:rPr lang="en-US" sz="900"/>
              <a:t> by Unknown Author is licensed under </a:t>
            </a:r>
            <a:r>
              <a:rPr lang="en-US" sz="900">
                <a:hlinkClick r:id="rId5" tooltip="https://creativecommons.org/licenses/by-nc-nd/3.0/"/>
              </a:rPr>
              <a:t>CC BY-NC-ND</a:t>
            </a:r>
            <a:endParaRPr lang="en-US" sz="900"/>
          </a:p>
        </p:txBody>
      </p:sp>
    </p:spTree>
    <p:extLst>
      <p:ext uri="{BB962C8B-B14F-4D97-AF65-F5344CB8AC3E}">
        <p14:creationId xmlns:p14="http://schemas.microsoft.com/office/powerpoint/2010/main" val="188638015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D7C2F102-AB3C-3844-97B5-363FCF6BB1BF}"/>
              </a:ext>
            </a:extLst>
          </p:cNvPr>
          <p:cNvSpPr/>
          <p:nvPr/>
        </p:nvSpPr>
        <p:spPr>
          <a:xfrm>
            <a:off x="2027237" y="1533939"/>
            <a:ext cx="8137526" cy="3790122"/>
          </a:xfrm>
          <a:prstGeom prst="rect">
            <a:avLst/>
          </a:prstGeom>
          <a:solidFill>
            <a:schemeClr val="bg2"/>
          </a:solidFill>
          <a:ln>
            <a:noFill/>
          </a:ln>
          <a:effectLst>
            <a:outerShdw blurRad="508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extBox 1"/>
          <p:cNvSpPr txBox="1"/>
          <p:nvPr/>
        </p:nvSpPr>
        <p:spPr>
          <a:xfrm>
            <a:off x="5369954" y="1375410"/>
            <a:ext cx="1475241" cy="1938992"/>
          </a:xfrm>
          <a:prstGeom prst="rect">
            <a:avLst/>
          </a:prstGeom>
          <a:noFill/>
        </p:spPr>
        <p:txBody>
          <a:bodyPr wrap="square" rtlCol="0">
            <a:spAutoFit/>
          </a:bodyPr>
          <a:lstStyle/>
          <a:p>
            <a:pPr algn="ctr"/>
            <a:r>
              <a:rPr lang="en-US" sz="12000" b="1" dirty="0">
                <a:solidFill>
                  <a:schemeClr val="tx2"/>
                </a:solidFill>
                <a:latin typeface="Playfair Display" pitchFamily="2" charset="77"/>
                <a:cs typeface="Arima Madurai Semi" pitchFamily="2" charset="77"/>
              </a:rPr>
              <a:t>“</a:t>
            </a:r>
          </a:p>
        </p:txBody>
      </p:sp>
      <p:sp>
        <p:nvSpPr>
          <p:cNvPr id="36" name="TextBox 35"/>
          <p:cNvSpPr txBox="1"/>
          <p:nvPr/>
        </p:nvSpPr>
        <p:spPr>
          <a:xfrm>
            <a:off x="2583437" y="2154154"/>
            <a:ext cx="7048276" cy="3169907"/>
          </a:xfrm>
          <a:prstGeom prst="rect">
            <a:avLst/>
          </a:prstGeom>
          <a:noFill/>
        </p:spPr>
        <p:txBody>
          <a:bodyPr wrap="square" rtlCol="0">
            <a:spAutoFit/>
          </a:bodyPr>
          <a:lstStyle/>
          <a:p>
            <a:pPr algn="ctr">
              <a:lnSpc>
                <a:spcPts val="5000"/>
              </a:lnSpc>
            </a:pPr>
            <a:r>
              <a:rPr lang="en-US" b="1" dirty="0">
                <a:solidFill>
                  <a:schemeClr val="tx2"/>
                </a:solidFill>
                <a:latin typeface="Playfair Display" pitchFamily="2" charset="77"/>
                <a:ea typeface="Nunito Bold" charset="0"/>
                <a:cs typeface="Arima Madurai Semi" pitchFamily="2" charset="77"/>
              </a:rPr>
              <a:t>If we want to keep good teachers in the classroom, our practices should provide them with a sense of autonomy. We must demonstrate in meaningful ways that their expertise is valued and their voices have weight</a:t>
            </a:r>
            <a:br>
              <a:rPr lang="en-US" b="1" dirty="0">
                <a:solidFill>
                  <a:schemeClr val="tx2"/>
                </a:solidFill>
                <a:latin typeface="Playfair Display" pitchFamily="2" charset="77"/>
                <a:ea typeface="Nunito Bold" charset="0"/>
                <a:cs typeface="Arima Madurai Semi" pitchFamily="2" charset="77"/>
              </a:rPr>
            </a:br>
            <a:r>
              <a:rPr lang="en-US" sz="1100" b="1" dirty="0">
                <a:solidFill>
                  <a:schemeClr val="tx2"/>
                </a:solidFill>
                <a:latin typeface="Playfair Display" pitchFamily="2" charset="77"/>
                <a:ea typeface="Nunito Bold" charset="0"/>
                <a:cs typeface="Arima Madurai Semi" pitchFamily="2" charset="77"/>
              </a:rPr>
              <a:t>High School History Teacher – 12 years experience</a:t>
            </a:r>
            <a:endParaRPr lang="en-US" b="1" dirty="0">
              <a:solidFill>
                <a:schemeClr val="tx2"/>
              </a:solidFill>
              <a:latin typeface="Playfair Display" pitchFamily="2" charset="77"/>
              <a:ea typeface="Nunito Bold" charset="0"/>
              <a:cs typeface="Arima Madurai Semi" pitchFamily="2" charset="77"/>
            </a:endParaRPr>
          </a:p>
        </p:txBody>
      </p:sp>
    </p:spTree>
    <p:extLst>
      <p:ext uri="{BB962C8B-B14F-4D97-AF65-F5344CB8AC3E}">
        <p14:creationId xmlns:p14="http://schemas.microsoft.com/office/powerpoint/2010/main" val="72417917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id="{48B371F6-B2C8-5144-809E-D482666BB995}"/>
              </a:ext>
            </a:extLst>
          </p:cNvPr>
          <p:cNvSpPr/>
          <p:nvPr/>
        </p:nvSpPr>
        <p:spPr>
          <a:xfrm>
            <a:off x="706900" y="549275"/>
            <a:ext cx="10801349" cy="5759450"/>
          </a:xfrm>
          <a:prstGeom prst="rect">
            <a:avLst/>
          </a:prstGeom>
          <a:solidFill>
            <a:schemeClr val="bg2"/>
          </a:solidFill>
          <a:ln>
            <a:noFill/>
          </a:ln>
          <a:effectLst>
            <a:outerShdw blurRad="508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 name="TextBox 11">
            <a:extLst>
              <a:ext uri="{FF2B5EF4-FFF2-40B4-BE49-F238E27FC236}">
                <a16:creationId xmlns:a16="http://schemas.microsoft.com/office/drawing/2014/main" id="{039DF793-B893-8440-A4AE-DA60EE1597BC}"/>
              </a:ext>
            </a:extLst>
          </p:cNvPr>
          <p:cNvSpPr txBox="1"/>
          <p:nvPr/>
        </p:nvSpPr>
        <p:spPr>
          <a:xfrm>
            <a:off x="8051483" y="2923938"/>
            <a:ext cx="3047328" cy="1661545"/>
          </a:xfrm>
          <a:prstGeom prst="rect">
            <a:avLst/>
          </a:prstGeom>
          <a:noFill/>
        </p:spPr>
        <p:txBody>
          <a:bodyPr wrap="square" rtlCol="0">
            <a:spAutoFit/>
          </a:bodyPr>
          <a:lstStyle/>
          <a:p>
            <a:pPr algn="just">
              <a:lnSpc>
                <a:spcPts val="2500"/>
              </a:lnSpc>
            </a:pPr>
            <a:r>
              <a:rPr lang="en-US" sz="1600" dirty="0">
                <a:latin typeface="Playfair Display" pitchFamily="2" charset="77"/>
                <a:ea typeface="Lato Light" panose="020F0502020204030203" pitchFamily="34" charset="0"/>
                <a:cs typeface="Arima Madurai Light" pitchFamily="2" charset="77"/>
              </a:rPr>
              <a:t>Evaluations for teachers needs to be focused on providing tools to improve teachers in the art of teaching, not punish, penalize, or paralyze them. </a:t>
            </a:r>
          </a:p>
        </p:txBody>
      </p:sp>
      <p:sp>
        <p:nvSpPr>
          <p:cNvPr id="13" name="TextBox 12">
            <a:extLst>
              <a:ext uri="{FF2B5EF4-FFF2-40B4-BE49-F238E27FC236}">
                <a16:creationId xmlns:a16="http://schemas.microsoft.com/office/drawing/2014/main" id="{AC1BE92D-668B-214D-9A50-903EFC23ED2C}"/>
              </a:ext>
            </a:extLst>
          </p:cNvPr>
          <p:cNvSpPr txBox="1"/>
          <p:nvPr/>
        </p:nvSpPr>
        <p:spPr>
          <a:xfrm>
            <a:off x="8059207" y="2266889"/>
            <a:ext cx="2653290" cy="400110"/>
          </a:xfrm>
          <a:prstGeom prst="rect">
            <a:avLst/>
          </a:prstGeom>
          <a:noFill/>
        </p:spPr>
        <p:txBody>
          <a:bodyPr wrap="none" rtlCol="0">
            <a:spAutoFit/>
          </a:bodyPr>
          <a:lstStyle/>
          <a:p>
            <a:r>
              <a:rPr lang="en-US" sz="2000" i="1" dirty="0">
                <a:solidFill>
                  <a:schemeClr val="accent1"/>
                </a:solidFill>
                <a:latin typeface="Playfair Display" pitchFamily="2" charset="77"/>
                <a:cs typeface="Arima Madurai Medium" pitchFamily="2" charset="77"/>
              </a:rPr>
              <a:t>Promote, don’t punish</a:t>
            </a:r>
          </a:p>
        </p:txBody>
      </p:sp>
      <p:sp>
        <p:nvSpPr>
          <p:cNvPr id="14" name="TextBox 13">
            <a:extLst>
              <a:ext uri="{FF2B5EF4-FFF2-40B4-BE49-F238E27FC236}">
                <a16:creationId xmlns:a16="http://schemas.microsoft.com/office/drawing/2014/main" id="{9C7A32C5-C8AB-DB4B-9B57-02507671854B}"/>
              </a:ext>
            </a:extLst>
          </p:cNvPr>
          <p:cNvSpPr txBox="1"/>
          <p:nvPr/>
        </p:nvSpPr>
        <p:spPr>
          <a:xfrm>
            <a:off x="1124859" y="935461"/>
            <a:ext cx="8101013" cy="1077218"/>
          </a:xfrm>
          <a:prstGeom prst="rect">
            <a:avLst/>
          </a:prstGeom>
          <a:noFill/>
        </p:spPr>
        <p:txBody>
          <a:bodyPr wrap="square" rtlCol="0">
            <a:spAutoFit/>
          </a:bodyPr>
          <a:lstStyle/>
          <a:p>
            <a:r>
              <a:rPr lang="en-US" sz="3200" b="1" dirty="0">
                <a:solidFill>
                  <a:schemeClr val="tx2"/>
                </a:solidFill>
                <a:latin typeface="Playfair Display" pitchFamily="2" charset="77"/>
                <a:cs typeface="Arima Madurai Semi" pitchFamily="2" charset="77"/>
              </a:rPr>
              <a:t>Education is not just about the teacher and the student</a:t>
            </a:r>
          </a:p>
        </p:txBody>
      </p:sp>
      <p:sp>
        <p:nvSpPr>
          <p:cNvPr id="15" name="TextBox 14">
            <a:extLst>
              <a:ext uri="{FF2B5EF4-FFF2-40B4-BE49-F238E27FC236}">
                <a16:creationId xmlns:a16="http://schemas.microsoft.com/office/drawing/2014/main" id="{A90290D9-53FD-2042-93BC-0C91873568E4}"/>
              </a:ext>
            </a:extLst>
          </p:cNvPr>
          <p:cNvSpPr txBox="1"/>
          <p:nvPr/>
        </p:nvSpPr>
        <p:spPr>
          <a:xfrm>
            <a:off x="1119933" y="2923938"/>
            <a:ext cx="3047328" cy="1982146"/>
          </a:xfrm>
          <a:prstGeom prst="rect">
            <a:avLst/>
          </a:prstGeom>
          <a:noFill/>
        </p:spPr>
        <p:txBody>
          <a:bodyPr wrap="square" rtlCol="0">
            <a:spAutoFit/>
          </a:bodyPr>
          <a:lstStyle/>
          <a:p>
            <a:pPr algn="just">
              <a:lnSpc>
                <a:spcPts val="2500"/>
              </a:lnSpc>
            </a:pPr>
            <a:r>
              <a:rPr lang="en-US" sz="1600" dirty="0">
                <a:latin typeface="Playfair Display" pitchFamily="2" charset="77"/>
                <a:ea typeface="Lato Light" panose="020F0502020204030203" pitchFamily="34" charset="0"/>
                <a:cs typeface="Arima Madurai Light" pitchFamily="2" charset="77"/>
              </a:rPr>
              <a:t>Teachers are expert learners. We spend our days facilitating and experiencing learning, so when questions come up about learning, consult the people that are the practicing experts. </a:t>
            </a:r>
          </a:p>
        </p:txBody>
      </p:sp>
      <p:sp>
        <p:nvSpPr>
          <p:cNvPr id="16" name="TextBox 15">
            <a:extLst>
              <a:ext uri="{FF2B5EF4-FFF2-40B4-BE49-F238E27FC236}">
                <a16:creationId xmlns:a16="http://schemas.microsoft.com/office/drawing/2014/main" id="{812E35F0-4AC2-5F4C-B269-50676F3CE944}"/>
              </a:ext>
            </a:extLst>
          </p:cNvPr>
          <p:cNvSpPr txBox="1"/>
          <p:nvPr/>
        </p:nvSpPr>
        <p:spPr>
          <a:xfrm>
            <a:off x="1128507" y="2266889"/>
            <a:ext cx="1037463" cy="400110"/>
          </a:xfrm>
          <a:prstGeom prst="rect">
            <a:avLst/>
          </a:prstGeom>
          <a:noFill/>
        </p:spPr>
        <p:txBody>
          <a:bodyPr wrap="none" rtlCol="0">
            <a:spAutoFit/>
          </a:bodyPr>
          <a:lstStyle/>
          <a:p>
            <a:r>
              <a:rPr lang="en-US" sz="2000" i="1" dirty="0">
                <a:solidFill>
                  <a:schemeClr val="accent1"/>
                </a:solidFill>
                <a:latin typeface="Playfair Display" pitchFamily="2" charset="77"/>
                <a:cs typeface="Arima Madurai Medium" pitchFamily="2" charset="77"/>
              </a:rPr>
              <a:t>Experts</a:t>
            </a:r>
          </a:p>
        </p:txBody>
      </p:sp>
      <p:sp>
        <p:nvSpPr>
          <p:cNvPr id="17" name="TextBox 16">
            <a:extLst>
              <a:ext uri="{FF2B5EF4-FFF2-40B4-BE49-F238E27FC236}">
                <a16:creationId xmlns:a16="http://schemas.microsoft.com/office/drawing/2014/main" id="{EF719D93-2190-7B47-9309-CB2E33164E29}"/>
              </a:ext>
            </a:extLst>
          </p:cNvPr>
          <p:cNvSpPr txBox="1"/>
          <p:nvPr/>
        </p:nvSpPr>
        <p:spPr>
          <a:xfrm>
            <a:off x="4584894" y="2923938"/>
            <a:ext cx="2805807" cy="2302746"/>
          </a:xfrm>
          <a:prstGeom prst="rect">
            <a:avLst/>
          </a:prstGeom>
          <a:noFill/>
        </p:spPr>
        <p:txBody>
          <a:bodyPr wrap="square" rtlCol="0">
            <a:spAutoFit/>
          </a:bodyPr>
          <a:lstStyle/>
          <a:p>
            <a:pPr algn="just">
              <a:lnSpc>
                <a:spcPts val="2500"/>
              </a:lnSpc>
            </a:pPr>
            <a:r>
              <a:rPr lang="en-US" sz="1600" dirty="0">
                <a:latin typeface="Playfair Display" pitchFamily="2" charset="77"/>
                <a:ea typeface="Lato Light" panose="020F0502020204030203" pitchFamily="34" charset="0"/>
                <a:cs typeface="Arima Madurai Light" pitchFamily="2" charset="77"/>
              </a:rPr>
              <a:t>We don’t treat students with a one-size-fits-all approach for learning. We shouldn’t do this with teachers either. Support teachers as they go through their journey in growing professionally. </a:t>
            </a:r>
          </a:p>
        </p:txBody>
      </p:sp>
      <p:sp>
        <p:nvSpPr>
          <p:cNvPr id="19" name="TextBox 18">
            <a:extLst>
              <a:ext uri="{FF2B5EF4-FFF2-40B4-BE49-F238E27FC236}">
                <a16:creationId xmlns:a16="http://schemas.microsoft.com/office/drawing/2014/main" id="{8FBF8B30-86C7-B64F-AD22-C06445ED6F3A}"/>
              </a:ext>
            </a:extLst>
          </p:cNvPr>
          <p:cNvSpPr txBox="1"/>
          <p:nvPr/>
        </p:nvSpPr>
        <p:spPr>
          <a:xfrm>
            <a:off x="4619783" y="2266889"/>
            <a:ext cx="1199367" cy="400110"/>
          </a:xfrm>
          <a:prstGeom prst="rect">
            <a:avLst/>
          </a:prstGeom>
          <a:noFill/>
        </p:spPr>
        <p:txBody>
          <a:bodyPr wrap="none" rtlCol="0">
            <a:spAutoFit/>
          </a:bodyPr>
          <a:lstStyle/>
          <a:p>
            <a:r>
              <a:rPr lang="en-US" sz="2000" i="1" dirty="0">
                <a:solidFill>
                  <a:schemeClr val="accent1"/>
                </a:solidFill>
                <a:latin typeface="Playfair Display" pitchFamily="2" charset="77"/>
                <a:cs typeface="Arima Madurai Medium" pitchFamily="2" charset="77"/>
              </a:rPr>
              <a:t>Learning</a:t>
            </a:r>
          </a:p>
        </p:txBody>
      </p:sp>
    </p:spTree>
    <p:extLst>
      <p:ext uri="{BB962C8B-B14F-4D97-AF65-F5344CB8AC3E}">
        <p14:creationId xmlns:p14="http://schemas.microsoft.com/office/powerpoint/2010/main" val="20303068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8" name="Google Shape;98;p16"/>
          <p:cNvSpPr txBox="1">
            <a:spLocks noGrp="1"/>
          </p:cNvSpPr>
          <p:nvPr>
            <p:ph type="sldNum" idx="12"/>
          </p:nvPr>
        </p:nvSpPr>
        <p:spPr>
          <a:xfrm>
            <a:off x="11584400" y="6250333"/>
            <a:ext cx="607600" cy="607600"/>
          </a:xfrm>
          <a:prstGeom prst="rect">
            <a:avLst/>
          </a:prstGeom>
        </p:spPr>
        <p:txBody>
          <a:bodyPr spcFirstLastPara="1" vert="horz" wrap="square" lIns="0" tIns="0" rIns="0" bIns="0" rtlCol="0" anchor="ctr" anchorCtr="0">
            <a:noAutofit/>
          </a:bodyPr>
          <a:lstStyle/>
          <a:p>
            <a:pPr algn="ctr"/>
            <a:fld id="{00000000-1234-1234-1234-123412341234}" type="slidenum">
              <a:rPr lang="en"/>
              <a:pPr algn="ctr"/>
              <a:t>2</a:t>
            </a:fld>
            <a:endParaRPr/>
          </a:p>
        </p:txBody>
      </p:sp>
      <p:pic>
        <p:nvPicPr>
          <p:cNvPr id="4" name="Picture 4">
            <a:extLst>
              <a:ext uri="{FF2B5EF4-FFF2-40B4-BE49-F238E27FC236}">
                <a16:creationId xmlns:a16="http://schemas.microsoft.com/office/drawing/2014/main" id="{BA6696B1-D841-41D1-ACA0-48E6191EF9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8538" y="1672740"/>
            <a:ext cx="4370917" cy="351252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EE94FCF-F9D3-4006-A1A4-FDDD8772E533}"/>
              </a:ext>
            </a:extLst>
          </p:cNvPr>
          <p:cNvSpPr txBox="1"/>
          <p:nvPr/>
        </p:nvSpPr>
        <p:spPr>
          <a:xfrm>
            <a:off x="6096000" y="966787"/>
            <a:ext cx="5244136" cy="4894481"/>
          </a:xfrm>
          <a:prstGeom prst="rect">
            <a:avLst/>
          </a:prstGeom>
          <a:noFill/>
        </p:spPr>
        <p:txBody>
          <a:bodyPr wrap="square" rtlCol="0">
            <a:spAutoFit/>
          </a:bodyPr>
          <a:lstStyle/>
          <a:p>
            <a:pPr>
              <a:lnSpc>
                <a:spcPct val="90000"/>
              </a:lnSpc>
            </a:pPr>
            <a:r>
              <a:rPr lang="en-US" sz="2667" dirty="0">
                <a:latin typeface="Inria Serif" panose="020B0604020202020204" charset="0"/>
              </a:rPr>
              <a:t>“A syndrome conceptualized as resulting from chronic workplace stress that has not been successfully managed.”</a:t>
            </a:r>
            <a:br>
              <a:rPr lang="en-US" sz="2667" dirty="0">
                <a:latin typeface="Inria Serif" panose="020B0604020202020204" charset="0"/>
              </a:rPr>
            </a:br>
            <a:endParaRPr lang="en-US" sz="2667" dirty="0">
              <a:latin typeface="Inria Serif" panose="020B0604020202020204" charset="0"/>
            </a:endParaRPr>
          </a:p>
          <a:p>
            <a:pPr marL="761981" indent="-761981">
              <a:lnSpc>
                <a:spcPct val="90000"/>
              </a:lnSpc>
              <a:buFont typeface="Arial" panose="020B0604020202020204" pitchFamily="34" charset="0"/>
              <a:buChar char="•"/>
            </a:pPr>
            <a:r>
              <a:rPr lang="en-US" sz="2667" dirty="0">
                <a:latin typeface="Inria Serif" panose="020B0604020202020204" charset="0"/>
              </a:rPr>
              <a:t>Feelings of energy depletion or exhaustion</a:t>
            </a:r>
          </a:p>
          <a:p>
            <a:pPr marL="761981" indent="-761981">
              <a:lnSpc>
                <a:spcPct val="90000"/>
              </a:lnSpc>
              <a:buFont typeface="Arial" panose="020B0604020202020204" pitchFamily="34" charset="0"/>
              <a:buChar char="•"/>
            </a:pPr>
            <a:r>
              <a:rPr lang="en-US" sz="2667" dirty="0">
                <a:latin typeface="Inria Serif" panose="020B0604020202020204" charset="0"/>
              </a:rPr>
              <a:t>Increased mental distance from one’s job, or feelings of negativism or cynicism related to one’s job</a:t>
            </a:r>
          </a:p>
          <a:p>
            <a:pPr marL="761981" indent="-761981">
              <a:lnSpc>
                <a:spcPct val="90000"/>
              </a:lnSpc>
              <a:buFont typeface="Arial" panose="020B0604020202020204" pitchFamily="34" charset="0"/>
              <a:buChar char="•"/>
            </a:pPr>
            <a:r>
              <a:rPr lang="en-US" sz="2667" dirty="0">
                <a:latin typeface="Inria Serif" panose="020B0604020202020204" charset="0"/>
              </a:rPr>
              <a:t>Reduced professional efficacy</a:t>
            </a:r>
          </a:p>
        </p:txBody>
      </p:sp>
      <p:sp>
        <p:nvSpPr>
          <p:cNvPr id="5" name="TextBox 4">
            <a:extLst>
              <a:ext uri="{FF2B5EF4-FFF2-40B4-BE49-F238E27FC236}">
                <a16:creationId xmlns:a16="http://schemas.microsoft.com/office/drawing/2014/main" id="{DEAEE3A8-F8F2-4B68-90BE-E18FB4E42D94}"/>
              </a:ext>
            </a:extLst>
          </p:cNvPr>
          <p:cNvSpPr txBox="1"/>
          <p:nvPr/>
        </p:nvSpPr>
        <p:spPr>
          <a:xfrm>
            <a:off x="10344880" y="5963075"/>
            <a:ext cx="1239520" cy="256545"/>
          </a:xfrm>
          <a:prstGeom prst="rect">
            <a:avLst/>
          </a:prstGeom>
          <a:noFill/>
        </p:spPr>
        <p:txBody>
          <a:bodyPr wrap="square" rtlCol="0">
            <a:spAutoFit/>
          </a:bodyPr>
          <a:lstStyle/>
          <a:p>
            <a:r>
              <a:rPr lang="en-US" sz="1067" dirty="0">
                <a:latin typeface="Inria Serif" panose="020B0604020202020204" charset="0"/>
              </a:rPr>
              <a:t>(Moss, 2021)</a:t>
            </a:r>
          </a:p>
        </p:txBody>
      </p:sp>
    </p:spTree>
    <p:extLst>
      <p:ext uri="{BB962C8B-B14F-4D97-AF65-F5344CB8AC3E}">
        <p14:creationId xmlns:p14="http://schemas.microsoft.com/office/powerpoint/2010/main" val="628907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500"/>
                                        <p:tgtEl>
                                          <p:spTgt spid="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wipe(left)">
                                      <p:cBhvr>
                                        <p:cTn id="16" dur="500"/>
                                        <p:tgtEl>
                                          <p:spTgt spid="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wipe(left)">
                                      <p:cBhvr>
                                        <p:cTn id="21"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D70DEB9A-9C13-C649-94EF-5BC638B91702}"/>
              </a:ext>
            </a:extLst>
          </p:cNvPr>
          <p:cNvSpPr/>
          <p:nvPr/>
        </p:nvSpPr>
        <p:spPr>
          <a:xfrm>
            <a:off x="706900" y="549275"/>
            <a:ext cx="10801349" cy="5759450"/>
          </a:xfrm>
          <a:prstGeom prst="rect">
            <a:avLst/>
          </a:prstGeom>
          <a:solidFill>
            <a:schemeClr val="bg2"/>
          </a:solidFill>
          <a:ln>
            <a:noFill/>
          </a:ln>
          <a:effectLst>
            <a:outerShdw blurRad="508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6" name="TextBox 35"/>
          <p:cNvSpPr txBox="1"/>
          <p:nvPr/>
        </p:nvSpPr>
        <p:spPr>
          <a:xfrm>
            <a:off x="1291303" y="1529941"/>
            <a:ext cx="4342943" cy="1430969"/>
          </a:xfrm>
          <a:prstGeom prst="rect">
            <a:avLst/>
          </a:prstGeom>
          <a:noFill/>
        </p:spPr>
        <p:txBody>
          <a:bodyPr wrap="square" rtlCol="0">
            <a:spAutoFit/>
          </a:bodyPr>
          <a:lstStyle/>
          <a:p>
            <a:pPr algn="ctr">
              <a:lnSpc>
                <a:spcPts val="5500"/>
              </a:lnSpc>
            </a:pPr>
            <a:r>
              <a:rPr lang="en-US" sz="3600" b="1" dirty="0">
                <a:solidFill>
                  <a:schemeClr val="tx2"/>
                </a:solidFill>
                <a:latin typeface="Playfair Display" pitchFamily="2" charset="77"/>
                <a:cs typeface="Arima Madurai Semi" pitchFamily="2" charset="77"/>
              </a:rPr>
              <a:t>Mental Health and Wellness</a:t>
            </a:r>
          </a:p>
        </p:txBody>
      </p:sp>
      <p:sp>
        <p:nvSpPr>
          <p:cNvPr id="105" name="TextBox 104"/>
          <p:cNvSpPr txBox="1"/>
          <p:nvPr/>
        </p:nvSpPr>
        <p:spPr>
          <a:xfrm>
            <a:off x="1358315" y="3930437"/>
            <a:ext cx="4581091" cy="817788"/>
          </a:xfrm>
          <a:prstGeom prst="rect">
            <a:avLst/>
          </a:prstGeom>
          <a:noFill/>
        </p:spPr>
        <p:txBody>
          <a:bodyPr wrap="square" rtlCol="0" anchor="t">
            <a:spAutoFit/>
          </a:bodyPr>
          <a:lstStyle/>
          <a:p>
            <a:pPr algn="ctr">
              <a:lnSpc>
                <a:spcPts val="3000"/>
              </a:lnSpc>
            </a:pPr>
            <a:r>
              <a:rPr lang="en-US" dirty="0">
                <a:latin typeface="Playfair Display" pitchFamily="2" charset="77"/>
                <a:ea typeface="Lato Light" panose="020F0502020204030203" pitchFamily="34" charset="0"/>
                <a:cs typeface="Arima Madurai Light" pitchFamily="2" charset="77"/>
              </a:rPr>
              <a:t>Myth – Kids are fun! Teachers' jobs aren’t that hard… they just get to play all day</a:t>
            </a:r>
          </a:p>
        </p:txBody>
      </p:sp>
      <p:pic>
        <p:nvPicPr>
          <p:cNvPr id="5" name="Picture Placeholder 4">
            <a:extLst>
              <a:ext uri="{FF2B5EF4-FFF2-40B4-BE49-F238E27FC236}">
                <a16:creationId xmlns:a16="http://schemas.microsoft.com/office/drawing/2014/main" id="{20C5B173-3192-9242-9F4F-AEED74C8E702}"/>
              </a:ext>
            </a:extLst>
          </p:cNvPr>
          <p:cNvPicPr>
            <a:picLocks noGrp="1" noChangeAspect="1"/>
          </p:cNvPicPr>
          <p:nvPr>
            <p:ph type="pic" sz="quarter" idx="14"/>
          </p:nvPr>
        </p:nvPicPr>
        <p:blipFill>
          <a:blip r:embed="rId3">
            <a:extLst>
              <a:ext uri="{837473B0-CC2E-450A-ABE3-18F120FF3D39}">
                <a1611:picAttrSrcUrl xmlns:a1611="http://schemas.microsoft.com/office/drawing/2016/11/main" r:id="rId4"/>
              </a:ext>
            </a:extLst>
          </a:blip>
          <a:srcRect l="18632" r="18632"/>
          <a:stretch/>
        </p:blipFill>
        <p:spPr>
          <a:xfrm>
            <a:off x="6091084" y="560439"/>
            <a:ext cx="5412658" cy="5751871"/>
          </a:xfrm>
        </p:spPr>
      </p:pic>
      <p:sp>
        <p:nvSpPr>
          <p:cNvPr id="2" name="TextBox 1">
            <a:extLst>
              <a:ext uri="{FF2B5EF4-FFF2-40B4-BE49-F238E27FC236}">
                <a16:creationId xmlns:a16="http://schemas.microsoft.com/office/drawing/2014/main" id="{3023222C-8EC8-F08F-6D6E-EF0073A8CA97}"/>
              </a:ext>
            </a:extLst>
          </p:cNvPr>
          <p:cNvSpPr txBox="1"/>
          <p:nvPr/>
        </p:nvSpPr>
        <p:spPr>
          <a:xfrm>
            <a:off x="6091084" y="6312310"/>
            <a:ext cx="5412658" cy="230832"/>
          </a:xfrm>
          <a:prstGeom prst="rect">
            <a:avLst/>
          </a:prstGeom>
          <a:noFill/>
        </p:spPr>
        <p:txBody>
          <a:bodyPr wrap="square" rtlCol="0">
            <a:spAutoFit/>
          </a:bodyPr>
          <a:lstStyle/>
          <a:p>
            <a:r>
              <a:rPr lang="en-US" sz="900">
                <a:hlinkClick r:id="rId4" tooltip="https://www.meditationlifeskills.com/how-to-meditate-guide-meditation-techniques-for-beginners/"/>
              </a:rPr>
              <a:t>This Photo</a:t>
            </a:r>
            <a:r>
              <a:rPr lang="en-US" sz="900"/>
              <a:t> by Unknown Author is licensed under </a:t>
            </a:r>
            <a:r>
              <a:rPr lang="en-US" sz="900">
                <a:hlinkClick r:id="rId5" tooltip="https://creativecommons.org/licenses/by-nc-nd/3.0/"/>
              </a:rPr>
              <a:t>CC BY-NC-ND</a:t>
            </a:r>
            <a:endParaRPr lang="en-US" sz="900"/>
          </a:p>
        </p:txBody>
      </p:sp>
    </p:spTree>
    <p:extLst>
      <p:ext uri="{BB962C8B-B14F-4D97-AF65-F5344CB8AC3E}">
        <p14:creationId xmlns:p14="http://schemas.microsoft.com/office/powerpoint/2010/main" val="175343448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D7C2F102-AB3C-3844-97B5-363FCF6BB1BF}"/>
              </a:ext>
            </a:extLst>
          </p:cNvPr>
          <p:cNvSpPr/>
          <p:nvPr/>
        </p:nvSpPr>
        <p:spPr>
          <a:xfrm>
            <a:off x="2027237" y="1533939"/>
            <a:ext cx="8137526" cy="3790122"/>
          </a:xfrm>
          <a:prstGeom prst="rect">
            <a:avLst/>
          </a:prstGeom>
          <a:solidFill>
            <a:schemeClr val="bg2"/>
          </a:solidFill>
          <a:ln>
            <a:noFill/>
          </a:ln>
          <a:effectLst>
            <a:outerShdw blurRad="508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extBox 1"/>
          <p:cNvSpPr txBox="1"/>
          <p:nvPr/>
        </p:nvSpPr>
        <p:spPr>
          <a:xfrm>
            <a:off x="5369954" y="1375410"/>
            <a:ext cx="1475241" cy="1938992"/>
          </a:xfrm>
          <a:prstGeom prst="rect">
            <a:avLst/>
          </a:prstGeom>
          <a:noFill/>
        </p:spPr>
        <p:txBody>
          <a:bodyPr wrap="square" rtlCol="0">
            <a:spAutoFit/>
          </a:bodyPr>
          <a:lstStyle/>
          <a:p>
            <a:pPr algn="ctr"/>
            <a:r>
              <a:rPr lang="en-US" sz="12000" b="1" dirty="0">
                <a:solidFill>
                  <a:schemeClr val="tx2"/>
                </a:solidFill>
                <a:latin typeface="Playfair Display" pitchFamily="2" charset="77"/>
                <a:cs typeface="Arima Madurai Semi" pitchFamily="2" charset="77"/>
              </a:rPr>
              <a:t>“</a:t>
            </a:r>
          </a:p>
        </p:txBody>
      </p:sp>
      <p:sp>
        <p:nvSpPr>
          <p:cNvPr id="36" name="TextBox 35"/>
          <p:cNvSpPr txBox="1"/>
          <p:nvPr/>
        </p:nvSpPr>
        <p:spPr>
          <a:xfrm>
            <a:off x="2583437" y="2154154"/>
            <a:ext cx="7048276" cy="1887504"/>
          </a:xfrm>
          <a:prstGeom prst="rect">
            <a:avLst/>
          </a:prstGeom>
          <a:noFill/>
        </p:spPr>
        <p:txBody>
          <a:bodyPr wrap="square" rtlCol="0">
            <a:spAutoFit/>
          </a:bodyPr>
          <a:lstStyle/>
          <a:p>
            <a:pPr algn="ctr">
              <a:lnSpc>
                <a:spcPts val="5000"/>
              </a:lnSpc>
            </a:pPr>
            <a:r>
              <a:rPr lang="en-US" b="1" dirty="0">
                <a:solidFill>
                  <a:schemeClr val="tx2"/>
                </a:solidFill>
                <a:latin typeface="Playfair Display" pitchFamily="2" charset="77"/>
                <a:ea typeface="Nunito Bold" charset="0"/>
                <a:cs typeface="Arima Madurai Semi" pitchFamily="2" charset="77"/>
              </a:rPr>
              <a:t>Understand that we as teachers are doing EVERYTHING we can, but we also are human and can only do so much</a:t>
            </a:r>
            <a:br>
              <a:rPr lang="en-US" b="1" dirty="0">
                <a:solidFill>
                  <a:schemeClr val="tx2"/>
                </a:solidFill>
                <a:latin typeface="Playfair Display" pitchFamily="2" charset="77"/>
                <a:ea typeface="Nunito Bold" charset="0"/>
                <a:cs typeface="Arima Madurai Semi" pitchFamily="2" charset="77"/>
              </a:rPr>
            </a:br>
            <a:r>
              <a:rPr lang="en-US" sz="1100" b="1" dirty="0">
                <a:solidFill>
                  <a:schemeClr val="tx2"/>
                </a:solidFill>
                <a:latin typeface="Playfair Display" pitchFamily="2" charset="77"/>
                <a:ea typeface="Nunito Bold" charset="0"/>
                <a:cs typeface="Arima Madurai Semi" pitchFamily="2" charset="77"/>
              </a:rPr>
              <a:t>Elementary Teacher All Subjects – 1-3 years experience</a:t>
            </a:r>
            <a:endParaRPr lang="en-US" b="1" dirty="0">
              <a:solidFill>
                <a:schemeClr val="tx2"/>
              </a:solidFill>
              <a:latin typeface="Playfair Display" pitchFamily="2" charset="77"/>
              <a:ea typeface="Nunito Bold" charset="0"/>
              <a:cs typeface="Arima Madurai Semi" pitchFamily="2" charset="77"/>
            </a:endParaRPr>
          </a:p>
        </p:txBody>
      </p:sp>
    </p:spTree>
    <p:extLst>
      <p:ext uri="{BB962C8B-B14F-4D97-AF65-F5344CB8AC3E}">
        <p14:creationId xmlns:p14="http://schemas.microsoft.com/office/powerpoint/2010/main" val="365688131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id="{48B371F6-B2C8-5144-809E-D482666BB995}"/>
              </a:ext>
            </a:extLst>
          </p:cNvPr>
          <p:cNvSpPr/>
          <p:nvPr/>
        </p:nvSpPr>
        <p:spPr>
          <a:xfrm>
            <a:off x="706900" y="549275"/>
            <a:ext cx="10801349" cy="5759450"/>
          </a:xfrm>
          <a:prstGeom prst="rect">
            <a:avLst/>
          </a:prstGeom>
          <a:solidFill>
            <a:schemeClr val="bg2"/>
          </a:solidFill>
          <a:ln>
            <a:noFill/>
          </a:ln>
          <a:effectLst>
            <a:outerShdw blurRad="508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 name="TextBox 11">
            <a:extLst>
              <a:ext uri="{FF2B5EF4-FFF2-40B4-BE49-F238E27FC236}">
                <a16:creationId xmlns:a16="http://schemas.microsoft.com/office/drawing/2014/main" id="{039DF793-B893-8440-A4AE-DA60EE1597BC}"/>
              </a:ext>
            </a:extLst>
          </p:cNvPr>
          <p:cNvSpPr txBox="1"/>
          <p:nvPr/>
        </p:nvSpPr>
        <p:spPr>
          <a:xfrm>
            <a:off x="8051483" y="2923938"/>
            <a:ext cx="3047328" cy="2623347"/>
          </a:xfrm>
          <a:prstGeom prst="rect">
            <a:avLst/>
          </a:prstGeom>
          <a:noFill/>
        </p:spPr>
        <p:txBody>
          <a:bodyPr wrap="square" rtlCol="0">
            <a:spAutoFit/>
          </a:bodyPr>
          <a:lstStyle/>
          <a:p>
            <a:pPr algn="just">
              <a:lnSpc>
                <a:spcPts val="2500"/>
              </a:lnSpc>
            </a:pPr>
            <a:r>
              <a:rPr lang="en-US" sz="1600" dirty="0">
                <a:latin typeface="Playfair Display" pitchFamily="2" charset="77"/>
                <a:ea typeface="Lato Light" panose="020F0502020204030203" pitchFamily="34" charset="0"/>
                <a:cs typeface="Arima Madurai Light" pitchFamily="2" charset="77"/>
              </a:rPr>
              <a:t>Stop making everything so competitive and toxic – recognize the efforts of our staff and celebrate successes. Nurture a culture that fosters trust, respect, autonomy, empathy, communication, innovation, and creativity. </a:t>
            </a:r>
          </a:p>
        </p:txBody>
      </p:sp>
      <p:sp>
        <p:nvSpPr>
          <p:cNvPr id="13" name="TextBox 12">
            <a:extLst>
              <a:ext uri="{FF2B5EF4-FFF2-40B4-BE49-F238E27FC236}">
                <a16:creationId xmlns:a16="http://schemas.microsoft.com/office/drawing/2014/main" id="{AC1BE92D-668B-214D-9A50-903EFC23ED2C}"/>
              </a:ext>
            </a:extLst>
          </p:cNvPr>
          <p:cNvSpPr txBox="1"/>
          <p:nvPr/>
        </p:nvSpPr>
        <p:spPr>
          <a:xfrm>
            <a:off x="8059207" y="2266889"/>
            <a:ext cx="931665" cy="400110"/>
          </a:xfrm>
          <a:prstGeom prst="rect">
            <a:avLst/>
          </a:prstGeom>
          <a:noFill/>
        </p:spPr>
        <p:txBody>
          <a:bodyPr wrap="none" rtlCol="0">
            <a:spAutoFit/>
          </a:bodyPr>
          <a:lstStyle/>
          <a:p>
            <a:r>
              <a:rPr lang="en-US" sz="2000" i="1" dirty="0">
                <a:solidFill>
                  <a:schemeClr val="accent1"/>
                </a:solidFill>
                <a:latin typeface="Playfair Display" pitchFamily="2" charset="77"/>
                <a:cs typeface="Arima Madurai Medium" pitchFamily="2" charset="77"/>
              </a:rPr>
              <a:t>School</a:t>
            </a:r>
          </a:p>
        </p:txBody>
      </p:sp>
      <p:sp>
        <p:nvSpPr>
          <p:cNvPr id="14" name="TextBox 13">
            <a:extLst>
              <a:ext uri="{FF2B5EF4-FFF2-40B4-BE49-F238E27FC236}">
                <a16:creationId xmlns:a16="http://schemas.microsoft.com/office/drawing/2014/main" id="{9C7A32C5-C8AB-DB4B-9B57-02507671854B}"/>
              </a:ext>
            </a:extLst>
          </p:cNvPr>
          <p:cNvSpPr txBox="1"/>
          <p:nvPr/>
        </p:nvSpPr>
        <p:spPr>
          <a:xfrm>
            <a:off x="1124859" y="935461"/>
            <a:ext cx="8101013" cy="584775"/>
          </a:xfrm>
          <a:prstGeom prst="rect">
            <a:avLst/>
          </a:prstGeom>
          <a:noFill/>
        </p:spPr>
        <p:txBody>
          <a:bodyPr wrap="square" rtlCol="0">
            <a:spAutoFit/>
          </a:bodyPr>
          <a:lstStyle/>
          <a:p>
            <a:r>
              <a:rPr lang="en-US" sz="3200" b="1" dirty="0">
                <a:solidFill>
                  <a:schemeClr val="tx2"/>
                </a:solidFill>
                <a:latin typeface="Playfair Display" pitchFamily="2" charset="77"/>
                <a:cs typeface="Arima Madurai Semi" pitchFamily="2" charset="77"/>
              </a:rPr>
              <a:t>What can be done? </a:t>
            </a:r>
          </a:p>
        </p:txBody>
      </p:sp>
      <p:sp>
        <p:nvSpPr>
          <p:cNvPr id="15" name="TextBox 14">
            <a:extLst>
              <a:ext uri="{FF2B5EF4-FFF2-40B4-BE49-F238E27FC236}">
                <a16:creationId xmlns:a16="http://schemas.microsoft.com/office/drawing/2014/main" id="{A90290D9-53FD-2042-93BC-0C91873568E4}"/>
              </a:ext>
            </a:extLst>
          </p:cNvPr>
          <p:cNvSpPr txBox="1"/>
          <p:nvPr/>
        </p:nvSpPr>
        <p:spPr>
          <a:xfrm>
            <a:off x="1119933" y="2923938"/>
            <a:ext cx="3047328" cy="1020344"/>
          </a:xfrm>
          <a:prstGeom prst="rect">
            <a:avLst/>
          </a:prstGeom>
          <a:noFill/>
        </p:spPr>
        <p:txBody>
          <a:bodyPr wrap="square" rtlCol="0">
            <a:spAutoFit/>
          </a:bodyPr>
          <a:lstStyle/>
          <a:p>
            <a:pPr algn="just">
              <a:lnSpc>
                <a:spcPts val="2500"/>
              </a:lnSpc>
            </a:pPr>
            <a:r>
              <a:rPr lang="en-US" sz="1600" dirty="0">
                <a:latin typeface="Playfair Display" pitchFamily="2" charset="77"/>
                <a:ea typeface="Lato Light" panose="020F0502020204030203" pitchFamily="34" charset="0"/>
                <a:cs typeface="Arima Madurai Light" pitchFamily="2" charset="77"/>
              </a:rPr>
              <a:t>Providing opportunities for teachers, staff, and students to receive mental health support</a:t>
            </a:r>
          </a:p>
        </p:txBody>
      </p:sp>
      <p:sp>
        <p:nvSpPr>
          <p:cNvPr id="16" name="TextBox 15">
            <a:extLst>
              <a:ext uri="{FF2B5EF4-FFF2-40B4-BE49-F238E27FC236}">
                <a16:creationId xmlns:a16="http://schemas.microsoft.com/office/drawing/2014/main" id="{812E35F0-4AC2-5F4C-B269-50676F3CE944}"/>
              </a:ext>
            </a:extLst>
          </p:cNvPr>
          <p:cNvSpPr txBox="1"/>
          <p:nvPr/>
        </p:nvSpPr>
        <p:spPr>
          <a:xfrm>
            <a:off x="1128507" y="2266889"/>
            <a:ext cx="745717" cy="400110"/>
          </a:xfrm>
          <a:prstGeom prst="rect">
            <a:avLst/>
          </a:prstGeom>
          <a:noFill/>
        </p:spPr>
        <p:txBody>
          <a:bodyPr wrap="none" rtlCol="0">
            <a:spAutoFit/>
          </a:bodyPr>
          <a:lstStyle/>
          <a:p>
            <a:r>
              <a:rPr lang="en-US" sz="2000" i="1" dirty="0">
                <a:solidFill>
                  <a:schemeClr val="accent1"/>
                </a:solidFill>
                <a:latin typeface="Playfair Display" pitchFamily="2" charset="77"/>
                <a:cs typeface="Arima Madurai Medium" pitchFamily="2" charset="77"/>
              </a:rPr>
              <a:t>State</a:t>
            </a:r>
          </a:p>
        </p:txBody>
      </p:sp>
      <p:sp>
        <p:nvSpPr>
          <p:cNvPr id="17" name="TextBox 16">
            <a:extLst>
              <a:ext uri="{FF2B5EF4-FFF2-40B4-BE49-F238E27FC236}">
                <a16:creationId xmlns:a16="http://schemas.microsoft.com/office/drawing/2014/main" id="{EF719D93-2190-7B47-9309-CB2E33164E29}"/>
              </a:ext>
            </a:extLst>
          </p:cNvPr>
          <p:cNvSpPr txBox="1"/>
          <p:nvPr/>
        </p:nvSpPr>
        <p:spPr>
          <a:xfrm>
            <a:off x="4618450" y="2923938"/>
            <a:ext cx="3233645" cy="1661545"/>
          </a:xfrm>
          <a:prstGeom prst="rect">
            <a:avLst/>
          </a:prstGeom>
          <a:noFill/>
        </p:spPr>
        <p:txBody>
          <a:bodyPr wrap="square" rtlCol="0">
            <a:spAutoFit/>
          </a:bodyPr>
          <a:lstStyle/>
          <a:p>
            <a:pPr algn="just">
              <a:lnSpc>
                <a:spcPts val="2500"/>
              </a:lnSpc>
            </a:pPr>
            <a:r>
              <a:rPr lang="en-US" sz="1600" dirty="0">
                <a:latin typeface="Playfair Display" pitchFamily="2" charset="77"/>
                <a:ea typeface="Lato Light" panose="020F0502020204030203" pitchFamily="34" charset="0"/>
                <a:cs typeface="Arima Madurai Light" pitchFamily="2" charset="77"/>
              </a:rPr>
              <a:t>Providing teachers and administrators with professional development on how to effectively partner with school counselors</a:t>
            </a:r>
          </a:p>
        </p:txBody>
      </p:sp>
      <p:sp>
        <p:nvSpPr>
          <p:cNvPr id="19" name="TextBox 18">
            <a:extLst>
              <a:ext uri="{FF2B5EF4-FFF2-40B4-BE49-F238E27FC236}">
                <a16:creationId xmlns:a16="http://schemas.microsoft.com/office/drawing/2014/main" id="{8FBF8B30-86C7-B64F-AD22-C06445ED6F3A}"/>
              </a:ext>
            </a:extLst>
          </p:cNvPr>
          <p:cNvSpPr txBox="1"/>
          <p:nvPr/>
        </p:nvSpPr>
        <p:spPr>
          <a:xfrm>
            <a:off x="4619783" y="2266889"/>
            <a:ext cx="968535" cy="400110"/>
          </a:xfrm>
          <a:prstGeom prst="rect">
            <a:avLst/>
          </a:prstGeom>
          <a:noFill/>
        </p:spPr>
        <p:txBody>
          <a:bodyPr wrap="none" rtlCol="0">
            <a:spAutoFit/>
          </a:bodyPr>
          <a:lstStyle/>
          <a:p>
            <a:r>
              <a:rPr lang="en-US" sz="2000" i="1" dirty="0">
                <a:solidFill>
                  <a:schemeClr val="accent1"/>
                </a:solidFill>
                <a:latin typeface="Playfair Display" pitchFamily="2" charset="77"/>
                <a:cs typeface="Arima Madurai Medium" pitchFamily="2" charset="77"/>
              </a:rPr>
              <a:t>System</a:t>
            </a:r>
          </a:p>
        </p:txBody>
      </p:sp>
    </p:spTree>
    <p:extLst>
      <p:ext uri="{BB962C8B-B14F-4D97-AF65-F5344CB8AC3E}">
        <p14:creationId xmlns:p14="http://schemas.microsoft.com/office/powerpoint/2010/main" val="331725974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357949-2297-469F-B416-C61C86BDD8DC}"/>
              </a:ext>
            </a:extLst>
          </p:cNvPr>
          <p:cNvSpPr>
            <a:spLocks noGrp="1"/>
          </p:cNvSpPr>
          <p:nvPr>
            <p:ph type="title"/>
          </p:nvPr>
        </p:nvSpPr>
        <p:spPr/>
        <p:txBody>
          <a:bodyPr/>
          <a:lstStyle/>
          <a:p>
            <a:r>
              <a:rPr lang="en-US" dirty="0"/>
              <a:t>Employee Assistance Program (EAP)</a:t>
            </a:r>
          </a:p>
        </p:txBody>
      </p:sp>
      <p:sp>
        <p:nvSpPr>
          <p:cNvPr id="5" name="Slide Number Placeholder 4"/>
          <p:cNvSpPr>
            <a:spLocks noGrp="1"/>
          </p:cNvSpPr>
          <p:nvPr>
            <p:ph type="sldNum" sz="quarter" idx="12"/>
          </p:nvPr>
        </p:nvSpPr>
        <p:spPr/>
        <p:txBody>
          <a:bodyPr/>
          <a:lstStyle/>
          <a:p>
            <a:fld id="{7EE59453-668E-4F9D-ACF2-73DE1B23C65E}" type="slidenum">
              <a:rPr lang="en-US" smtClean="0"/>
              <a:pPr/>
              <a:t>23</a:t>
            </a:fld>
            <a:endParaRPr lang="en-US" dirty="0"/>
          </a:p>
        </p:txBody>
      </p:sp>
      <p:sp>
        <p:nvSpPr>
          <p:cNvPr id="8" name="Content Placeholder 7">
            <a:extLst>
              <a:ext uri="{FF2B5EF4-FFF2-40B4-BE49-F238E27FC236}">
                <a16:creationId xmlns:a16="http://schemas.microsoft.com/office/drawing/2014/main" id="{AD62ABEA-8431-4007-9B74-23D654B108C5}"/>
              </a:ext>
            </a:extLst>
          </p:cNvPr>
          <p:cNvSpPr>
            <a:spLocks noGrp="1"/>
          </p:cNvSpPr>
          <p:nvPr>
            <p:ph idx="1"/>
          </p:nvPr>
        </p:nvSpPr>
        <p:spPr/>
        <p:txBody>
          <a:bodyPr/>
          <a:lstStyle/>
          <a:p>
            <a:pPr marL="457200" indent="-457200">
              <a:buFont typeface="Arial" panose="020B0604020202020204" pitchFamily="34" charset="0"/>
              <a:buChar char="•"/>
            </a:pPr>
            <a:r>
              <a:rPr lang="en-US" dirty="0"/>
              <a:t>Partnership with KEPRO to provide supports for educators</a:t>
            </a:r>
          </a:p>
          <a:p>
            <a:pPr marL="457200" indent="-457200">
              <a:buFont typeface="Arial" panose="020B0604020202020204" pitchFamily="34" charset="0"/>
              <a:buChar char="•"/>
            </a:pPr>
            <a:r>
              <a:rPr lang="en-US" dirty="0"/>
              <a:t>In direct response to the Teacher Burnout </a:t>
            </a:r>
          </a:p>
          <a:p>
            <a:pPr marL="1143000" lvl="1" indent="-457200"/>
            <a:r>
              <a:rPr lang="en-US" dirty="0"/>
              <a:t>Mental Health and Wellness</a:t>
            </a:r>
          </a:p>
        </p:txBody>
      </p:sp>
      <p:sp>
        <p:nvSpPr>
          <p:cNvPr id="6" name="Rectangle 5"/>
          <p:cNvSpPr/>
          <p:nvPr/>
        </p:nvSpPr>
        <p:spPr>
          <a:xfrm>
            <a:off x="156308" y="156308"/>
            <a:ext cx="11871569" cy="6549292"/>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7906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5DD0D-F3C7-08DD-4DC8-2BBE6BC71EE7}"/>
              </a:ext>
            </a:extLst>
          </p:cNvPr>
          <p:cNvSpPr>
            <a:spLocks noGrp="1"/>
          </p:cNvSpPr>
          <p:nvPr>
            <p:ph type="title"/>
          </p:nvPr>
        </p:nvSpPr>
        <p:spPr/>
        <p:txBody>
          <a:bodyPr/>
          <a:lstStyle/>
          <a:p>
            <a:r>
              <a:rPr lang="en-US" dirty="0"/>
              <a:t>EAP Offerings </a:t>
            </a:r>
          </a:p>
        </p:txBody>
      </p:sp>
      <p:sp>
        <p:nvSpPr>
          <p:cNvPr id="5" name="Slide Number Placeholder 4">
            <a:extLst>
              <a:ext uri="{FF2B5EF4-FFF2-40B4-BE49-F238E27FC236}">
                <a16:creationId xmlns:a16="http://schemas.microsoft.com/office/drawing/2014/main" id="{33E26904-B9AE-65F3-9B77-D3088228AEC6}"/>
              </a:ext>
            </a:extLst>
          </p:cNvPr>
          <p:cNvSpPr>
            <a:spLocks noGrp="1"/>
          </p:cNvSpPr>
          <p:nvPr>
            <p:ph type="sldNum" sz="quarter" idx="12"/>
          </p:nvPr>
        </p:nvSpPr>
        <p:spPr/>
        <p:txBody>
          <a:bodyPr/>
          <a:lstStyle/>
          <a:p>
            <a:fld id="{7EE59453-668E-4F9D-ACF2-73DE1B23C65E}" type="slidenum">
              <a:rPr lang="en-US" smtClean="0"/>
              <a:pPr/>
              <a:t>24</a:t>
            </a:fld>
            <a:endParaRPr lang="en-US" dirty="0"/>
          </a:p>
        </p:txBody>
      </p:sp>
      <p:sp>
        <p:nvSpPr>
          <p:cNvPr id="3" name="Content Placeholder 2">
            <a:extLst>
              <a:ext uri="{FF2B5EF4-FFF2-40B4-BE49-F238E27FC236}">
                <a16:creationId xmlns:a16="http://schemas.microsoft.com/office/drawing/2014/main" id="{7D11780E-28F9-9386-662D-5E0DE692F11F}"/>
              </a:ext>
            </a:extLst>
          </p:cNvPr>
          <p:cNvSpPr>
            <a:spLocks noGrp="1"/>
          </p:cNvSpPr>
          <p:nvPr>
            <p:ph idx="1"/>
          </p:nvPr>
        </p:nvSpPr>
        <p:spPr/>
        <p:txBody>
          <a:bodyPr/>
          <a:lstStyle/>
          <a:p>
            <a:r>
              <a:rPr lang="en-US" dirty="0"/>
              <a:t>Counseling Services</a:t>
            </a:r>
          </a:p>
          <a:p>
            <a:pPr marL="457200" indent="-457200">
              <a:buFont typeface="Arial" panose="020B0604020202020204" pitchFamily="34" charset="0"/>
              <a:buChar char="•"/>
            </a:pPr>
            <a:r>
              <a:rPr lang="en-US" dirty="0"/>
              <a:t>Up to 6 free sessions per issue, per year</a:t>
            </a:r>
          </a:p>
          <a:p>
            <a:r>
              <a:rPr lang="en-US" dirty="0"/>
              <a:t>Legal and Financial Consultation</a:t>
            </a:r>
          </a:p>
          <a:p>
            <a:endParaRPr lang="en-US" dirty="0"/>
          </a:p>
        </p:txBody>
      </p:sp>
      <p:sp>
        <p:nvSpPr>
          <p:cNvPr id="4" name="Content Placeholder 3">
            <a:extLst>
              <a:ext uri="{FF2B5EF4-FFF2-40B4-BE49-F238E27FC236}">
                <a16:creationId xmlns:a16="http://schemas.microsoft.com/office/drawing/2014/main" id="{1D80D9BA-A4CC-96AB-92E4-1F37452735F4}"/>
              </a:ext>
            </a:extLst>
          </p:cNvPr>
          <p:cNvSpPr>
            <a:spLocks noGrp="1"/>
          </p:cNvSpPr>
          <p:nvPr>
            <p:ph sz="half" idx="4294967295"/>
          </p:nvPr>
        </p:nvSpPr>
        <p:spPr>
          <a:xfrm>
            <a:off x="889820" y="3912214"/>
            <a:ext cx="5181600" cy="2049412"/>
          </a:xfrm>
        </p:spPr>
        <p:txBody>
          <a:bodyPr>
            <a:normAutofit/>
          </a:bodyPr>
          <a:lstStyle/>
          <a:p>
            <a:r>
              <a:rPr lang="en-US" dirty="0"/>
              <a:t>Work/Life Consultation and Referral Services</a:t>
            </a:r>
          </a:p>
          <a:p>
            <a:r>
              <a:rPr lang="en-US" dirty="0"/>
              <a:t>Management </a:t>
            </a:r>
            <a:r>
              <a:rPr lang="en-US"/>
              <a:t>Consultation Services</a:t>
            </a:r>
          </a:p>
        </p:txBody>
      </p:sp>
    </p:spTree>
    <p:extLst>
      <p:ext uri="{BB962C8B-B14F-4D97-AF65-F5344CB8AC3E}">
        <p14:creationId xmlns:p14="http://schemas.microsoft.com/office/powerpoint/2010/main" val="41029470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357949-2297-469F-B416-C61C86BDD8DC}"/>
              </a:ext>
            </a:extLst>
          </p:cNvPr>
          <p:cNvSpPr>
            <a:spLocks noGrp="1"/>
          </p:cNvSpPr>
          <p:nvPr>
            <p:ph type="title"/>
          </p:nvPr>
        </p:nvSpPr>
        <p:spPr/>
        <p:txBody>
          <a:bodyPr/>
          <a:lstStyle/>
          <a:p>
            <a:r>
              <a:rPr lang="en-US" dirty="0"/>
              <a:t>Piloting </a:t>
            </a:r>
            <a:r>
              <a:rPr lang="en-US" dirty="0" err="1"/>
              <a:t>GaLEADS</a:t>
            </a:r>
            <a:endParaRPr lang="en-US" err="1"/>
          </a:p>
        </p:txBody>
      </p:sp>
      <p:sp>
        <p:nvSpPr>
          <p:cNvPr id="5" name="Slide Number Placeholder 4"/>
          <p:cNvSpPr>
            <a:spLocks noGrp="1"/>
          </p:cNvSpPr>
          <p:nvPr>
            <p:ph type="sldNum" sz="quarter" idx="12"/>
          </p:nvPr>
        </p:nvSpPr>
        <p:spPr/>
        <p:txBody>
          <a:bodyPr/>
          <a:lstStyle/>
          <a:p>
            <a:fld id="{7EE59453-668E-4F9D-ACF2-73DE1B23C65E}" type="slidenum">
              <a:rPr lang="en-US" smtClean="0"/>
              <a:pPr/>
              <a:t>25</a:t>
            </a:fld>
            <a:endParaRPr lang="en-US" dirty="0"/>
          </a:p>
        </p:txBody>
      </p:sp>
      <p:sp>
        <p:nvSpPr>
          <p:cNvPr id="8" name="Content Placeholder 7">
            <a:extLst>
              <a:ext uri="{FF2B5EF4-FFF2-40B4-BE49-F238E27FC236}">
                <a16:creationId xmlns:a16="http://schemas.microsoft.com/office/drawing/2014/main" id="{AD62ABEA-8431-4007-9B74-23D654B108C5}"/>
              </a:ext>
            </a:extLst>
          </p:cNvPr>
          <p:cNvSpPr>
            <a:spLocks noGrp="1"/>
          </p:cNvSpPr>
          <p:nvPr>
            <p:ph idx="1"/>
          </p:nvPr>
        </p:nvSpPr>
        <p:spPr/>
        <p:txBody>
          <a:bodyPr/>
          <a:lstStyle/>
          <a:p>
            <a:r>
              <a:rPr lang="en-US" dirty="0"/>
              <a:t>Piloting a comprehensive educator evaluation system</a:t>
            </a:r>
          </a:p>
          <a:p>
            <a:pPr marL="457200" indent="-457200">
              <a:buFont typeface="Arial" panose="020B0604020202020204" pitchFamily="34" charset="0"/>
              <a:buChar char="•"/>
            </a:pPr>
            <a:r>
              <a:rPr lang="en-US" dirty="0"/>
              <a:t>Action Research Team</a:t>
            </a:r>
          </a:p>
          <a:p>
            <a:pPr marL="457200" indent="-457200">
              <a:buFont typeface="Arial" panose="020B0604020202020204" pitchFamily="34" charset="0"/>
              <a:buChar char="•"/>
            </a:pPr>
            <a:r>
              <a:rPr lang="en-US" dirty="0" err="1"/>
              <a:t>GaLEADS</a:t>
            </a:r>
            <a:r>
              <a:rPr lang="en-US" dirty="0"/>
              <a:t> is designed to support teachers' growth, with goals of replacing TKES/LKES</a:t>
            </a:r>
          </a:p>
          <a:p>
            <a:pPr marL="457200" indent="-457200">
              <a:buFont typeface="Arial" panose="020B0604020202020204" pitchFamily="34" charset="0"/>
              <a:buChar char="•"/>
            </a:pPr>
            <a:r>
              <a:rPr lang="en-US" dirty="0"/>
              <a:t>Promotes teacher collaboration, professional growth, recognition for effective practices, and clear pathways for career advancement</a:t>
            </a:r>
          </a:p>
        </p:txBody>
      </p:sp>
      <p:sp>
        <p:nvSpPr>
          <p:cNvPr id="6" name="Rectangle 5"/>
          <p:cNvSpPr/>
          <p:nvPr/>
        </p:nvSpPr>
        <p:spPr>
          <a:xfrm>
            <a:off x="156308" y="156308"/>
            <a:ext cx="11871569" cy="6549292"/>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37573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357949-2297-469F-B416-C61C86BDD8DC}"/>
              </a:ext>
            </a:extLst>
          </p:cNvPr>
          <p:cNvSpPr>
            <a:spLocks noGrp="1"/>
          </p:cNvSpPr>
          <p:nvPr>
            <p:ph type="title"/>
          </p:nvPr>
        </p:nvSpPr>
        <p:spPr/>
        <p:txBody>
          <a:bodyPr>
            <a:normAutofit/>
          </a:bodyPr>
          <a:lstStyle/>
          <a:p>
            <a:r>
              <a:rPr lang="en-US" sz="4000" dirty="0"/>
              <a:t>Partnering with the Carl Vinson Institute</a:t>
            </a:r>
          </a:p>
        </p:txBody>
      </p:sp>
      <p:sp>
        <p:nvSpPr>
          <p:cNvPr id="5" name="Slide Number Placeholder 4"/>
          <p:cNvSpPr>
            <a:spLocks noGrp="1"/>
          </p:cNvSpPr>
          <p:nvPr>
            <p:ph type="sldNum" sz="quarter" idx="12"/>
          </p:nvPr>
        </p:nvSpPr>
        <p:spPr/>
        <p:txBody>
          <a:bodyPr/>
          <a:lstStyle/>
          <a:p>
            <a:fld id="{7EE59453-668E-4F9D-ACF2-73DE1B23C65E}" type="slidenum">
              <a:rPr lang="en-US" smtClean="0"/>
              <a:pPr/>
              <a:t>26</a:t>
            </a:fld>
            <a:endParaRPr lang="en-US" dirty="0"/>
          </a:p>
        </p:txBody>
      </p:sp>
      <p:sp>
        <p:nvSpPr>
          <p:cNvPr id="8" name="Content Placeholder 7">
            <a:extLst>
              <a:ext uri="{FF2B5EF4-FFF2-40B4-BE49-F238E27FC236}">
                <a16:creationId xmlns:a16="http://schemas.microsoft.com/office/drawing/2014/main" id="{AD62ABEA-8431-4007-9B74-23D654B108C5}"/>
              </a:ext>
            </a:extLst>
          </p:cNvPr>
          <p:cNvSpPr>
            <a:spLocks noGrp="1"/>
          </p:cNvSpPr>
          <p:nvPr>
            <p:ph idx="1"/>
          </p:nvPr>
        </p:nvSpPr>
        <p:spPr/>
        <p:txBody>
          <a:bodyPr/>
          <a:lstStyle/>
          <a:p>
            <a:r>
              <a:rPr lang="en-US" dirty="0" err="1"/>
              <a:t>GaDOE</a:t>
            </a:r>
            <a:r>
              <a:rPr lang="en-US" dirty="0"/>
              <a:t> Partnership with the Carl Vinson Institute</a:t>
            </a:r>
          </a:p>
          <a:p>
            <a:pPr marL="457200" indent="-457200">
              <a:buFont typeface="Arial" panose="020B0604020202020204" pitchFamily="34" charset="0"/>
              <a:buChar char="•"/>
            </a:pPr>
            <a:r>
              <a:rPr lang="en-US" dirty="0"/>
              <a:t>Technical Assistance to 12 school districts across the state</a:t>
            </a:r>
          </a:p>
          <a:p>
            <a:pPr marL="457200" indent="-457200">
              <a:buFont typeface="Arial" panose="020B0604020202020204" pitchFamily="34" charset="0"/>
              <a:buChar char="•"/>
            </a:pPr>
            <a:r>
              <a:rPr lang="en-US" dirty="0"/>
              <a:t>Customize plan for impact and sustainability with </a:t>
            </a:r>
            <a:r>
              <a:rPr lang="en-US" b="1" dirty="0"/>
              <a:t>Action Resource Team</a:t>
            </a:r>
            <a:r>
              <a:rPr lang="en-US" dirty="0"/>
              <a:t>, comprised of diverse grouping</a:t>
            </a:r>
            <a:endParaRPr lang="en-US" b="1" dirty="0"/>
          </a:p>
        </p:txBody>
      </p:sp>
      <p:sp>
        <p:nvSpPr>
          <p:cNvPr id="6" name="Rectangle 5"/>
          <p:cNvSpPr/>
          <p:nvPr/>
        </p:nvSpPr>
        <p:spPr>
          <a:xfrm>
            <a:off x="156308" y="156308"/>
            <a:ext cx="11871569" cy="6549292"/>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35870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357949-2297-469F-B416-C61C86BDD8DC}"/>
              </a:ext>
            </a:extLst>
          </p:cNvPr>
          <p:cNvSpPr>
            <a:spLocks noGrp="1"/>
          </p:cNvSpPr>
          <p:nvPr>
            <p:ph type="title"/>
          </p:nvPr>
        </p:nvSpPr>
        <p:spPr/>
        <p:txBody>
          <a:bodyPr/>
          <a:lstStyle/>
          <a:p>
            <a:r>
              <a:rPr lang="en-US" dirty="0">
                <a:ea typeface="+mj-lt"/>
                <a:cs typeface="+mj-lt"/>
              </a:rPr>
              <a:t>Support Areas</a:t>
            </a:r>
            <a:endParaRPr lang="en-US" dirty="0"/>
          </a:p>
        </p:txBody>
      </p:sp>
      <p:sp>
        <p:nvSpPr>
          <p:cNvPr id="5" name="Slide Number Placeholder 4"/>
          <p:cNvSpPr>
            <a:spLocks noGrp="1"/>
          </p:cNvSpPr>
          <p:nvPr>
            <p:ph type="sldNum" sz="quarter" idx="12"/>
          </p:nvPr>
        </p:nvSpPr>
        <p:spPr/>
        <p:txBody>
          <a:bodyPr/>
          <a:lstStyle/>
          <a:p>
            <a:fld id="{7EE59453-668E-4F9D-ACF2-73DE1B23C65E}" type="slidenum">
              <a:rPr lang="en-US" smtClean="0"/>
              <a:pPr/>
              <a:t>27</a:t>
            </a:fld>
            <a:endParaRPr lang="en-US" dirty="0"/>
          </a:p>
        </p:txBody>
      </p:sp>
      <p:sp>
        <p:nvSpPr>
          <p:cNvPr id="8" name="Content Placeholder 7">
            <a:extLst>
              <a:ext uri="{FF2B5EF4-FFF2-40B4-BE49-F238E27FC236}">
                <a16:creationId xmlns:a16="http://schemas.microsoft.com/office/drawing/2014/main" id="{AD62ABEA-8431-4007-9B74-23D654B108C5}"/>
              </a:ext>
            </a:extLst>
          </p:cNvPr>
          <p:cNvSpPr>
            <a:spLocks noGrp="1"/>
          </p:cNvSpPr>
          <p:nvPr>
            <p:ph idx="1"/>
          </p:nvPr>
        </p:nvSpPr>
        <p:spPr/>
        <p:txBody>
          <a:bodyPr vert="horz" lIns="91440" tIns="45720" rIns="91440" bIns="45720" rtlCol="0" anchor="t">
            <a:normAutofit/>
          </a:bodyPr>
          <a:lstStyle/>
          <a:p>
            <a:pPr marL="457200" indent="-457200">
              <a:buFont typeface="Arial" panose="020B0604020202020204" pitchFamily="34" charset="0"/>
              <a:buChar char="•"/>
            </a:pPr>
            <a:r>
              <a:rPr lang="en-US" dirty="0">
                <a:latin typeface="+mj-lt"/>
              </a:rPr>
              <a:t>Determine Areas of Implementation</a:t>
            </a:r>
            <a:endParaRPr lang="en-US" dirty="0">
              <a:effectLst/>
              <a:latin typeface="+mj-lt"/>
              <a:ea typeface="MS Mincho" panose="02020609040205080304" pitchFamily="49" charset="-128"/>
            </a:endParaRPr>
          </a:p>
          <a:p>
            <a:pPr marL="457200" indent="-457200">
              <a:buFont typeface="Arial" panose="020B0604020202020204" pitchFamily="34" charset="0"/>
              <a:buChar char="•"/>
            </a:pPr>
            <a:r>
              <a:rPr lang="en-US" dirty="0">
                <a:latin typeface="+mj-lt"/>
              </a:rPr>
              <a:t>Facilitate Building LEA Capacity for Implementation</a:t>
            </a:r>
          </a:p>
          <a:p>
            <a:pPr marL="457200" indent="-457200">
              <a:buFont typeface="Arial" panose="020B0604020202020204" pitchFamily="34" charset="0"/>
              <a:buChar char="•"/>
            </a:pPr>
            <a:r>
              <a:rPr lang="en-US" dirty="0">
                <a:latin typeface="+mj-lt"/>
              </a:rPr>
              <a:t>Identify Technical Assistance Resources</a:t>
            </a:r>
          </a:p>
          <a:p>
            <a:pPr marL="457200" indent="-457200">
              <a:buFont typeface="Arial" panose="020B0604020202020204" pitchFamily="34" charset="0"/>
              <a:buChar char="•"/>
            </a:pPr>
            <a:r>
              <a:rPr lang="en-US" dirty="0">
                <a:latin typeface="+mj-lt"/>
              </a:rPr>
              <a:t>Action Planning</a:t>
            </a:r>
          </a:p>
          <a:p>
            <a:pPr marL="457200" indent="-457200">
              <a:buFont typeface="Arial" panose="020B0604020202020204" pitchFamily="34" charset="0"/>
              <a:buChar char="•"/>
            </a:pPr>
            <a:r>
              <a:rPr lang="en-US" dirty="0">
                <a:latin typeface="+mj-lt"/>
              </a:rPr>
              <a:t>Check-in/ Progress Reporting Meetings</a:t>
            </a:r>
          </a:p>
          <a:p>
            <a:pPr marL="457200" indent="-457200">
              <a:buFont typeface="Arial" panose="020B0604020202020204" pitchFamily="34" charset="0"/>
              <a:buChar char="•"/>
            </a:pPr>
            <a:r>
              <a:rPr lang="en-US" dirty="0">
                <a:latin typeface="+mj-lt"/>
              </a:rPr>
              <a:t>Set Expectations for Measuring Impact/Communication of Ongoing Progress</a:t>
            </a:r>
          </a:p>
          <a:p>
            <a:endParaRPr lang="en-US" dirty="0">
              <a:latin typeface="+mj-lt"/>
            </a:endParaRPr>
          </a:p>
          <a:p>
            <a:endParaRPr lang="en-US" dirty="0">
              <a:latin typeface="+mj-lt"/>
            </a:endParaRPr>
          </a:p>
          <a:p>
            <a:endParaRPr lang="en-US" dirty="0">
              <a:latin typeface="+mj-lt"/>
            </a:endParaRPr>
          </a:p>
          <a:p>
            <a:endParaRPr lang="en-US" dirty="0">
              <a:latin typeface="+mj-lt"/>
            </a:endParaRPr>
          </a:p>
        </p:txBody>
      </p:sp>
      <p:sp>
        <p:nvSpPr>
          <p:cNvPr id="6" name="Rectangle 5"/>
          <p:cNvSpPr/>
          <p:nvPr/>
        </p:nvSpPr>
        <p:spPr>
          <a:xfrm>
            <a:off x="156308" y="156308"/>
            <a:ext cx="11871569" cy="6549292"/>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015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4F8868C-B89D-EF4E-A5A4-6A6D8A9440D0}"/>
              </a:ext>
            </a:extLst>
          </p:cNvPr>
          <p:cNvSpPr/>
          <p:nvPr/>
        </p:nvSpPr>
        <p:spPr>
          <a:xfrm>
            <a:off x="2038612" y="1952625"/>
            <a:ext cx="8135937" cy="2952750"/>
          </a:xfrm>
          <a:prstGeom prst="rect">
            <a:avLst/>
          </a:prstGeom>
          <a:solidFill>
            <a:schemeClr val="bg2"/>
          </a:solidFill>
          <a:ln>
            <a:noFill/>
          </a:ln>
          <a:effectLst>
            <a:outerShdw blurRad="508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34" name="TextBox 233">
            <a:extLst>
              <a:ext uri="{FF2B5EF4-FFF2-40B4-BE49-F238E27FC236}">
                <a16:creationId xmlns:a16="http://schemas.microsoft.com/office/drawing/2014/main" id="{A90D9147-49C0-6A4B-9222-A40E04CA3632}"/>
              </a:ext>
            </a:extLst>
          </p:cNvPr>
          <p:cNvSpPr txBox="1"/>
          <p:nvPr/>
        </p:nvSpPr>
        <p:spPr>
          <a:xfrm>
            <a:off x="2397051" y="2284641"/>
            <a:ext cx="7424401" cy="1707519"/>
          </a:xfrm>
          <a:prstGeom prst="rect">
            <a:avLst/>
          </a:prstGeom>
          <a:noFill/>
        </p:spPr>
        <p:txBody>
          <a:bodyPr wrap="square" rtlCol="0" anchor="b">
            <a:spAutoFit/>
          </a:bodyPr>
          <a:lstStyle/>
          <a:p>
            <a:pPr algn="ctr">
              <a:lnSpc>
                <a:spcPts val="6500"/>
              </a:lnSpc>
            </a:pPr>
            <a:r>
              <a:rPr lang="en-US" sz="5400" b="1" dirty="0">
                <a:solidFill>
                  <a:schemeClr val="tx2"/>
                </a:solidFill>
                <a:latin typeface="Playfair Display" pitchFamily="2" charset="77"/>
                <a:ea typeface="Roboto" panose="02000000000000000000" pitchFamily="2" charset="0"/>
                <a:cs typeface="Arima Madurai Black" pitchFamily="2" charset="77"/>
              </a:rPr>
              <a:t>Teaching </a:t>
            </a:r>
            <a:r>
              <a:rPr lang="en-US" sz="5400" b="1" u="sng" dirty="0">
                <a:solidFill>
                  <a:schemeClr val="tx2"/>
                </a:solidFill>
                <a:latin typeface="Playfair Display" pitchFamily="2" charset="77"/>
                <a:ea typeface="Roboto" panose="02000000000000000000" pitchFamily="2" charset="0"/>
                <a:cs typeface="Arima Madurai Black" pitchFamily="2" charset="77"/>
              </a:rPr>
              <a:t>is </a:t>
            </a:r>
            <a:r>
              <a:rPr lang="en-US" sz="5400" b="1" dirty="0">
                <a:solidFill>
                  <a:schemeClr val="tx2"/>
                </a:solidFill>
                <a:latin typeface="Playfair Display" pitchFamily="2" charset="77"/>
                <a:ea typeface="Roboto" panose="02000000000000000000" pitchFamily="2" charset="0"/>
                <a:cs typeface="Arima Madurai Black" pitchFamily="2" charset="77"/>
              </a:rPr>
              <a:t>the most noble profession</a:t>
            </a:r>
          </a:p>
        </p:txBody>
      </p:sp>
      <p:sp>
        <p:nvSpPr>
          <p:cNvPr id="2" name="TextBox 1">
            <a:extLst>
              <a:ext uri="{FF2B5EF4-FFF2-40B4-BE49-F238E27FC236}">
                <a16:creationId xmlns:a16="http://schemas.microsoft.com/office/drawing/2014/main" id="{06A40143-7CCE-A147-85B9-107C026EA7EB}"/>
              </a:ext>
            </a:extLst>
          </p:cNvPr>
          <p:cNvSpPr txBox="1"/>
          <p:nvPr/>
        </p:nvSpPr>
        <p:spPr>
          <a:xfrm>
            <a:off x="3288076" y="4153801"/>
            <a:ext cx="5638998" cy="369332"/>
          </a:xfrm>
          <a:prstGeom prst="rect">
            <a:avLst/>
          </a:prstGeom>
          <a:noFill/>
        </p:spPr>
        <p:txBody>
          <a:bodyPr wrap="square" rtlCol="0">
            <a:spAutoFit/>
          </a:bodyPr>
          <a:lstStyle/>
          <a:p>
            <a:pPr algn="ctr"/>
            <a:r>
              <a:rPr lang="en-US" dirty="0">
                <a:latin typeface="Playfair Display" pitchFamily="2" charset="77"/>
                <a:cs typeface="Arima Madurai Light" pitchFamily="2" charset="77"/>
              </a:rPr>
              <a:t>It is time to act</a:t>
            </a:r>
            <a:endParaRPr lang="en-US" b="1" u="sng" dirty="0">
              <a:latin typeface="Playfair Display" pitchFamily="2" charset="77"/>
              <a:cs typeface="Arima Madurai Light" pitchFamily="2" charset="77"/>
            </a:endParaRPr>
          </a:p>
        </p:txBody>
      </p:sp>
      <p:sp>
        <p:nvSpPr>
          <p:cNvPr id="4" name="TextBox 3">
            <a:extLst>
              <a:ext uri="{FF2B5EF4-FFF2-40B4-BE49-F238E27FC236}">
                <a16:creationId xmlns:a16="http://schemas.microsoft.com/office/drawing/2014/main" id="{DA864B93-712D-984B-AE57-860A65B1D641}"/>
              </a:ext>
            </a:extLst>
          </p:cNvPr>
          <p:cNvSpPr txBox="1"/>
          <p:nvPr/>
        </p:nvSpPr>
        <p:spPr>
          <a:xfrm>
            <a:off x="2038612" y="5647038"/>
            <a:ext cx="8135937" cy="830997"/>
          </a:xfrm>
          <a:prstGeom prst="rect">
            <a:avLst/>
          </a:prstGeom>
          <a:noFill/>
        </p:spPr>
        <p:txBody>
          <a:bodyPr wrap="square" rtlCol="0">
            <a:spAutoFit/>
          </a:bodyPr>
          <a:lstStyle/>
          <a:p>
            <a:pPr algn="ctr"/>
            <a:r>
              <a:rPr lang="en-US" sz="2400" dirty="0"/>
              <a:t>Michael Kobito, 2023 Georgia Teacher of the Year, michael.kobito@doe.k12.ga.us</a:t>
            </a:r>
          </a:p>
        </p:txBody>
      </p:sp>
    </p:spTree>
    <p:extLst>
      <p:ext uri="{BB962C8B-B14F-4D97-AF65-F5344CB8AC3E}">
        <p14:creationId xmlns:p14="http://schemas.microsoft.com/office/powerpoint/2010/main" val="1072505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8" name="Google Shape;98;p16"/>
          <p:cNvSpPr txBox="1">
            <a:spLocks noGrp="1"/>
          </p:cNvSpPr>
          <p:nvPr>
            <p:ph type="sldNum" idx="12"/>
          </p:nvPr>
        </p:nvSpPr>
        <p:spPr>
          <a:xfrm>
            <a:off x="11584400" y="6250333"/>
            <a:ext cx="607600" cy="607600"/>
          </a:xfrm>
          <a:prstGeom prst="rect">
            <a:avLst/>
          </a:prstGeom>
        </p:spPr>
        <p:txBody>
          <a:bodyPr spcFirstLastPara="1" vert="horz" wrap="square" lIns="0" tIns="0" rIns="0" bIns="0" rtlCol="0" anchor="ctr" anchorCtr="0">
            <a:noAutofit/>
          </a:bodyPr>
          <a:lstStyle/>
          <a:p>
            <a:pPr algn="ctr"/>
            <a:fld id="{00000000-1234-1234-1234-123412341234}" type="slidenum">
              <a:rPr lang="en"/>
              <a:pPr algn="ctr"/>
              <a:t>3</a:t>
            </a:fld>
            <a:endParaRPr/>
          </a:p>
        </p:txBody>
      </p:sp>
      <p:pic>
        <p:nvPicPr>
          <p:cNvPr id="4" name="Picture 4">
            <a:extLst>
              <a:ext uri="{FF2B5EF4-FFF2-40B4-BE49-F238E27FC236}">
                <a16:creationId xmlns:a16="http://schemas.microsoft.com/office/drawing/2014/main" id="{BA6696B1-D841-41D1-ACA0-48E6191EF9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8538" y="1672740"/>
            <a:ext cx="4370917" cy="351252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EE94FCF-F9D3-4006-A1A4-FDDD8772E533}"/>
              </a:ext>
            </a:extLst>
          </p:cNvPr>
          <p:cNvSpPr txBox="1"/>
          <p:nvPr/>
        </p:nvSpPr>
        <p:spPr>
          <a:xfrm>
            <a:off x="6096000" y="966787"/>
            <a:ext cx="5244136" cy="4894481"/>
          </a:xfrm>
          <a:prstGeom prst="rect">
            <a:avLst/>
          </a:prstGeom>
          <a:noFill/>
        </p:spPr>
        <p:txBody>
          <a:bodyPr wrap="square" rtlCol="0">
            <a:spAutoFit/>
          </a:bodyPr>
          <a:lstStyle/>
          <a:p>
            <a:pPr>
              <a:lnSpc>
                <a:spcPct val="90000"/>
              </a:lnSpc>
            </a:pPr>
            <a:r>
              <a:rPr lang="en-US" sz="2667" dirty="0">
                <a:latin typeface="Inria Serif" panose="020B0604020202020204" charset="0"/>
              </a:rPr>
              <a:t>“A syndrome conceptualized as resulting from chronic workplace stress that has not been successfully managed.”</a:t>
            </a:r>
            <a:br>
              <a:rPr lang="en-US" sz="2667" dirty="0">
                <a:latin typeface="Inria Serif" panose="020B0604020202020204" charset="0"/>
              </a:rPr>
            </a:br>
            <a:endParaRPr lang="en-US" sz="2667" dirty="0">
              <a:latin typeface="Inria Serif" panose="020B0604020202020204" charset="0"/>
            </a:endParaRPr>
          </a:p>
          <a:p>
            <a:pPr marL="761981" indent="-761981">
              <a:lnSpc>
                <a:spcPct val="90000"/>
              </a:lnSpc>
              <a:buFont typeface="Arial" panose="020B0604020202020204" pitchFamily="34" charset="0"/>
              <a:buChar char="•"/>
            </a:pPr>
            <a:r>
              <a:rPr lang="en-US" sz="2667" dirty="0">
                <a:latin typeface="Inria Serif" panose="020B0604020202020204" charset="0"/>
              </a:rPr>
              <a:t>Feelings of energy </a:t>
            </a:r>
            <a:r>
              <a:rPr lang="en-US" sz="2667" b="1" u="sng" dirty="0">
                <a:latin typeface="Inria Serif" panose="020B0604020202020204" charset="0"/>
              </a:rPr>
              <a:t>depletion</a:t>
            </a:r>
            <a:r>
              <a:rPr lang="en-US" sz="2667" dirty="0">
                <a:latin typeface="Inria Serif" panose="020B0604020202020204" charset="0"/>
              </a:rPr>
              <a:t> or </a:t>
            </a:r>
            <a:r>
              <a:rPr lang="en-US" sz="2667" b="1" u="sng" dirty="0">
                <a:latin typeface="Inria Serif" panose="020B0604020202020204" charset="0"/>
              </a:rPr>
              <a:t>exhaustion</a:t>
            </a:r>
          </a:p>
          <a:p>
            <a:pPr marL="761981" indent="-761981">
              <a:lnSpc>
                <a:spcPct val="90000"/>
              </a:lnSpc>
              <a:buFont typeface="Arial" panose="020B0604020202020204" pitchFamily="34" charset="0"/>
              <a:buChar char="•"/>
            </a:pPr>
            <a:r>
              <a:rPr lang="en-US" sz="2667" dirty="0">
                <a:latin typeface="Inria Serif" panose="020B0604020202020204" charset="0"/>
              </a:rPr>
              <a:t>Increased </a:t>
            </a:r>
            <a:r>
              <a:rPr lang="en-US" sz="2667" b="1" u="sng" dirty="0">
                <a:latin typeface="Inria Serif" panose="020B0604020202020204" charset="0"/>
              </a:rPr>
              <a:t>mental distance </a:t>
            </a:r>
            <a:r>
              <a:rPr lang="en-US" sz="2667" dirty="0">
                <a:latin typeface="Inria Serif" panose="020B0604020202020204" charset="0"/>
              </a:rPr>
              <a:t>from one’s job, or feelings of </a:t>
            </a:r>
            <a:r>
              <a:rPr lang="en-US" sz="2667" b="1" u="sng" dirty="0">
                <a:latin typeface="Inria Serif" panose="020B0604020202020204" charset="0"/>
              </a:rPr>
              <a:t>negativism</a:t>
            </a:r>
            <a:r>
              <a:rPr lang="en-US" sz="2667" dirty="0">
                <a:latin typeface="Inria Serif" panose="020B0604020202020204" charset="0"/>
              </a:rPr>
              <a:t> or </a:t>
            </a:r>
            <a:r>
              <a:rPr lang="en-US" sz="2667" b="1" u="sng" dirty="0">
                <a:latin typeface="Inria Serif" panose="020B0604020202020204" charset="0"/>
              </a:rPr>
              <a:t>cynicism</a:t>
            </a:r>
            <a:r>
              <a:rPr lang="en-US" sz="2667" dirty="0">
                <a:latin typeface="Inria Serif" panose="020B0604020202020204" charset="0"/>
              </a:rPr>
              <a:t> related to one’s job</a:t>
            </a:r>
          </a:p>
          <a:p>
            <a:pPr marL="761981" indent="-761981">
              <a:lnSpc>
                <a:spcPct val="90000"/>
              </a:lnSpc>
              <a:buFont typeface="Arial" panose="020B0604020202020204" pitchFamily="34" charset="0"/>
              <a:buChar char="•"/>
            </a:pPr>
            <a:r>
              <a:rPr lang="en-US" sz="2667" b="1" u="sng" dirty="0">
                <a:latin typeface="Inria Serif" panose="020B0604020202020204" charset="0"/>
              </a:rPr>
              <a:t>Reduced professional efficacy</a:t>
            </a:r>
          </a:p>
        </p:txBody>
      </p:sp>
      <p:sp>
        <p:nvSpPr>
          <p:cNvPr id="5" name="TextBox 4">
            <a:extLst>
              <a:ext uri="{FF2B5EF4-FFF2-40B4-BE49-F238E27FC236}">
                <a16:creationId xmlns:a16="http://schemas.microsoft.com/office/drawing/2014/main" id="{FF419679-15F2-4550-A268-E53A6DF27C39}"/>
              </a:ext>
            </a:extLst>
          </p:cNvPr>
          <p:cNvSpPr txBox="1"/>
          <p:nvPr/>
        </p:nvSpPr>
        <p:spPr>
          <a:xfrm>
            <a:off x="10344880" y="5963075"/>
            <a:ext cx="1239520" cy="256545"/>
          </a:xfrm>
          <a:prstGeom prst="rect">
            <a:avLst/>
          </a:prstGeom>
          <a:noFill/>
        </p:spPr>
        <p:txBody>
          <a:bodyPr wrap="square" rtlCol="0">
            <a:spAutoFit/>
          </a:bodyPr>
          <a:lstStyle/>
          <a:p>
            <a:r>
              <a:rPr lang="en-US" sz="1067" dirty="0">
                <a:latin typeface="Inria Serif" panose="020B0604020202020204" charset="0"/>
              </a:rPr>
              <a:t>(Moss, 2021)</a:t>
            </a:r>
          </a:p>
        </p:txBody>
      </p:sp>
    </p:spTree>
    <p:extLst>
      <p:ext uri="{BB962C8B-B14F-4D97-AF65-F5344CB8AC3E}">
        <p14:creationId xmlns:p14="http://schemas.microsoft.com/office/powerpoint/2010/main" val="3891394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8" name="Google Shape;98;p16"/>
          <p:cNvSpPr txBox="1">
            <a:spLocks noGrp="1"/>
          </p:cNvSpPr>
          <p:nvPr>
            <p:ph type="sldNum" idx="12"/>
          </p:nvPr>
        </p:nvSpPr>
        <p:spPr>
          <a:xfrm>
            <a:off x="11584400" y="6250333"/>
            <a:ext cx="607600" cy="607600"/>
          </a:xfrm>
          <a:prstGeom prst="rect">
            <a:avLst/>
          </a:prstGeom>
        </p:spPr>
        <p:txBody>
          <a:bodyPr spcFirstLastPara="1" vert="horz" wrap="square" lIns="0" tIns="0" rIns="0" bIns="0" rtlCol="0" anchor="ctr" anchorCtr="0">
            <a:noAutofit/>
          </a:bodyPr>
          <a:lstStyle/>
          <a:p>
            <a:pPr algn="ctr"/>
            <a:fld id="{00000000-1234-1234-1234-123412341234}" type="slidenum">
              <a:rPr lang="en"/>
              <a:pPr algn="ctr"/>
              <a:t>4</a:t>
            </a:fld>
            <a:endParaRPr/>
          </a:p>
        </p:txBody>
      </p:sp>
      <p:pic>
        <p:nvPicPr>
          <p:cNvPr id="4" name="Picture 4">
            <a:extLst>
              <a:ext uri="{FF2B5EF4-FFF2-40B4-BE49-F238E27FC236}">
                <a16:creationId xmlns:a16="http://schemas.microsoft.com/office/drawing/2014/main" id="{BA6696B1-D841-41D1-ACA0-48E6191EF9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8538" y="1672740"/>
            <a:ext cx="4370917" cy="351252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EE94FCF-F9D3-4006-A1A4-FDDD8772E533}"/>
              </a:ext>
            </a:extLst>
          </p:cNvPr>
          <p:cNvSpPr txBox="1"/>
          <p:nvPr/>
        </p:nvSpPr>
        <p:spPr>
          <a:xfrm>
            <a:off x="6096000" y="2333315"/>
            <a:ext cx="5244136" cy="2160335"/>
          </a:xfrm>
          <a:prstGeom prst="rect">
            <a:avLst/>
          </a:prstGeom>
          <a:noFill/>
        </p:spPr>
        <p:txBody>
          <a:bodyPr wrap="square" rtlCol="0">
            <a:spAutoFit/>
          </a:bodyPr>
          <a:lstStyle/>
          <a:p>
            <a:pPr>
              <a:lnSpc>
                <a:spcPct val="90000"/>
              </a:lnSpc>
            </a:pPr>
            <a:r>
              <a:rPr lang="en-US" sz="3733" dirty="0">
                <a:latin typeface="Inria Serif" panose="020B0604020202020204" charset="0"/>
              </a:rPr>
              <a:t>“It’s an </a:t>
            </a:r>
            <a:r>
              <a:rPr lang="en-US" sz="3733" b="1" i="1" dirty="0">
                <a:latin typeface="Inria Serif" panose="020B0604020202020204" charset="0"/>
              </a:rPr>
              <a:t>organizational</a:t>
            </a:r>
            <a:r>
              <a:rPr lang="en-US" sz="3733" i="1" dirty="0">
                <a:latin typeface="Inria Serif" panose="020B0604020202020204" charset="0"/>
              </a:rPr>
              <a:t> </a:t>
            </a:r>
            <a:r>
              <a:rPr lang="en-US" sz="3733" dirty="0">
                <a:latin typeface="Inria Serif" panose="020B0604020202020204" charset="0"/>
              </a:rPr>
              <a:t>problem that requires an </a:t>
            </a:r>
            <a:r>
              <a:rPr lang="en-US" sz="3733" b="1" i="1" dirty="0">
                <a:latin typeface="Inria Serif" panose="020B0604020202020204" charset="0"/>
              </a:rPr>
              <a:t>organizational</a:t>
            </a:r>
            <a:r>
              <a:rPr lang="en-US" sz="3733" b="1" dirty="0">
                <a:latin typeface="Inria Serif" panose="020B0604020202020204" charset="0"/>
              </a:rPr>
              <a:t> </a:t>
            </a:r>
            <a:r>
              <a:rPr lang="en-US" sz="3733" dirty="0">
                <a:latin typeface="Inria Serif" panose="020B0604020202020204" charset="0"/>
              </a:rPr>
              <a:t>solution.”</a:t>
            </a:r>
          </a:p>
        </p:txBody>
      </p:sp>
      <p:sp>
        <p:nvSpPr>
          <p:cNvPr id="5" name="TextBox 4">
            <a:extLst>
              <a:ext uri="{FF2B5EF4-FFF2-40B4-BE49-F238E27FC236}">
                <a16:creationId xmlns:a16="http://schemas.microsoft.com/office/drawing/2014/main" id="{7197E110-B925-4F0A-A17F-2A6181252E01}"/>
              </a:ext>
            </a:extLst>
          </p:cNvPr>
          <p:cNvSpPr txBox="1"/>
          <p:nvPr/>
        </p:nvSpPr>
        <p:spPr>
          <a:xfrm>
            <a:off x="10344880" y="5963075"/>
            <a:ext cx="1239520" cy="256545"/>
          </a:xfrm>
          <a:prstGeom prst="rect">
            <a:avLst/>
          </a:prstGeom>
          <a:noFill/>
        </p:spPr>
        <p:txBody>
          <a:bodyPr wrap="square" rtlCol="0">
            <a:spAutoFit/>
          </a:bodyPr>
          <a:lstStyle/>
          <a:p>
            <a:r>
              <a:rPr lang="en-US" sz="1067" dirty="0">
                <a:latin typeface="Inria Serif" panose="020B0604020202020204" charset="0"/>
              </a:rPr>
              <a:t>(Moss, 2021)</a:t>
            </a:r>
          </a:p>
        </p:txBody>
      </p:sp>
    </p:spTree>
    <p:extLst>
      <p:ext uri="{BB962C8B-B14F-4D97-AF65-F5344CB8AC3E}">
        <p14:creationId xmlns:p14="http://schemas.microsoft.com/office/powerpoint/2010/main" val="269772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D7C2F102-AB3C-3844-97B5-363FCF6BB1BF}"/>
              </a:ext>
            </a:extLst>
          </p:cNvPr>
          <p:cNvSpPr/>
          <p:nvPr/>
        </p:nvSpPr>
        <p:spPr>
          <a:xfrm>
            <a:off x="2027238" y="1419341"/>
            <a:ext cx="8137526" cy="3790122"/>
          </a:xfrm>
          <a:prstGeom prst="rect">
            <a:avLst/>
          </a:prstGeom>
          <a:solidFill>
            <a:schemeClr val="bg2"/>
          </a:solidFill>
          <a:ln>
            <a:noFill/>
          </a:ln>
          <a:effectLst>
            <a:outerShdw blurRad="508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extBox 1"/>
          <p:cNvSpPr txBox="1"/>
          <p:nvPr/>
        </p:nvSpPr>
        <p:spPr>
          <a:xfrm>
            <a:off x="5369954" y="1730501"/>
            <a:ext cx="1475241" cy="1938992"/>
          </a:xfrm>
          <a:prstGeom prst="rect">
            <a:avLst/>
          </a:prstGeom>
          <a:noFill/>
        </p:spPr>
        <p:txBody>
          <a:bodyPr wrap="square" rtlCol="0">
            <a:spAutoFit/>
          </a:bodyPr>
          <a:lstStyle/>
          <a:p>
            <a:pPr algn="ctr"/>
            <a:r>
              <a:rPr lang="en-US" sz="12000" b="1">
                <a:solidFill>
                  <a:schemeClr val="tx2"/>
                </a:solidFill>
                <a:latin typeface="Playfair Display" pitchFamily="2" charset="77"/>
                <a:cs typeface="Arima Madurai Semi" pitchFamily="2" charset="77"/>
              </a:rPr>
              <a:t>“</a:t>
            </a:r>
          </a:p>
        </p:txBody>
      </p:sp>
      <p:sp>
        <p:nvSpPr>
          <p:cNvPr id="36" name="TextBox 35"/>
          <p:cNvSpPr txBox="1"/>
          <p:nvPr/>
        </p:nvSpPr>
        <p:spPr>
          <a:xfrm>
            <a:off x="2583437" y="2631450"/>
            <a:ext cx="7048276" cy="2578013"/>
          </a:xfrm>
          <a:prstGeom prst="rect">
            <a:avLst/>
          </a:prstGeom>
          <a:noFill/>
        </p:spPr>
        <p:txBody>
          <a:bodyPr wrap="square" rtlCol="0">
            <a:spAutoFit/>
          </a:bodyPr>
          <a:lstStyle/>
          <a:p>
            <a:pPr algn="ctr">
              <a:lnSpc>
                <a:spcPts val="5000"/>
              </a:lnSpc>
            </a:pPr>
            <a:r>
              <a:rPr lang="en-US" sz="2800" b="1" dirty="0">
                <a:solidFill>
                  <a:schemeClr val="tx2"/>
                </a:solidFill>
                <a:latin typeface="Playfair Display" pitchFamily="2" charset="77"/>
                <a:ea typeface="Nunito Bold" charset="0"/>
                <a:cs typeface="Arima Madurai Semi" pitchFamily="2" charset="77"/>
              </a:rPr>
              <a:t>The most important thing you can provide in the classroom, if you want students to be successful, is an </a:t>
            </a:r>
            <a:br>
              <a:rPr lang="en-US" sz="2800" b="1" dirty="0">
                <a:solidFill>
                  <a:schemeClr val="tx2"/>
                </a:solidFill>
                <a:latin typeface="Playfair Display" pitchFamily="2" charset="77"/>
                <a:ea typeface="Nunito Bold" charset="0"/>
                <a:cs typeface="Arima Madurai Semi" pitchFamily="2" charset="77"/>
              </a:rPr>
            </a:br>
            <a:r>
              <a:rPr lang="en-US" sz="2800" b="1" dirty="0">
                <a:solidFill>
                  <a:schemeClr val="tx2"/>
                </a:solidFill>
                <a:latin typeface="Playfair Display" pitchFamily="2" charset="77"/>
                <a:ea typeface="Nunito Bold" charset="0"/>
                <a:cs typeface="Arima Madurai Semi" pitchFamily="2" charset="77"/>
              </a:rPr>
              <a:t>excellent teacher</a:t>
            </a:r>
          </a:p>
        </p:txBody>
      </p:sp>
    </p:spTree>
    <p:extLst>
      <p:ext uri="{BB962C8B-B14F-4D97-AF65-F5344CB8AC3E}">
        <p14:creationId xmlns:p14="http://schemas.microsoft.com/office/powerpoint/2010/main" val="148463153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52040B15-76C0-0C4D-A074-9FA05010DA64}"/>
              </a:ext>
            </a:extLst>
          </p:cNvPr>
          <p:cNvSpPr/>
          <p:nvPr/>
        </p:nvSpPr>
        <p:spPr>
          <a:xfrm>
            <a:off x="706900" y="549275"/>
            <a:ext cx="10801349" cy="5759450"/>
          </a:xfrm>
          <a:prstGeom prst="rect">
            <a:avLst/>
          </a:prstGeom>
          <a:solidFill>
            <a:schemeClr val="bg2"/>
          </a:solidFill>
          <a:ln>
            <a:noFill/>
          </a:ln>
          <a:effectLst>
            <a:outerShdw blurRad="508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9" name="TextBox 58">
            <a:extLst>
              <a:ext uri="{FF2B5EF4-FFF2-40B4-BE49-F238E27FC236}">
                <a16:creationId xmlns:a16="http://schemas.microsoft.com/office/drawing/2014/main" id="{98CEB661-0986-574F-9D6B-99CF0FE09E75}"/>
              </a:ext>
            </a:extLst>
          </p:cNvPr>
          <p:cNvSpPr txBox="1"/>
          <p:nvPr/>
        </p:nvSpPr>
        <p:spPr>
          <a:xfrm>
            <a:off x="1691362" y="3254395"/>
            <a:ext cx="5362310" cy="952440"/>
          </a:xfrm>
          <a:prstGeom prst="rect">
            <a:avLst/>
          </a:prstGeom>
          <a:noFill/>
        </p:spPr>
        <p:txBody>
          <a:bodyPr wrap="square" rtlCol="0">
            <a:spAutoFit/>
          </a:bodyPr>
          <a:lstStyle/>
          <a:p>
            <a:pPr>
              <a:lnSpc>
                <a:spcPts val="3600"/>
              </a:lnSpc>
            </a:pPr>
            <a:r>
              <a:rPr lang="en-US" dirty="0">
                <a:latin typeface="Playfair Display" pitchFamily="2" charset="77"/>
                <a:ea typeface="Lato Light" panose="020F0502020204030203" pitchFamily="34" charset="0"/>
                <a:cs typeface="Arima Madurai Light" pitchFamily="2" charset="77"/>
              </a:rPr>
              <a:t>Written with aims of inspiring action by </a:t>
            </a:r>
            <a:r>
              <a:rPr lang="en-US" u="sng" dirty="0">
                <a:latin typeface="Playfair Display" pitchFamily="2" charset="77"/>
                <a:ea typeface="Lato Light" panose="020F0502020204030203" pitchFamily="34" charset="0"/>
                <a:cs typeface="Arima Madurai Light" pitchFamily="2" charset="77"/>
              </a:rPr>
              <a:t>all</a:t>
            </a:r>
            <a:r>
              <a:rPr lang="en-US" dirty="0">
                <a:latin typeface="Playfair Display" pitchFamily="2" charset="77"/>
                <a:ea typeface="Lato Light" panose="020F0502020204030203" pitchFamily="34" charset="0"/>
                <a:cs typeface="Arima Madurai Light" pitchFamily="2" charset="77"/>
              </a:rPr>
              <a:t> to further support our teachers</a:t>
            </a:r>
          </a:p>
        </p:txBody>
      </p:sp>
      <p:sp>
        <p:nvSpPr>
          <p:cNvPr id="60" name="TextBox 59">
            <a:extLst>
              <a:ext uri="{FF2B5EF4-FFF2-40B4-BE49-F238E27FC236}">
                <a16:creationId xmlns:a16="http://schemas.microsoft.com/office/drawing/2014/main" id="{4FE6CA15-9B0B-F642-942F-026A33A42767}"/>
              </a:ext>
            </a:extLst>
          </p:cNvPr>
          <p:cNvSpPr txBox="1"/>
          <p:nvPr/>
        </p:nvSpPr>
        <p:spPr>
          <a:xfrm>
            <a:off x="1693049" y="2080104"/>
            <a:ext cx="5927647" cy="490775"/>
          </a:xfrm>
          <a:prstGeom prst="rect">
            <a:avLst/>
          </a:prstGeom>
          <a:noFill/>
        </p:spPr>
        <p:txBody>
          <a:bodyPr wrap="square" rtlCol="0">
            <a:spAutoFit/>
          </a:bodyPr>
          <a:lstStyle/>
          <a:p>
            <a:pPr>
              <a:lnSpc>
                <a:spcPts val="3600"/>
              </a:lnSpc>
            </a:pPr>
            <a:r>
              <a:rPr lang="en-US" dirty="0">
                <a:latin typeface="Playfair Display" pitchFamily="2" charset="77"/>
                <a:ea typeface="Lato Light" panose="020F0502020204030203" pitchFamily="34" charset="0"/>
                <a:cs typeface="Arima Madurai Light" pitchFamily="2" charset="77"/>
              </a:rPr>
              <a:t>Written by some of Georgia’s Top Teachers</a:t>
            </a:r>
          </a:p>
        </p:txBody>
      </p:sp>
      <p:sp>
        <p:nvSpPr>
          <p:cNvPr id="61" name="TextBox 60">
            <a:extLst>
              <a:ext uri="{FF2B5EF4-FFF2-40B4-BE49-F238E27FC236}">
                <a16:creationId xmlns:a16="http://schemas.microsoft.com/office/drawing/2014/main" id="{285A00EB-6E19-6B40-9784-DC91AD0ADC92}"/>
              </a:ext>
            </a:extLst>
          </p:cNvPr>
          <p:cNvSpPr txBox="1"/>
          <p:nvPr/>
        </p:nvSpPr>
        <p:spPr>
          <a:xfrm>
            <a:off x="1704559" y="2668195"/>
            <a:ext cx="5419708" cy="490775"/>
          </a:xfrm>
          <a:prstGeom prst="rect">
            <a:avLst/>
          </a:prstGeom>
          <a:noFill/>
        </p:spPr>
        <p:txBody>
          <a:bodyPr wrap="square" rtlCol="0">
            <a:spAutoFit/>
          </a:bodyPr>
          <a:lstStyle/>
          <a:p>
            <a:pPr>
              <a:lnSpc>
                <a:spcPts val="3600"/>
              </a:lnSpc>
            </a:pPr>
            <a:r>
              <a:rPr lang="en-US" dirty="0">
                <a:latin typeface="Playfair Display" pitchFamily="2" charset="77"/>
                <a:ea typeface="Lato Light" panose="020F0502020204030203" pitchFamily="34" charset="0"/>
                <a:cs typeface="Arima Madurai Light" pitchFamily="2" charset="77"/>
              </a:rPr>
              <a:t>Written to be shared with all stakeholders</a:t>
            </a:r>
          </a:p>
        </p:txBody>
      </p:sp>
      <p:sp>
        <p:nvSpPr>
          <p:cNvPr id="62" name="TextBox 61">
            <a:extLst>
              <a:ext uri="{FF2B5EF4-FFF2-40B4-BE49-F238E27FC236}">
                <a16:creationId xmlns:a16="http://schemas.microsoft.com/office/drawing/2014/main" id="{3E5E686F-F67B-7A42-AC64-58C8212B9917}"/>
              </a:ext>
            </a:extLst>
          </p:cNvPr>
          <p:cNvSpPr txBox="1"/>
          <p:nvPr/>
        </p:nvSpPr>
        <p:spPr>
          <a:xfrm>
            <a:off x="1271428" y="4644963"/>
            <a:ext cx="9781510" cy="490775"/>
          </a:xfrm>
          <a:prstGeom prst="rect">
            <a:avLst/>
          </a:prstGeom>
          <a:noFill/>
        </p:spPr>
        <p:txBody>
          <a:bodyPr wrap="square" rtlCol="0">
            <a:spAutoFit/>
          </a:bodyPr>
          <a:lstStyle/>
          <a:p>
            <a:pPr>
              <a:lnSpc>
                <a:spcPts val="3600"/>
              </a:lnSpc>
            </a:pPr>
            <a:r>
              <a:rPr lang="en-US" dirty="0">
                <a:latin typeface="Playfair Display" pitchFamily="2" charset="77"/>
                <a:ea typeface="Lato Light" panose="020F0502020204030203" pitchFamily="34" charset="0"/>
                <a:cs typeface="Arima Madurai Light" pitchFamily="2" charset="77"/>
              </a:rPr>
              <a:t>The report is broken up into captions – we will discuss each one now</a:t>
            </a:r>
          </a:p>
        </p:txBody>
      </p:sp>
      <p:sp>
        <p:nvSpPr>
          <p:cNvPr id="63" name="TextBox 62">
            <a:extLst>
              <a:ext uri="{FF2B5EF4-FFF2-40B4-BE49-F238E27FC236}">
                <a16:creationId xmlns:a16="http://schemas.microsoft.com/office/drawing/2014/main" id="{60C170A5-2BCC-1641-AC0F-97230E222901}"/>
              </a:ext>
            </a:extLst>
          </p:cNvPr>
          <p:cNvSpPr txBox="1"/>
          <p:nvPr/>
        </p:nvSpPr>
        <p:spPr>
          <a:xfrm>
            <a:off x="1169135" y="927784"/>
            <a:ext cx="5607883" cy="584775"/>
          </a:xfrm>
          <a:prstGeom prst="rect">
            <a:avLst/>
          </a:prstGeom>
          <a:noFill/>
        </p:spPr>
        <p:txBody>
          <a:bodyPr wrap="square" rtlCol="0">
            <a:spAutoFit/>
          </a:bodyPr>
          <a:lstStyle/>
          <a:p>
            <a:r>
              <a:rPr lang="en-US" sz="3200" b="1" dirty="0">
                <a:solidFill>
                  <a:schemeClr val="tx2"/>
                </a:solidFill>
                <a:latin typeface="Playfair Display" pitchFamily="2" charset="77"/>
                <a:ea typeface="Nunito Bold" charset="0"/>
                <a:cs typeface="Mukta SemiBold" panose="020B0000000000000000" pitchFamily="34" charset="77"/>
              </a:rPr>
              <a:t>The Teacher Burnout Report</a:t>
            </a:r>
          </a:p>
        </p:txBody>
      </p:sp>
      <p:sp>
        <p:nvSpPr>
          <p:cNvPr id="2" name="Diamond 1">
            <a:extLst>
              <a:ext uri="{FF2B5EF4-FFF2-40B4-BE49-F238E27FC236}">
                <a16:creationId xmlns:a16="http://schemas.microsoft.com/office/drawing/2014/main" id="{B68CDEA0-A595-1940-85C4-DDDC9FC24AE8}"/>
              </a:ext>
            </a:extLst>
          </p:cNvPr>
          <p:cNvSpPr>
            <a:spLocks noChangeAspect="1"/>
          </p:cNvSpPr>
          <p:nvPr/>
        </p:nvSpPr>
        <p:spPr>
          <a:xfrm>
            <a:off x="1470999" y="2284186"/>
            <a:ext cx="209925" cy="21600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2" name="Diamond 71">
            <a:extLst>
              <a:ext uri="{FF2B5EF4-FFF2-40B4-BE49-F238E27FC236}">
                <a16:creationId xmlns:a16="http://schemas.microsoft.com/office/drawing/2014/main" id="{181BE7EC-4A57-5145-B450-A9A663DC6233}"/>
              </a:ext>
            </a:extLst>
          </p:cNvPr>
          <p:cNvSpPr>
            <a:spLocks noChangeAspect="1"/>
          </p:cNvSpPr>
          <p:nvPr/>
        </p:nvSpPr>
        <p:spPr>
          <a:xfrm>
            <a:off x="1461020" y="2875498"/>
            <a:ext cx="209925" cy="2160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3" name="Diamond 72">
            <a:extLst>
              <a:ext uri="{FF2B5EF4-FFF2-40B4-BE49-F238E27FC236}">
                <a16:creationId xmlns:a16="http://schemas.microsoft.com/office/drawing/2014/main" id="{C0C965F6-C177-DF46-AE81-FCB4FB812535}"/>
              </a:ext>
            </a:extLst>
          </p:cNvPr>
          <p:cNvSpPr>
            <a:spLocks noChangeAspect="1"/>
          </p:cNvSpPr>
          <p:nvPr/>
        </p:nvSpPr>
        <p:spPr>
          <a:xfrm>
            <a:off x="1461020" y="3459495"/>
            <a:ext cx="209925" cy="2160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2016554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18B5F155-3177-994D-BFDB-528F088651C8}"/>
              </a:ext>
            </a:extLst>
          </p:cNvPr>
          <p:cNvSpPr/>
          <p:nvPr/>
        </p:nvSpPr>
        <p:spPr>
          <a:xfrm>
            <a:off x="2040490" y="1965877"/>
            <a:ext cx="8137525" cy="2952750"/>
          </a:xfrm>
          <a:prstGeom prst="rect">
            <a:avLst/>
          </a:prstGeom>
          <a:solidFill>
            <a:schemeClr val="bg2"/>
          </a:solidFill>
          <a:ln>
            <a:noFill/>
          </a:ln>
          <a:effectLst>
            <a:outerShdw blurRad="508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61" name="TextBox 260">
            <a:extLst>
              <a:ext uri="{FF2B5EF4-FFF2-40B4-BE49-F238E27FC236}">
                <a16:creationId xmlns:a16="http://schemas.microsoft.com/office/drawing/2014/main" id="{15DCE0AE-DD91-E64A-BB07-5370779912EB}"/>
              </a:ext>
            </a:extLst>
          </p:cNvPr>
          <p:cNvSpPr txBox="1"/>
          <p:nvPr/>
        </p:nvSpPr>
        <p:spPr>
          <a:xfrm>
            <a:off x="2800205" y="3607525"/>
            <a:ext cx="6613615" cy="438838"/>
          </a:xfrm>
          <a:prstGeom prst="rect">
            <a:avLst/>
          </a:prstGeom>
          <a:noFill/>
        </p:spPr>
        <p:txBody>
          <a:bodyPr wrap="square" rtlCol="0">
            <a:spAutoFit/>
          </a:bodyPr>
          <a:lstStyle/>
          <a:p>
            <a:pPr algn="ctr">
              <a:lnSpc>
                <a:spcPts val="3000"/>
              </a:lnSpc>
            </a:pPr>
            <a:r>
              <a:rPr lang="en-US" sz="2000" dirty="0">
                <a:latin typeface="Playfair Display" pitchFamily="2" charset="77"/>
                <a:ea typeface="Lato Light" panose="020F0502020204030203" pitchFamily="34" charset="0"/>
                <a:cs typeface="Arima Madurai Light" pitchFamily="2" charset="77"/>
              </a:rPr>
              <a:t>Let’s go piece by piece</a:t>
            </a:r>
          </a:p>
        </p:txBody>
      </p:sp>
      <p:sp>
        <p:nvSpPr>
          <p:cNvPr id="262" name="TextBox 261">
            <a:extLst>
              <a:ext uri="{FF2B5EF4-FFF2-40B4-BE49-F238E27FC236}">
                <a16:creationId xmlns:a16="http://schemas.microsoft.com/office/drawing/2014/main" id="{B1B915CE-9815-BB42-A094-17ACA8E456EF}"/>
              </a:ext>
            </a:extLst>
          </p:cNvPr>
          <p:cNvSpPr txBox="1"/>
          <p:nvPr/>
        </p:nvSpPr>
        <p:spPr>
          <a:xfrm>
            <a:off x="2066580" y="2324868"/>
            <a:ext cx="8063426" cy="1107996"/>
          </a:xfrm>
          <a:prstGeom prst="rect">
            <a:avLst/>
          </a:prstGeom>
          <a:noFill/>
        </p:spPr>
        <p:txBody>
          <a:bodyPr wrap="none" rtlCol="0">
            <a:spAutoFit/>
          </a:bodyPr>
          <a:lstStyle/>
          <a:p>
            <a:pPr algn="ctr"/>
            <a:r>
              <a:rPr lang="en-US" sz="6600" b="1" dirty="0">
                <a:solidFill>
                  <a:schemeClr val="tx2"/>
                </a:solidFill>
                <a:latin typeface="Playfair Display" pitchFamily="2" charset="77"/>
                <a:ea typeface="Nunito Bold" charset="0"/>
                <a:cs typeface="Arima Madurai Semi" pitchFamily="2" charset="77"/>
              </a:rPr>
              <a:t>The Burnout Report</a:t>
            </a:r>
          </a:p>
        </p:txBody>
      </p:sp>
    </p:spTree>
    <p:extLst>
      <p:ext uri="{BB962C8B-B14F-4D97-AF65-F5344CB8AC3E}">
        <p14:creationId xmlns:p14="http://schemas.microsoft.com/office/powerpoint/2010/main" val="1607833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D70DEB9A-9C13-C649-94EF-5BC638B91702}"/>
              </a:ext>
            </a:extLst>
          </p:cNvPr>
          <p:cNvSpPr/>
          <p:nvPr/>
        </p:nvSpPr>
        <p:spPr>
          <a:xfrm>
            <a:off x="706900" y="549275"/>
            <a:ext cx="10801349" cy="5759450"/>
          </a:xfrm>
          <a:prstGeom prst="rect">
            <a:avLst/>
          </a:prstGeom>
          <a:solidFill>
            <a:schemeClr val="bg2"/>
          </a:solidFill>
          <a:ln>
            <a:noFill/>
          </a:ln>
          <a:effectLst>
            <a:outerShdw blurRad="508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6" name="TextBox 35"/>
          <p:cNvSpPr txBox="1"/>
          <p:nvPr/>
        </p:nvSpPr>
        <p:spPr>
          <a:xfrm>
            <a:off x="1224191" y="2142338"/>
            <a:ext cx="4342943" cy="725648"/>
          </a:xfrm>
          <a:prstGeom prst="rect">
            <a:avLst/>
          </a:prstGeom>
          <a:noFill/>
        </p:spPr>
        <p:txBody>
          <a:bodyPr wrap="square" rtlCol="0">
            <a:spAutoFit/>
          </a:bodyPr>
          <a:lstStyle/>
          <a:p>
            <a:pPr algn="ctr">
              <a:lnSpc>
                <a:spcPts val="5500"/>
              </a:lnSpc>
            </a:pPr>
            <a:r>
              <a:rPr lang="en-US" sz="3600" b="1" dirty="0">
                <a:solidFill>
                  <a:schemeClr val="tx2"/>
                </a:solidFill>
                <a:latin typeface="Playfair Display" pitchFamily="2" charset="77"/>
                <a:cs typeface="Arima Madurai Semi" pitchFamily="2" charset="77"/>
              </a:rPr>
              <a:t>Assessment</a:t>
            </a:r>
          </a:p>
        </p:txBody>
      </p:sp>
      <p:sp>
        <p:nvSpPr>
          <p:cNvPr id="105" name="TextBox 104"/>
          <p:cNvSpPr txBox="1"/>
          <p:nvPr/>
        </p:nvSpPr>
        <p:spPr>
          <a:xfrm>
            <a:off x="1358315" y="3930437"/>
            <a:ext cx="4279087" cy="1587229"/>
          </a:xfrm>
          <a:prstGeom prst="rect">
            <a:avLst/>
          </a:prstGeom>
          <a:noFill/>
        </p:spPr>
        <p:txBody>
          <a:bodyPr wrap="square" rtlCol="0" anchor="t">
            <a:spAutoFit/>
          </a:bodyPr>
          <a:lstStyle/>
          <a:p>
            <a:pPr algn="ctr">
              <a:lnSpc>
                <a:spcPts val="3000"/>
              </a:lnSpc>
            </a:pPr>
            <a:r>
              <a:rPr lang="en-US" dirty="0">
                <a:latin typeface="Playfair Display" pitchFamily="2" charset="77"/>
                <a:ea typeface="Lato Light" panose="020F0502020204030203" pitchFamily="34" charset="0"/>
                <a:cs typeface="Arima Madurai Light" pitchFamily="2" charset="77"/>
              </a:rPr>
              <a:t>Myth – students go to school to become competitive at taking high-stakes tests, getting into the best colleges and getting them the best jobs</a:t>
            </a:r>
          </a:p>
        </p:txBody>
      </p:sp>
      <p:pic>
        <p:nvPicPr>
          <p:cNvPr id="5" name="Picture Placeholder 4">
            <a:extLst>
              <a:ext uri="{FF2B5EF4-FFF2-40B4-BE49-F238E27FC236}">
                <a16:creationId xmlns:a16="http://schemas.microsoft.com/office/drawing/2014/main" id="{20C5B173-3192-9242-9F4F-AEED74C8E702}"/>
              </a:ext>
            </a:extLst>
          </p:cNvPr>
          <p:cNvPicPr>
            <a:picLocks noGrp="1" noChangeAspect="1"/>
          </p:cNvPicPr>
          <p:nvPr>
            <p:ph type="pic" sz="quarter" idx="14"/>
          </p:nvPr>
        </p:nvPicPr>
        <p:blipFill>
          <a:blip r:embed="rId3">
            <a:extLst>
              <a:ext uri="{837473B0-CC2E-450A-ABE3-18F120FF3D39}">
                <a1611:picAttrSrcUrl xmlns:a1611="http://schemas.microsoft.com/office/drawing/2016/11/main" r:id="rId4"/>
              </a:ext>
            </a:extLst>
          </a:blip>
          <a:srcRect l="26821" r="26821"/>
          <a:stretch/>
        </p:blipFill>
        <p:spPr>
          <a:xfrm>
            <a:off x="6091084" y="560439"/>
            <a:ext cx="5412658" cy="5751871"/>
          </a:xfrm>
        </p:spPr>
      </p:pic>
      <p:sp>
        <p:nvSpPr>
          <p:cNvPr id="4" name="TextBox 3">
            <a:extLst>
              <a:ext uri="{FF2B5EF4-FFF2-40B4-BE49-F238E27FC236}">
                <a16:creationId xmlns:a16="http://schemas.microsoft.com/office/drawing/2014/main" id="{5BCB544D-555A-81DE-1C1D-670171C902F6}"/>
              </a:ext>
            </a:extLst>
          </p:cNvPr>
          <p:cNvSpPr txBox="1"/>
          <p:nvPr/>
        </p:nvSpPr>
        <p:spPr>
          <a:xfrm>
            <a:off x="6091084" y="6312310"/>
            <a:ext cx="5412658" cy="230832"/>
          </a:xfrm>
          <a:prstGeom prst="rect">
            <a:avLst/>
          </a:prstGeom>
          <a:noFill/>
        </p:spPr>
        <p:txBody>
          <a:bodyPr wrap="square" rtlCol="0">
            <a:spAutoFit/>
          </a:bodyPr>
          <a:lstStyle/>
          <a:p>
            <a:r>
              <a:rPr lang="en-US" sz="900">
                <a:hlinkClick r:id="rId4" tooltip="https://theconversation.com/ignore-the-iq-test-your-level-of-intelligence-is-not-fixed-for-life-30673"/>
              </a:rPr>
              <a:t>This Photo</a:t>
            </a:r>
            <a:r>
              <a:rPr lang="en-US" sz="900"/>
              <a:t> by Unknown Author is licensed under </a:t>
            </a:r>
            <a:r>
              <a:rPr lang="en-US" sz="900">
                <a:hlinkClick r:id="rId5" tooltip="https://creativecommons.org/licenses/by-nd/3.0/"/>
              </a:rPr>
              <a:t>CC BY-ND</a:t>
            </a:r>
            <a:endParaRPr lang="en-US" sz="900"/>
          </a:p>
        </p:txBody>
      </p:sp>
    </p:spTree>
    <p:extLst>
      <p:ext uri="{BB962C8B-B14F-4D97-AF65-F5344CB8AC3E}">
        <p14:creationId xmlns:p14="http://schemas.microsoft.com/office/powerpoint/2010/main" val="26091335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D7C2F102-AB3C-3844-97B5-363FCF6BB1BF}"/>
              </a:ext>
            </a:extLst>
          </p:cNvPr>
          <p:cNvSpPr/>
          <p:nvPr/>
        </p:nvSpPr>
        <p:spPr>
          <a:xfrm>
            <a:off x="2027238" y="1419341"/>
            <a:ext cx="8137526" cy="3790122"/>
          </a:xfrm>
          <a:prstGeom prst="rect">
            <a:avLst/>
          </a:prstGeom>
          <a:solidFill>
            <a:schemeClr val="bg2"/>
          </a:solidFill>
          <a:ln>
            <a:noFill/>
          </a:ln>
          <a:effectLst>
            <a:outerShdw blurRad="508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extBox 1"/>
          <p:cNvSpPr txBox="1"/>
          <p:nvPr/>
        </p:nvSpPr>
        <p:spPr>
          <a:xfrm>
            <a:off x="5369954" y="1730501"/>
            <a:ext cx="1475241" cy="1938992"/>
          </a:xfrm>
          <a:prstGeom prst="rect">
            <a:avLst/>
          </a:prstGeom>
          <a:noFill/>
        </p:spPr>
        <p:txBody>
          <a:bodyPr wrap="square" rtlCol="0">
            <a:spAutoFit/>
          </a:bodyPr>
          <a:lstStyle/>
          <a:p>
            <a:pPr algn="ctr"/>
            <a:r>
              <a:rPr lang="en-US" sz="12000" b="1">
                <a:solidFill>
                  <a:schemeClr val="tx2"/>
                </a:solidFill>
                <a:latin typeface="Playfair Display" pitchFamily="2" charset="77"/>
                <a:cs typeface="Arima Madurai Semi" pitchFamily="2" charset="77"/>
              </a:rPr>
              <a:t>“</a:t>
            </a:r>
          </a:p>
        </p:txBody>
      </p:sp>
      <p:sp>
        <p:nvSpPr>
          <p:cNvPr id="36" name="TextBox 35"/>
          <p:cNvSpPr txBox="1"/>
          <p:nvPr/>
        </p:nvSpPr>
        <p:spPr>
          <a:xfrm>
            <a:off x="2583437" y="2631450"/>
            <a:ext cx="7048276" cy="2549031"/>
          </a:xfrm>
          <a:prstGeom prst="rect">
            <a:avLst/>
          </a:prstGeom>
          <a:noFill/>
        </p:spPr>
        <p:txBody>
          <a:bodyPr wrap="square" rtlCol="0">
            <a:spAutoFit/>
          </a:bodyPr>
          <a:lstStyle/>
          <a:p>
            <a:pPr algn="ctr">
              <a:lnSpc>
                <a:spcPts val="5000"/>
              </a:lnSpc>
            </a:pPr>
            <a:r>
              <a:rPr lang="en-US" b="1" dirty="0">
                <a:solidFill>
                  <a:schemeClr val="tx2"/>
                </a:solidFill>
                <a:latin typeface="Playfair Display" pitchFamily="2" charset="77"/>
                <a:ea typeface="Nunito Bold" charset="0"/>
                <a:cs typeface="Arima Madurai Semi" pitchFamily="2" charset="77"/>
              </a:rPr>
              <a:t>There were so many tests from every angle, district and state required, that the students were numb. And it doesn’t just impact them. These scores fall on us. They reflect on us. </a:t>
            </a:r>
            <a:br>
              <a:rPr lang="en-US" b="1" dirty="0">
                <a:solidFill>
                  <a:schemeClr val="tx2"/>
                </a:solidFill>
                <a:latin typeface="Playfair Display" pitchFamily="2" charset="77"/>
                <a:ea typeface="Nunito Bold" charset="0"/>
                <a:cs typeface="Arima Madurai Semi" pitchFamily="2" charset="77"/>
              </a:rPr>
            </a:br>
            <a:r>
              <a:rPr lang="en-US" sz="1100" b="1" dirty="0">
                <a:solidFill>
                  <a:schemeClr val="tx2"/>
                </a:solidFill>
                <a:latin typeface="Playfair Display" pitchFamily="2" charset="77"/>
                <a:ea typeface="Nunito Bold" charset="0"/>
                <a:cs typeface="Arima Madurai Semi" pitchFamily="2" charset="77"/>
              </a:rPr>
              <a:t>Middle Grades Science Teacher – 15 years experience </a:t>
            </a:r>
            <a:endParaRPr lang="en-US" b="1" dirty="0">
              <a:solidFill>
                <a:schemeClr val="tx2"/>
              </a:solidFill>
              <a:latin typeface="Playfair Display" pitchFamily="2" charset="77"/>
              <a:ea typeface="Nunito Bold" charset="0"/>
              <a:cs typeface="Arima Madurai Semi" pitchFamily="2" charset="77"/>
            </a:endParaRPr>
          </a:p>
        </p:txBody>
      </p:sp>
    </p:spTree>
    <p:extLst>
      <p:ext uri="{BB962C8B-B14F-4D97-AF65-F5344CB8AC3E}">
        <p14:creationId xmlns:p14="http://schemas.microsoft.com/office/powerpoint/2010/main" val="140295098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PTIFY - Elegant White - Light">
      <a:dk1>
        <a:srgbClr val="6A6A6A"/>
      </a:dk1>
      <a:lt1>
        <a:srgbClr val="DDDEE0"/>
      </a:lt1>
      <a:dk2>
        <a:srgbClr val="2D0319"/>
      </a:dk2>
      <a:lt2>
        <a:srgbClr val="FBFBFB"/>
      </a:lt2>
      <a:accent1>
        <a:srgbClr val="BAA7B0"/>
      </a:accent1>
      <a:accent2>
        <a:srgbClr val="8593AA"/>
      </a:accent2>
      <a:accent3>
        <a:srgbClr val="A77643"/>
      </a:accent3>
      <a:accent4>
        <a:srgbClr val="DBDBDB"/>
      </a:accent4>
      <a:accent5>
        <a:srgbClr val="2D0319"/>
      </a:accent5>
      <a:accent6>
        <a:srgbClr val="776472"/>
      </a:accent6>
      <a:hlink>
        <a:srgbClr val="2C0419"/>
      </a:hlink>
      <a:folHlink>
        <a:srgbClr val="BAA7B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4406</TotalTime>
  <Words>2199</Words>
  <Application>Microsoft Office PowerPoint</Application>
  <PresentationFormat>Widescreen</PresentationFormat>
  <Paragraphs>157</Paragraphs>
  <Slides>28</Slides>
  <Notes>23</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Employee Assistance Program (EAP)</vt:lpstr>
      <vt:lpstr>EAP Offerings </vt:lpstr>
      <vt:lpstr>Piloting GaLEADS</vt:lpstr>
      <vt:lpstr>Partnering with the Carl Vinson Institute</vt:lpstr>
      <vt:lpstr>Support Areas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Jetfabrik Design</dc:creator>
  <cp:lastModifiedBy>Michael.Kobito</cp:lastModifiedBy>
  <cp:revision>205</cp:revision>
  <dcterms:created xsi:type="dcterms:W3CDTF">2018-12-21T22:04:22Z</dcterms:created>
  <dcterms:modified xsi:type="dcterms:W3CDTF">2022-11-03T02:08:43Z</dcterms:modified>
</cp:coreProperties>
</file>